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</p:sldIdLst>
  <p:sldSz cx="9144000" cy="6858000" type="screen4x3"/>
  <p:notesSz cx="6858000" cy="9144000"/>
  <p:custDataLst>
    <p:tags r:id="rId1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077"/>
    <a:srgbClr val="A54D90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6" autoAdjust="0"/>
    <p:restoredTop sz="94206" autoAdjust="0"/>
  </p:normalViewPr>
  <p:slideViewPr>
    <p:cSldViewPr>
      <p:cViewPr varScale="1">
        <p:scale>
          <a:sx n="70" d="100"/>
          <a:sy n="70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E39B-68C5-4C6C-8B23-71BDD6068CFF}" type="datetimeFigureOut">
              <a:rPr lang="el-GR" smtClean="0"/>
              <a:pPr/>
              <a:t>14/7/2014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933E-ACF4-49FE-B179-438D2946660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7175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1553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l-GR" baseline="0" dirty="0" smtClean="0"/>
              <a:t> Γιατί είναι </a:t>
            </a:r>
            <a:r>
              <a:rPr lang="en-US" baseline="0" dirty="0" smtClean="0"/>
              <a:t>stateless </a:t>
            </a:r>
            <a:r>
              <a:rPr lang="el-GR" baseline="0" dirty="0" smtClean="0"/>
              <a:t>το </a:t>
            </a:r>
            <a:r>
              <a:rPr lang="en-US" baseline="0" dirty="0" smtClean="0"/>
              <a:t>REST; </a:t>
            </a:r>
            <a:r>
              <a:rPr lang="el-GR" baseline="0" dirty="0" smtClean="0"/>
              <a:t>Για να μπορούν οι πόροι του να είναι </a:t>
            </a:r>
            <a:r>
              <a:rPr lang="el-GR" baseline="0" dirty="0" err="1" smtClean="0"/>
              <a:t>προσβάσιμοι</a:t>
            </a:r>
            <a:r>
              <a:rPr lang="el-GR" baseline="0" dirty="0" smtClean="0"/>
              <a:t> και από </a:t>
            </a:r>
            <a:r>
              <a:rPr lang="en-US" baseline="0" dirty="0" smtClean="0"/>
              <a:t>clients </a:t>
            </a:r>
            <a:r>
              <a:rPr lang="el-GR" baseline="0" dirty="0" smtClean="0"/>
              <a:t>που δεν υποστηρίζουν </a:t>
            </a:r>
            <a:r>
              <a:rPr lang="en-US" baseline="0" dirty="0" smtClean="0"/>
              <a:t>cookies, </a:t>
            </a:r>
            <a:r>
              <a:rPr lang="el-GR" baseline="0" dirty="0" smtClean="0"/>
              <a:t>πχ. </a:t>
            </a:r>
            <a:r>
              <a:rPr lang="en-US" baseline="0" dirty="0" smtClean="0"/>
              <a:t>command line clients</a:t>
            </a:r>
            <a:endParaRPr lang="el-G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l-G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l-GR" baseline="0" dirty="0" smtClean="0"/>
              <a:t> Η δεύτερη μέθοδος είναι σαφώς πιο ασφαλής γιατί τα </a:t>
            </a:r>
            <a:r>
              <a:rPr lang="en-US" baseline="0" dirty="0" smtClean="0"/>
              <a:t>credentials </a:t>
            </a:r>
            <a:r>
              <a:rPr lang="el-GR" baseline="0" dirty="0" smtClean="0"/>
              <a:t>στέλνονται μόνο μια φορά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l-GR" baseline="0" dirty="0" smtClean="0"/>
              <a:t> Επιπλέον ο </a:t>
            </a:r>
            <a:r>
              <a:rPr lang="en-US" baseline="0" dirty="0" smtClean="0"/>
              <a:t>client </a:t>
            </a:r>
            <a:r>
              <a:rPr lang="el-GR" baseline="0" dirty="0" smtClean="0"/>
              <a:t>δεν χρειάζεται να αποθηκεύει </a:t>
            </a:r>
            <a:r>
              <a:rPr lang="en-US" baseline="0" dirty="0" smtClean="0"/>
              <a:t>credentials </a:t>
            </a:r>
            <a:r>
              <a:rPr lang="el-GR" baseline="0" dirty="0" smtClean="0"/>
              <a:t>(τα οποία μπορούν να υποκλαπούν) αλλά μόνο το </a:t>
            </a:r>
            <a:r>
              <a:rPr lang="en-US" baseline="0" dirty="0" smtClean="0"/>
              <a:t>access token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 </a:t>
            </a:r>
            <a:r>
              <a:rPr lang="el-GR" baseline="0" dirty="0" smtClean="0"/>
              <a:t>Γι’</a:t>
            </a:r>
            <a:r>
              <a:rPr lang="en-US" baseline="0" dirty="0" smtClean="0"/>
              <a:t> </a:t>
            </a:r>
            <a:r>
              <a:rPr lang="el-GR" baseline="0" dirty="0" smtClean="0"/>
              <a:t>αυτό το λόγο το </a:t>
            </a:r>
            <a:r>
              <a:rPr lang="en-US" baseline="0" dirty="0" smtClean="0"/>
              <a:t>access token </a:t>
            </a:r>
            <a:r>
              <a:rPr lang="el-GR" baseline="0" dirty="0" smtClean="0"/>
              <a:t>είναι καλό να λήγει μετά από κάποιο </a:t>
            </a:r>
            <a:r>
              <a:rPr lang="el-GR" baseline="0" dirty="0" err="1" smtClean="0"/>
              <a:t>χρόνικό</a:t>
            </a:r>
            <a:r>
              <a:rPr lang="el-GR" baseline="0" dirty="0" smtClean="0"/>
              <a:t> διάστημα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686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</a:t>
            </a:r>
            <a:r>
              <a:rPr lang="en-US" dirty="0" smtClean="0"/>
              <a:t>requests</a:t>
            </a:r>
            <a:r>
              <a:rPr lang="el-GR" baseline="0" dirty="0" smtClean="0"/>
              <a:t> είναι αυτά</a:t>
            </a:r>
            <a:r>
              <a:rPr lang="en-US" baseline="0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9192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71901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l-GR" dirty="0" smtClean="0"/>
              <a:t>Παράδειγμα</a:t>
            </a:r>
            <a:r>
              <a:rPr lang="en-US" dirty="0" smtClean="0"/>
              <a:t>:</a:t>
            </a:r>
          </a:p>
          <a:p>
            <a:pPr lvl="0">
              <a:buFontTx/>
              <a:buChar char="-"/>
            </a:pPr>
            <a:r>
              <a:rPr lang="en-US" dirty="0" smtClean="0"/>
              <a:t> </a:t>
            </a:r>
            <a:r>
              <a:rPr lang="el-GR" dirty="0" smtClean="0"/>
              <a:t>Ο κατάλογος ενός</a:t>
            </a:r>
            <a:r>
              <a:rPr lang="el-GR" baseline="0" dirty="0" smtClean="0"/>
              <a:t> </a:t>
            </a:r>
            <a:r>
              <a:rPr lang="en-US" baseline="0" dirty="0" smtClean="0"/>
              <a:t>e-shop </a:t>
            </a:r>
            <a:r>
              <a:rPr lang="el-GR" baseline="0" dirty="0" smtClean="0"/>
              <a:t>έχει σχεδιαστεί για να προωθεί τα προϊόντα του </a:t>
            </a:r>
            <a:r>
              <a:rPr lang="en-US" baseline="0" dirty="0" smtClean="0"/>
              <a:t>(</a:t>
            </a:r>
            <a:r>
              <a:rPr lang="el-GR" baseline="0" dirty="0" smtClean="0"/>
              <a:t>πχ. με </a:t>
            </a:r>
            <a:r>
              <a:rPr lang="el-GR" baseline="0" dirty="0" err="1" smtClean="0"/>
              <a:t>είκονες</a:t>
            </a:r>
            <a:r>
              <a:rPr lang="el-GR" baseline="0" dirty="0" smtClean="0"/>
              <a:t>, περιγραφές κτλ</a:t>
            </a:r>
            <a:r>
              <a:rPr lang="en-US" baseline="0" dirty="0" smtClean="0"/>
              <a:t>)</a:t>
            </a:r>
          </a:p>
          <a:p>
            <a:pPr lvl="0">
              <a:buFontTx/>
              <a:buChar char="-"/>
            </a:pPr>
            <a:r>
              <a:rPr lang="en-US" dirty="0" smtClean="0"/>
              <a:t> </a:t>
            </a:r>
            <a:r>
              <a:rPr lang="el-GR" dirty="0" smtClean="0"/>
              <a:t>Αυτή</a:t>
            </a:r>
            <a:r>
              <a:rPr lang="el-GR" baseline="0" dirty="0" smtClean="0"/>
              <a:t> η δομή δεν προσφέρεται αν θέλουμε να επεξεργαστούμε αυτά τα δεδομένα, πχ. να βγάλουμε στατιστικά ή να τα παρουσιάσουμε με μια άλλη μορφή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938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Στις παραδοσιακές ιστοσελίδες στέλνουμε</a:t>
            </a:r>
            <a:r>
              <a:rPr lang="el-GR" baseline="0" dirty="0" smtClean="0"/>
              <a:t> </a:t>
            </a:r>
            <a:r>
              <a:rPr lang="en-US" baseline="0" dirty="0" smtClean="0"/>
              <a:t>markup</a:t>
            </a:r>
            <a:r>
              <a:rPr lang="el-GR" baseline="0" dirty="0" smtClean="0"/>
              <a:t> που περιγράφει πως πρεπει να εμφανιστεί η ιστοσελίδα στον χρήστη</a:t>
            </a:r>
          </a:p>
          <a:p>
            <a:endParaRPr lang="el-GR" baseline="0" dirty="0" smtClean="0"/>
          </a:p>
          <a:p>
            <a:r>
              <a:rPr lang="el-GR" baseline="0" dirty="0" smtClean="0"/>
              <a:t>Όταν θέλουμε δύο συστήματα να επικοινωνήσουν μεταξύ τους στέλνουμε σε μια γλώσσα που να μπορεί εύκολα να επεξεργαστέι ο υπολογιστής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JSON – </a:t>
            </a:r>
            <a:r>
              <a:rPr lang="el-GR" baseline="0" dirty="0" smtClean="0"/>
              <a:t>απλό και </a:t>
            </a:r>
            <a:r>
              <a:rPr lang="en-US" baseline="0" dirty="0" smtClean="0"/>
              <a:t>minimal, </a:t>
            </a:r>
            <a:r>
              <a:rPr lang="el-GR" baseline="0" dirty="0" smtClean="0"/>
              <a:t>γλιτώνει πόρους και γίνεται εύκολα </a:t>
            </a:r>
            <a:r>
              <a:rPr lang="en-US" baseline="0" dirty="0" smtClean="0"/>
              <a:t>parse</a:t>
            </a:r>
            <a:endParaRPr lang="el-GR" baseline="0" dirty="0" smtClean="0"/>
          </a:p>
          <a:p>
            <a:r>
              <a:rPr lang="en-US" baseline="0" dirty="0" smtClean="0"/>
              <a:t>XML – </a:t>
            </a:r>
            <a:r>
              <a:rPr lang="el-GR" baseline="0" dirty="0" smtClean="0"/>
              <a:t>πιο </a:t>
            </a:r>
            <a:r>
              <a:rPr lang="en-US" baseline="0" dirty="0" smtClean="0"/>
              <a:t>descriptive,</a:t>
            </a:r>
            <a:r>
              <a:rPr lang="el-GR" baseline="0" dirty="0" smtClean="0"/>
              <a:t> υποστηρίζει πιο </a:t>
            </a:r>
            <a:r>
              <a:rPr lang="en-US" baseline="0" dirty="0" smtClean="0"/>
              <a:t>advanced functionality </a:t>
            </a:r>
            <a:r>
              <a:rPr lang="el-GR" baseline="0" dirty="0" smtClean="0"/>
              <a:t>όπως </a:t>
            </a:r>
            <a:r>
              <a:rPr lang="en-US" baseline="0" dirty="0" smtClean="0"/>
              <a:t>namespaces</a:t>
            </a:r>
          </a:p>
          <a:p>
            <a:endParaRPr lang="en-US" baseline="0" dirty="0" smtClean="0"/>
          </a:p>
          <a:p>
            <a:r>
              <a:rPr lang="el-GR" baseline="0" dirty="0" smtClean="0"/>
              <a:t>Να δείξω στον πίνακα οπωσδήποτε παράδειγμα με </a:t>
            </a:r>
            <a:r>
              <a:rPr lang="en-US" baseline="0" dirty="0" smtClean="0"/>
              <a:t>XML</a:t>
            </a:r>
            <a:endParaRPr lang="el-G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3041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Δύο</a:t>
            </a:r>
            <a:r>
              <a:rPr lang="el-GR" baseline="0" dirty="0" smtClean="0"/>
              <a:t> υπολογιστές μπορούν να επικοινωνούν με πολλούς τρόπους</a:t>
            </a:r>
          </a:p>
          <a:p>
            <a:r>
              <a:rPr lang="el-GR" baseline="0" dirty="0" smtClean="0"/>
              <a:t>Εμας μας ενδιαφέρουν τα </a:t>
            </a:r>
            <a:r>
              <a:rPr lang="en-US" baseline="0" dirty="0" smtClean="0"/>
              <a:t>web services</a:t>
            </a:r>
            <a:endParaRPr lang="el-GR" baseline="0" dirty="0" smtClean="0"/>
          </a:p>
          <a:p>
            <a:endParaRPr lang="el-GR" baseline="0" dirty="0" smtClean="0"/>
          </a:p>
          <a:p>
            <a:r>
              <a:rPr lang="el-GR" baseline="0" dirty="0" smtClean="0"/>
              <a:t>Κάθε τύπος έχει πλεονεκτήματα μειονεκτήματα, πχ. </a:t>
            </a:r>
            <a:r>
              <a:rPr lang="en-US" baseline="0" dirty="0" smtClean="0"/>
              <a:t>SOAP </a:t>
            </a:r>
            <a:r>
              <a:rPr lang="el-GR" baseline="0" dirty="0" smtClean="0"/>
              <a:t>είναι </a:t>
            </a:r>
            <a:r>
              <a:rPr lang="en-US" baseline="0" dirty="0" smtClean="0"/>
              <a:t>self-documenting, </a:t>
            </a:r>
            <a:r>
              <a:rPr lang="el-GR" baseline="0" dirty="0" smtClean="0"/>
              <a:t>υπάρχει ένα αρχείο με όλα τα</a:t>
            </a:r>
            <a:r>
              <a:rPr lang="en-US" baseline="0" dirty="0" smtClean="0"/>
              <a:t> functions </a:t>
            </a:r>
            <a:r>
              <a:rPr lang="el-GR" baseline="0" dirty="0" smtClean="0"/>
              <a:t>που πάρεχει το </a:t>
            </a:r>
            <a:r>
              <a:rPr lang="en-US" baseline="0" dirty="0" smtClean="0"/>
              <a:t>service</a:t>
            </a:r>
            <a:endParaRPr lang="el-GR" baseline="0" dirty="0" smtClean="0"/>
          </a:p>
          <a:p>
            <a:r>
              <a:rPr lang="el-GR" baseline="0" smtClean="0"/>
              <a:t>Και γενικά η φιλοσοφία του είναι να παρέχει καλά δομημένα δεδομένα όπως πχ. </a:t>
            </a:r>
            <a:endParaRPr lang="en-US" baseline="0" dirty="0" smtClean="0"/>
          </a:p>
          <a:p>
            <a:r>
              <a:rPr lang="en-US" baseline="0" dirty="0" smtClean="0"/>
              <a:t>REST </a:t>
            </a:r>
            <a:r>
              <a:rPr lang="el-GR" baseline="0" dirty="0" smtClean="0"/>
              <a:t>είναι </a:t>
            </a:r>
            <a:r>
              <a:rPr lang="en-US" baseline="0" dirty="0" smtClean="0"/>
              <a:t>minimal </a:t>
            </a:r>
            <a:r>
              <a:rPr lang="el-GR" baseline="0" dirty="0" smtClean="0"/>
              <a:t>και πατάει πολύ στα υπάρχοντα </a:t>
            </a:r>
            <a:r>
              <a:rPr lang="en-US" baseline="0" dirty="0" smtClean="0"/>
              <a:t>web functionalities</a:t>
            </a:r>
            <a:endParaRPr lang="el-G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787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819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l-GR" dirty="0" smtClean="0"/>
              <a:t>Όταν λέμε ότι η</a:t>
            </a:r>
            <a:r>
              <a:rPr lang="el-GR" baseline="0" dirty="0" smtClean="0"/>
              <a:t> σύνδεση ανοίγει και κλείνει σημαίνει ότι δεν αφήνουμε κάποιο </a:t>
            </a:r>
            <a:r>
              <a:rPr lang="en-US" baseline="0" dirty="0" smtClean="0"/>
              <a:t>socket </a:t>
            </a:r>
            <a:r>
              <a:rPr lang="el-GR" baseline="0" dirty="0" smtClean="0"/>
              <a:t>ανοιχτό</a:t>
            </a:r>
          </a:p>
          <a:p>
            <a:pPr>
              <a:buFontTx/>
              <a:buChar char="-"/>
            </a:pPr>
            <a:endParaRPr lang="el-GR" baseline="0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6325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l-GR" dirty="0" smtClean="0"/>
              <a:t>Η</a:t>
            </a:r>
            <a:r>
              <a:rPr lang="el-GR" baseline="0" dirty="0" smtClean="0"/>
              <a:t> εργασία που ανεβάζω πρέπει να συνδεθεί με τον χρήστη μου, ο οποίος κανονικά δε θα ήξερα ποιός είναι</a:t>
            </a: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l-GR" baseline="0" dirty="0" smtClean="0"/>
              <a:t> Να αναλύσω τη διαδικασία του παραδείγματος</a:t>
            </a:r>
            <a:r>
              <a:rPr lang="en-US" baseline="0" dirty="0" smtClean="0"/>
              <a:t>:</a:t>
            </a:r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l-GR" baseline="0" dirty="0" smtClean="0"/>
              <a:t>* Όταν κάνω </a:t>
            </a:r>
            <a:r>
              <a:rPr lang="en-US" baseline="0" dirty="0" smtClean="0"/>
              <a:t>login </a:t>
            </a:r>
            <a:r>
              <a:rPr lang="el-GR" baseline="0" dirty="0" smtClean="0"/>
              <a:t>ο </a:t>
            </a:r>
            <a:r>
              <a:rPr lang="en-US" baseline="0" dirty="0" smtClean="0"/>
              <a:t>server </a:t>
            </a:r>
            <a:r>
              <a:rPr lang="el-GR" baseline="0" dirty="0" smtClean="0"/>
              <a:t>«ορίζει» ένα</a:t>
            </a:r>
            <a:r>
              <a:rPr lang="en-US" baseline="0" dirty="0" smtClean="0"/>
              <a:t> cookie </a:t>
            </a:r>
            <a:r>
              <a:rPr lang="el-GR" baseline="0" dirty="0" smtClean="0"/>
              <a:t>το οποίο ο </a:t>
            </a:r>
            <a:r>
              <a:rPr lang="en-US" baseline="0" dirty="0" smtClean="0"/>
              <a:t>browser </a:t>
            </a:r>
            <a:r>
              <a:rPr lang="el-GR" baseline="0" dirty="0" smtClean="0"/>
              <a:t>μου αποθηκεύει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* </a:t>
            </a:r>
            <a:r>
              <a:rPr lang="el-GR" baseline="0" dirty="0" smtClean="0"/>
              <a:t>Όταν μετά καλέσω τη σελίδα ανεβάσματος εργασίας, ο </a:t>
            </a:r>
            <a:r>
              <a:rPr lang="en-US" baseline="0" dirty="0" smtClean="0"/>
              <a:t>browser </a:t>
            </a:r>
            <a:r>
              <a:rPr lang="el-GR" baseline="0" dirty="0" smtClean="0"/>
              <a:t>θα «στείλει» το </a:t>
            </a:r>
            <a:r>
              <a:rPr lang="en-US" baseline="0" dirty="0" smtClean="0"/>
              <a:t>cookie </a:t>
            </a:r>
            <a:r>
              <a:rPr lang="el-GR" baseline="0" dirty="0" smtClean="0"/>
              <a:t>στον </a:t>
            </a:r>
            <a:r>
              <a:rPr lang="en-US" baseline="0" dirty="0" smtClean="0"/>
              <a:t>server </a:t>
            </a:r>
            <a:r>
              <a:rPr lang="el-GR" baseline="0" dirty="0" smtClean="0"/>
              <a:t>μαζί με το </a:t>
            </a:r>
            <a:r>
              <a:rPr lang="en-US" baseline="0" dirty="0" smtClean="0"/>
              <a:t>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3061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/>
              <a:t>-</a:t>
            </a:r>
            <a:r>
              <a:rPr lang="el-GR" baseline="0" dirty="0" smtClean="0"/>
              <a:t> Γιατί είναι </a:t>
            </a:r>
            <a:r>
              <a:rPr lang="en-US" baseline="0" dirty="0" smtClean="0"/>
              <a:t>stateless </a:t>
            </a:r>
            <a:r>
              <a:rPr lang="el-GR" baseline="0" dirty="0" smtClean="0"/>
              <a:t>το </a:t>
            </a:r>
            <a:r>
              <a:rPr lang="en-US" baseline="0" dirty="0" smtClean="0"/>
              <a:t>REST; </a:t>
            </a:r>
            <a:r>
              <a:rPr lang="el-GR" baseline="0" dirty="0" smtClean="0"/>
              <a:t>Για να μπορούν οι πόροι του να είναι </a:t>
            </a:r>
            <a:r>
              <a:rPr lang="el-GR" baseline="0" dirty="0" err="1" smtClean="0"/>
              <a:t>προσβάσιμοι</a:t>
            </a:r>
            <a:r>
              <a:rPr lang="el-GR" baseline="0" dirty="0" smtClean="0"/>
              <a:t> και από </a:t>
            </a:r>
            <a:r>
              <a:rPr lang="en-US" baseline="0" dirty="0" smtClean="0"/>
              <a:t>clients </a:t>
            </a:r>
            <a:r>
              <a:rPr lang="el-GR" baseline="0" dirty="0" smtClean="0"/>
              <a:t>που δεν υποστηρίζουν </a:t>
            </a:r>
            <a:r>
              <a:rPr lang="en-US" baseline="0" dirty="0" smtClean="0"/>
              <a:t>cookies, </a:t>
            </a:r>
            <a:r>
              <a:rPr lang="el-GR" baseline="0" dirty="0" smtClean="0"/>
              <a:t>πχ. </a:t>
            </a:r>
            <a:r>
              <a:rPr lang="en-US" baseline="0" dirty="0" smtClean="0"/>
              <a:t>command line clients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D17C9-6D7A-4C00-84BB-CD739114678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82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40280" y="5975388"/>
            <a:ext cx="6903720" cy="828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2700" cap="rnd" cmpd="dbl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5975388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38641" y="6796800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600200"/>
            <a:ext cx="1295400" cy="99060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s.facebook.com/" TargetMode="External"/><Relationship Id="rId3" Type="http://schemas.openxmlformats.org/officeDocument/2006/relationships/notesSlide" Target="../notesSlides/notesSlide11.xml"/><Relationship Id="rId7" Type="http://schemas.openxmlformats.org/officeDocument/2006/relationships/hyperlink" Target="https://developers.google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hyperlink" Target="http://graph.facebook.com/zuck/picture?redirect=false" TargetMode="External"/><Relationship Id="rId5" Type="http://schemas.openxmlformats.org/officeDocument/2006/relationships/hyperlink" Target="http://graph.facebook.com/zuck" TargetMode="External"/><Relationship Id="rId4" Type="http://schemas.openxmlformats.org/officeDocument/2006/relationships/hyperlink" Target="http://maps.googleapis.com/maps/api/geocode/json?address=Agiou%20Georgiou%205%20Egale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://en.wikipedia.org/wiki/Hypertext_Transfer_Protoco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4072" y="2060848"/>
            <a:ext cx="6477000" cy="18288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Web APIs</a:t>
            </a:r>
            <a:endParaRPr lang="el-GR" sz="2000" cap="none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926" y="305149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el-GR" sz="2300" dirty="0" smtClean="0">
                <a:solidFill>
                  <a:schemeClr val="accent1">
                    <a:lumMod val="75000"/>
                  </a:schemeClr>
                </a:solidFill>
              </a:rPr>
              <a:t>Θερινό Σχολείο, 14 – 20 Ιουλίου 2014</a:t>
            </a:r>
            <a:endParaRPr lang="el-GR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alex\Desktop\logo_norm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135" y="219424"/>
            <a:ext cx="1347787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OPEN COURSES TEMP FILES + OLD FOLDER\tei_logo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7330" y="219423"/>
            <a:ext cx="785595" cy="7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ELLAK\NEW!!!\b507359f9a62284d6c51d8b4b5ed864a-bpfu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5565" y="4437112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239501" y="2204864"/>
            <a:ext cx="0" cy="3897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39499" y="4077072"/>
            <a:ext cx="650896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2391193" y="4293096"/>
            <a:ext cx="6477000" cy="157276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cap="none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Δημοσθένης </a:t>
            </a:r>
            <a:r>
              <a:rPr lang="el-GR" sz="2800" cap="none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Νικούδης</a:t>
            </a:r>
            <a:endParaRPr lang="el-GR" sz="2800" cap="none" dirty="0">
              <a:solidFill>
                <a:schemeClr val="bg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033" name="Picture 9" descr="C:\Users\alex\Desktop\imag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lex\Desktop\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289772" y="6081884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630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l-GR" dirty="0" smtClean="0"/>
              <a:t>Αφού το </a:t>
            </a:r>
            <a:r>
              <a:rPr lang="en-US" dirty="0" smtClean="0"/>
              <a:t>REST </a:t>
            </a:r>
            <a:r>
              <a:rPr lang="el-GR" dirty="0" smtClean="0"/>
              <a:t>είναι </a:t>
            </a:r>
            <a:r>
              <a:rPr lang="en-US" dirty="0" smtClean="0"/>
              <a:t>stateless, </a:t>
            </a:r>
            <a:r>
              <a:rPr lang="el-GR" dirty="0" smtClean="0"/>
              <a:t>πώς υλοποιείται το παραπάνω σενάριο</a:t>
            </a:r>
            <a:r>
              <a:rPr lang="en-US" dirty="0" smtClean="0"/>
              <a:t>;</a:t>
            </a:r>
            <a:endParaRPr lang="el-GR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l-GR" dirty="0" smtClean="0"/>
              <a:t>Είτε </a:t>
            </a:r>
            <a:r>
              <a:rPr lang="el-GR" dirty="0" err="1" smtClean="0"/>
              <a:t>στέλοντας</a:t>
            </a:r>
            <a:r>
              <a:rPr lang="el-GR" dirty="0" smtClean="0"/>
              <a:t> τα </a:t>
            </a:r>
            <a:r>
              <a:rPr lang="en-US" dirty="0" smtClean="0"/>
              <a:t>credentials (username/password) </a:t>
            </a:r>
            <a:r>
              <a:rPr lang="el-GR" dirty="0" smtClean="0"/>
              <a:t>σε κάθε </a:t>
            </a:r>
            <a:r>
              <a:rPr lang="en-US" dirty="0" smtClean="0"/>
              <a:t>request </a:t>
            </a:r>
            <a:r>
              <a:rPr lang="el-GR" dirty="0" smtClean="0"/>
              <a:t>σαν </a:t>
            </a:r>
            <a:r>
              <a:rPr lang="en-US" dirty="0" smtClean="0"/>
              <a:t>GET </a:t>
            </a:r>
            <a:r>
              <a:rPr lang="el-GR" dirty="0" smtClean="0"/>
              <a:t>ή </a:t>
            </a:r>
            <a:r>
              <a:rPr lang="en-US" dirty="0" smtClean="0"/>
              <a:t>POST parameters</a:t>
            </a:r>
            <a:r>
              <a:rPr lang="el-GR" dirty="0" smtClean="0"/>
              <a:t>. πχ. </a:t>
            </a:r>
            <a:r>
              <a:rPr lang="en-US" dirty="0" smtClean="0"/>
              <a:t>/</a:t>
            </a:r>
            <a:r>
              <a:rPr lang="en-US" dirty="0" err="1" smtClean="0"/>
              <a:t>courses?username</a:t>
            </a:r>
            <a:r>
              <a:rPr lang="en-US" dirty="0" smtClean="0"/>
              <a:t>=</a:t>
            </a:r>
            <a:r>
              <a:rPr lang="en-US" dirty="0" err="1" smtClean="0"/>
              <a:t>dnna&amp;password</a:t>
            </a:r>
            <a:r>
              <a:rPr lang="en-US" dirty="0" smtClean="0"/>
              <a:t>=123)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l-GR" dirty="0" smtClean="0"/>
              <a:t>Είτε αντικαθιστώντας τα με ένα </a:t>
            </a:r>
            <a:r>
              <a:rPr lang="el-GR" dirty="0" err="1" smtClean="0"/>
              <a:t>αλφαριθμιτικό</a:t>
            </a:r>
            <a:r>
              <a:rPr lang="el-GR" dirty="0" smtClean="0"/>
              <a:t> </a:t>
            </a:r>
            <a:r>
              <a:rPr lang="en-US" dirty="0" smtClean="0"/>
              <a:t>string (token) </a:t>
            </a:r>
            <a:r>
              <a:rPr lang="el-GR" dirty="0" smtClean="0"/>
              <a:t>το οποίο περνάμε σαν </a:t>
            </a:r>
            <a:r>
              <a:rPr lang="en-US" dirty="0" smtClean="0"/>
              <a:t>GET</a:t>
            </a:r>
            <a:r>
              <a:rPr lang="el-GR" dirty="0" smtClean="0"/>
              <a:t> ή </a:t>
            </a:r>
            <a:r>
              <a:rPr lang="en-US" dirty="0" smtClean="0"/>
              <a:t>POST parameter</a:t>
            </a:r>
            <a:r>
              <a:rPr lang="el-GR" dirty="0" smtClean="0"/>
              <a:t>. πχ</a:t>
            </a:r>
            <a:r>
              <a:rPr lang="en-US" dirty="0" smtClean="0"/>
              <a:t>. /</a:t>
            </a:r>
            <a:r>
              <a:rPr lang="en-US" dirty="0" err="1" smtClean="0"/>
              <a:t>courses?access_token</a:t>
            </a:r>
            <a:r>
              <a:rPr lang="en-US" dirty="0" smtClean="0"/>
              <a:t>=2gh64h9l0df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l-GR" dirty="0" smtClean="0"/>
              <a:t>Η δεύτερη μέθοδος απαιτεί να έχουμε έναν πόρο «</a:t>
            </a:r>
            <a:r>
              <a:rPr lang="en-US" dirty="0" smtClean="0"/>
              <a:t>login</a:t>
            </a:r>
            <a:r>
              <a:rPr lang="el-GR" dirty="0" smtClean="0"/>
              <a:t>»</a:t>
            </a:r>
            <a:r>
              <a:rPr lang="en-US" dirty="0" smtClean="0"/>
              <a:t> </a:t>
            </a:r>
            <a:r>
              <a:rPr lang="el-GR" dirty="0" smtClean="0"/>
              <a:t>που να δέχεται τα</a:t>
            </a:r>
            <a:r>
              <a:rPr lang="en-US" dirty="0" smtClean="0"/>
              <a:t> user credentials </a:t>
            </a:r>
            <a:r>
              <a:rPr lang="el-GR" dirty="0" smtClean="0"/>
              <a:t>και να επιστρέφει το </a:t>
            </a:r>
            <a:r>
              <a:rPr lang="en-US" dirty="0" smtClean="0"/>
              <a:t>access token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831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σε </a:t>
            </a:r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hlinkClick r:id="rId4"/>
              </a:rPr>
              <a:t>http://maps.googleapis.com/maps/api/geocode/json?address=Agiou%20Georgiou%205%20Egaleo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hlinkClick r:id="rId5"/>
              </a:rPr>
              <a:t>http://graph.facebook.com/zuck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hlinkClick r:id="rId6"/>
              </a:rPr>
              <a:t>http://graph.facebook.com/zuck/picture?redirect=false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7912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Χρήσιμα </a:t>
            </a:r>
            <a:r>
              <a:rPr lang="en-US" dirty="0" smtClean="0"/>
              <a:t>links:</a:t>
            </a:r>
          </a:p>
          <a:p>
            <a:r>
              <a:rPr lang="en-US" dirty="0" smtClean="0">
                <a:hlinkClick r:id="rId7"/>
              </a:rPr>
              <a:t>https://developers.google.com/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https://developers.facebook.com/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8431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3500" y="249289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cap="none" dirty="0" smtClean="0"/>
              <a:t>Σας ευχαριστώ πολύ</a:t>
            </a:r>
            <a:br>
              <a:rPr lang="el-GR" cap="none" dirty="0" smtClean="0"/>
            </a:br>
            <a:r>
              <a:rPr lang="el-GR" cap="none" dirty="0"/>
              <a:t/>
            </a:r>
            <a:br>
              <a:rPr lang="el-GR" cap="none" dirty="0"/>
            </a:br>
            <a:r>
              <a:rPr lang="el-GR" sz="4000" cap="none" dirty="0" smtClean="0"/>
              <a:t>Ερωτήσεις</a:t>
            </a:r>
            <a:r>
              <a:rPr lang="en-US" sz="4000" cap="none" dirty="0" smtClean="0"/>
              <a:t>;</a:t>
            </a:r>
            <a:endParaRPr lang="el-GR" cap="none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39752" y="6050037"/>
            <a:ext cx="6728048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  <p:pic>
        <p:nvPicPr>
          <p:cNvPr id="7" name="Picture 9" descr="C:\Users\alex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:\Users\alex\Desktop\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4005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</a:t>
            </a:r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Το περιεχόμενο στο </a:t>
            </a:r>
            <a:r>
              <a:rPr lang="en-US" dirty="0" smtClean="0"/>
              <a:t>Internet </a:t>
            </a:r>
            <a:r>
              <a:rPr lang="el-GR" dirty="0" smtClean="0"/>
              <a:t>είναι δομημένο ώστε να διαβάζεται από ανθρώπους</a:t>
            </a:r>
          </a:p>
          <a:p>
            <a:r>
              <a:rPr lang="el-GR" dirty="0" smtClean="0"/>
              <a:t>Οι υπολογιστές δεν είναι εύκολο να το κατανοήσουν και να το επεργαστούν</a:t>
            </a:r>
            <a:endParaRPr lang="en-US" dirty="0" smtClean="0"/>
          </a:p>
          <a:p>
            <a:r>
              <a:rPr lang="el-GR" dirty="0" smtClean="0"/>
              <a:t>Τα </a:t>
            </a:r>
            <a:r>
              <a:rPr lang="en-US" dirty="0" smtClean="0"/>
              <a:t>web APIs </a:t>
            </a:r>
            <a:r>
              <a:rPr lang="el-GR" dirty="0" smtClean="0"/>
              <a:t>είναι σαν τις ιστοσελίδες του </a:t>
            </a:r>
            <a:r>
              <a:rPr lang="en-US" dirty="0" smtClean="0"/>
              <a:t>Internet, </a:t>
            </a:r>
            <a:r>
              <a:rPr lang="el-GR" dirty="0" smtClean="0"/>
              <a:t>αλλά για υπολογιστές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412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Πως λειτουργούν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Κωδικοποιημένες γλώσσες</a:t>
            </a:r>
            <a:r>
              <a:rPr lang="en-US" dirty="0" smtClean="0"/>
              <a:t> </a:t>
            </a:r>
            <a:r>
              <a:rPr lang="el-GR" dirty="0" smtClean="0"/>
              <a:t>πχ.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JSON</a:t>
            </a:r>
            <a:endParaRPr lang="el-GR" dirty="0" smtClean="0"/>
          </a:p>
          <a:p>
            <a:r>
              <a:rPr lang="el-GR" dirty="0" smtClean="0"/>
              <a:t>Συνήθως χρησιμοποιούνται εμφωλευμένες δομές</a:t>
            </a:r>
            <a:r>
              <a:rPr lang="en-US" dirty="0"/>
              <a:t> </a:t>
            </a:r>
            <a:r>
              <a:rPr lang="el-GR" dirty="0" smtClean="0"/>
              <a:t>πχ.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8200" y="4343400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{menu:</a:t>
            </a:r>
            <a:br>
              <a:rPr lang="en-US" sz="2000" dirty="0" smtClean="0"/>
            </a:br>
            <a:r>
              <a:rPr lang="en-US" sz="2000" dirty="0" smtClean="0"/>
              <a:t>   {title: “I’m a menu”, elements: [</a:t>
            </a:r>
            <a:br>
              <a:rPr lang="en-US" sz="2000" dirty="0" smtClean="0"/>
            </a:br>
            <a:r>
              <a:rPr lang="en-US" sz="2000" dirty="0" smtClean="0"/>
              <a:t>     “Link 1”,</a:t>
            </a:r>
            <a:br>
              <a:rPr lang="en-US" sz="2000" dirty="0" smtClean="0"/>
            </a:br>
            <a:r>
              <a:rPr lang="en-US" sz="2000" dirty="0" smtClean="0"/>
              <a:t>     “Link 2”,</a:t>
            </a:r>
            <a:br>
              <a:rPr lang="en-US" sz="2000" dirty="0" smtClean="0"/>
            </a:br>
            <a:r>
              <a:rPr lang="en-US" sz="2000" dirty="0" smtClean="0"/>
              <a:t>     “Link 3”</a:t>
            </a:r>
            <a:br>
              <a:rPr lang="en-US" sz="2000" dirty="0" smtClean="0"/>
            </a:br>
            <a:r>
              <a:rPr lang="en-US" sz="2000" dirty="0" smtClean="0"/>
              <a:t>  ]</a:t>
            </a:r>
            <a:br>
              <a:rPr lang="en-US" sz="2000" dirty="0" smtClean="0"/>
            </a:br>
            <a:r>
              <a:rPr lang="en-US" sz="2000" dirty="0" smtClean="0"/>
              <a:t>}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267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</a:t>
            </a:r>
            <a:r>
              <a:rPr lang="en-US" dirty="0"/>
              <a:t>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«Πατάνε</a:t>
            </a:r>
            <a:r>
              <a:rPr lang="en-US" dirty="0" smtClean="0"/>
              <a:t>” </a:t>
            </a:r>
            <a:r>
              <a:rPr lang="el-GR" dirty="0" smtClean="0"/>
              <a:t>στο πρωτόκλλο </a:t>
            </a:r>
            <a:r>
              <a:rPr lang="en-US" dirty="0" smtClean="0"/>
              <a:t>HTTP</a:t>
            </a:r>
            <a:r>
              <a:rPr lang="el-GR" dirty="0"/>
              <a:t> </a:t>
            </a:r>
            <a:r>
              <a:rPr lang="el-GR" dirty="0" smtClean="0"/>
              <a:t>που χρησιμοποιείται ευρύτερα στο </a:t>
            </a:r>
            <a:r>
              <a:rPr lang="en-US" dirty="0" smtClean="0"/>
              <a:t>web.</a:t>
            </a:r>
            <a:endParaRPr lang="el-GR" dirty="0" smtClean="0"/>
          </a:p>
          <a:p>
            <a:r>
              <a:rPr lang="el-GR" dirty="0" smtClean="0"/>
              <a:t>Γιατί</a:t>
            </a:r>
            <a:endParaRPr lang="en-US" dirty="0"/>
          </a:p>
          <a:p>
            <a:pPr lvl="1"/>
            <a:r>
              <a:rPr lang="el-GR" dirty="0" smtClean="0"/>
              <a:t>Ώριμο, δοκιμασμένο πρωτόκολλο</a:t>
            </a:r>
          </a:p>
          <a:p>
            <a:pPr lvl="1"/>
            <a:r>
              <a:rPr lang="el-GR" dirty="0" smtClean="0"/>
              <a:t>Απαιτεί απλά έναν </a:t>
            </a:r>
            <a:r>
              <a:rPr lang="en-US" dirty="0" smtClean="0"/>
              <a:t>web server</a:t>
            </a:r>
          </a:p>
          <a:p>
            <a:pPr lvl="1"/>
            <a:r>
              <a:rPr lang="el-GR" dirty="0" smtClean="0"/>
              <a:t>Ευέλικτο</a:t>
            </a:r>
          </a:p>
          <a:p>
            <a:r>
              <a:rPr lang="el-GR" dirty="0" smtClean="0"/>
              <a:t>Δύο βασικοί τύποι</a:t>
            </a:r>
          </a:p>
          <a:p>
            <a:pPr lvl="1"/>
            <a:r>
              <a:rPr lang="en-US" dirty="0" smtClean="0"/>
              <a:t>SOAP</a:t>
            </a:r>
          </a:p>
          <a:p>
            <a:pPr lvl="1"/>
            <a:r>
              <a:rPr lang="en-US" dirty="0" smtClean="0"/>
              <a:t>REST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721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</a:t>
            </a:r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URLs </a:t>
            </a:r>
            <a:r>
              <a:rPr lang="el-GR" dirty="0" smtClean="0"/>
              <a:t>δομούνται σαν «πόροι» πχ. </a:t>
            </a:r>
            <a:r>
              <a:rPr lang="en-US" dirty="0" smtClean="0"/>
              <a:t>/requests</a:t>
            </a:r>
          </a:p>
          <a:p>
            <a:r>
              <a:rPr lang="el-GR" dirty="0" smtClean="0"/>
              <a:t>Χρησιμοποιούνται τα 4 υπάρχοντα είδη των </a:t>
            </a:r>
            <a:r>
              <a:rPr lang="en-US" dirty="0" smtClean="0"/>
              <a:t>HTTP requests:</a:t>
            </a:r>
          </a:p>
          <a:p>
            <a:pPr lvl="1"/>
            <a:r>
              <a:rPr lang="en-US" dirty="0" smtClean="0"/>
              <a:t>GET (</a:t>
            </a:r>
            <a:r>
              <a:rPr lang="el-GR" dirty="0" smtClean="0"/>
              <a:t>ανάκτηση – είτε λίστας είτε συγκεκριμένου)</a:t>
            </a:r>
            <a:endParaRPr lang="en-US" dirty="0" smtClean="0"/>
          </a:p>
          <a:p>
            <a:pPr lvl="1"/>
            <a:r>
              <a:rPr lang="en-US" dirty="0" smtClean="0"/>
              <a:t>POST</a:t>
            </a:r>
            <a:r>
              <a:rPr lang="el-GR" dirty="0" smtClean="0"/>
              <a:t> (προσθήκη νέου)</a:t>
            </a:r>
            <a:endParaRPr lang="en-US" dirty="0" smtClean="0"/>
          </a:p>
          <a:p>
            <a:pPr lvl="1"/>
            <a:r>
              <a:rPr lang="en-US" dirty="0" smtClean="0"/>
              <a:t>PUT</a:t>
            </a:r>
            <a:r>
              <a:rPr lang="el-GR" dirty="0" smtClean="0"/>
              <a:t> (μεταβολή υπάρχοντος)</a:t>
            </a:r>
            <a:endParaRPr lang="en-US" dirty="0" smtClean="0"/>
          </a:p>
          <a:p>
            <a:pPr lvl="1"/>
            <a:r>
              <a:rPr lang="en-US" dirty="0" smtClean="0"/>
              <a:t>DELETE</a:t>
            </a:r>
            <a:r>
              <a:rPr lang="el-GR" dirty="0" smtClean="0"/>
              <a:t> (διαγραφή)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requests </a:t>
            </a:r>
            <a:r>
              <a:rPr lang="el-GR" dirty="0" smtClean="0"/>
              <a:t>είναι </a:t>
            </a:r>
            <a:r>
              <a:rPr lang="en-US" dirty="0" smtClean="0"/>
              <a:t>stateless – </a:t>
            </a:r>
            <a:r>
              <a:rPr lang="el-GR" dirty="0" smtClean="0"/>
              <a:t>κάθε </a:t>
            </a:r>
            <a:r>
              <a:rPr lang="en-US" dirty="0" smtClean="0"/>
              <a:t>request </a:t>
            </a:r>
            <a:r>
              <a:rPr lang="el-GR" dirty="0" smtClean="0"/>
              <a:t>είναι ανεξάρτητο από τα άλλα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6019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Χρήσιμα </a:t>
            </a:r>
            <a:r>
              <a:rPr lang="en-US" dirty="0" smtClean="0"/>
              <a:t>links:</a:t>
            </a:r>
          </a:p>
          <a:p>
            <a:r>
              <a:rPr lang="en-US" dirty="0" smtClean="0">
                <a:hlinkClick r:id="rId4"/>
              </a:rPr>
              <a:t>http://en.wikipedia.org/wiki/Hypertext_Transfer_Protocol#Request_methods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584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HTTP requests </a:t>
            </a:r>
            <a:r>
              <a:rPr lang="el-GR" dirty="0" smtClean="0"/>
              <a:t>μεταξύ τους είναι ανεξάρτητα</a:t>
            </a:r>
          </a:p>
          <a:p>
            <a:pPr lvl="1"/>
            <a:r>
              <a:rPr lang="el-GR" dirty="0" smtClean="0"/>
              <a:t>Για κάθε «άνοιγμα» σελίδας, δημιουργείται μια νέα σύνδεση η οποία μετά τη φόρτωση της σελίδας κλείνει</a:t>
            </a:r>
          </a:p>
          <a:p>
            <a:pPr lvl="1"/>
            <a:r>
              <a:rPr lang="el-GR" dirty="0" smtClean="0"/>
              <a:t>Αυτό συμβαίνει ακόμα και αν κάνουμε </a:t>
            </a:r>
            <a:r>
              <a:rPr lang="en-US" dirty="0" smtClean="0"/>
              <a:t>refresh </a:t>
            </a:r>
            <a:r>
              <a:rPr lang="el-GR" dirty="0" smtClean="0"/>
              <a:t>την ίδια σελίδα</a:t>
            </a:r>
            <a:endParaRPr lang="en-US" dirty="0" smtClean="0"/>
          </a:p>
          <a:p>
            <a:r>
              <a:rPr lang="el-GR" dirty="0" smtClean="0"/>
              <a:t>Αυτό σημαίνει ότι ένα </a:t>
            </a:r>
            <a:r>
              <a:rPr lang="en-US" dirty="0" smtClean="0"/>
              <a:t>request</a:t>
            </a:r>
            <a:r>
              <a:rPr lang="el-GR" dirty="0" smtClean="0"/>
              <a:t> δεν έχει πληροφορίες για τα προηγούμενα – δηλαδή δεν έχει</a:t>
            </a:r>
            <a:r>
              <a:rPr lang="en-US" dirty="0" smtClean="0"/>
              <a:t> </a:t>
            </a:r>
            <a:r>
              <a:rPr lang="el-GR" dirty="0" smtClean="0"/>
              <a:t>μνήμη ή αλλιώς «κατάσταση»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6504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l-GR" dirty="0" smtClean="0"/>
              <a:t>Στις </a:t>
            </a:r>
            <a:r>
              <a:rPr lang="en-US" dirty="0" smtClean="0"/>
              <a:t>web </a:t>
            </a:r>
            <a:r>
              <a:rPr lang="el-GR" dirty="0" smtClean="0"/>
              <a:t>εφαρμογές όμως</a:t>
            </a:r>
            <a:r>
              <a:rPr lang="en-US" dirty="0" smtClean="0"/>
              <a:t> </a:t>
            </a:r>
            <a:r>
              <a:rPr lang="el-GR" dirty="0" smtClean="0"/>
              <a:t>πολλές φορές χρειάζεται να χρησιμοποιήσουμε πληροφορίες από παλιότερα </a:t>
            </a:r>
            <a:r>
              <a:rPr lang="en-US" dirty="0" smtClean="0"/>
              <a:t>requests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l-GR" dirty="0" smtClean="0"/>
              <a:t>πχ. όταν κάνω </a:t>
            </a:r>
            <a:r>
              <a:rPr lang="en-US" dirty="0" smtClean="0"/>
              <a:t>login </a:t>
            </a:r>
            <a:r>
              <a:rPr lang="el-GR" dirty="0" smtClean="0"/>
              <a:t>και προσπελάσω το </a:t>
            </a:r>
            <a:r>
              <a:rPr lang="en-US" dirty="0" smtClean="0"/>
              <a:t>link </a:t>
            </a:r>
            <a:r>
              <a:rPr lang="el-GR" dirty="0" smtClean="0"/>
              <a:t>για ανέβασμα εργασίας το σύστημα πρέπει να «θυμάται» ποιος ήταν ο χρήστης μου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l-GR" dirty="0" smtClean="0"/>
              <a:t>Αυτό γίνεται μέσω κάποιων δεδομένων που στέλνει ο</a:t>
            </a:r>
            <a:r>
              <a:rPr lang="en-US" dirty="0" smtClean="0"/>
              <a:t> browser </a:t>
            </a:r>
            <a:r>
              <a:rPr lang="el-GR" dirty="0" smtClean="0"/>
              <a:t>μας μαζί με το </a:t>
            </a:r>
            <a:r>
              <a:rPr lang="en-US" dirty="0" smtClean="0"/>
              <a:t>request –</a:t>
            </a:r>
            <a:r>
              <a:rPr lang="el-GR" dirty="0" smtClean="0"/>
              <a:t> τα «</a:t>
            </a:r>
            <a:r>
              <a:rPr lang="en-US" dirty="0" smtClean="0"/>
              <a:t>cookies</a:t>
            </a:r>
            <a:r>
              <a:rPr lang="el-GR" dirty="0" smtClean="0"/>
              <a:t>»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l-GR" dirty="0" smtClean="0"/>
              <a:t>οι </a:t>
            </a:r>
            <a:r>
              <a:rPr lang="en-US" dirty="0" smtClean="0"/>
              <a:t>browsers </a:t>
            </a:r>
            <a:r>
              <a:rPr lang="el-GR" dirty="0" smtClean="0"/>
              <a:t>αποθηκεύουν τα </a:t>
            </a:r>
            <a:r>
              <a:rPr lang="en-US" dirty="0" smtClean="0"/>
              <a:t>cookies </a:t>
            </a:r>
            <a:r>
              <a:rPr lang="el-GR" dirty="0" smtClean="0"/>
              <a:t>σαν αρχεία και συνήθως έχουν αυστηρούς κανόνες για το πότε στέλνονται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071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ogle_cooki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1676400"/>
            <a:ext cx="8829417" cy="457707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cookie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7079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Αφού το </a:t>
            </a:r>
            <a:r>
              <a:rPr lang="en-US" dirty="0" smtClean="0"/>
              <a:t>REST </a:t>
            </a:r>
            <a:r>
              <a:rPr lang="el-GR" dirty="0" smtClean="0"/>
              <a:t>είναι </a:t>
            </a:r>
            <a:r>
              <a:rPr lang="en-US" dirty="0" smtClean="0"/>
              <a:t>stateless, </a:t>
            </a:r>
            <a:r>
              <a:rPr lang="el-GR" dirty="0" smtClean="0"/>
              <a:t>πώς υλοποιείται το παραπάνω σενάριο</a:t>
            </a:r>
            <a:r>
              <a:rPr lang="en-US" dirty="0" smtClean="0"/>
              <a:t>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94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ARTICULATE_PROJECT_OPEN" val="0"/>
  <p:tag name="ARTICULATE_SLIDE_THUMBNAIL_REFRESH" val="1"/>
  <p:tag name="ARTICULATE_SLIDE_COUNT" val="12"/>
  <p:tag name="ISPRING_RESOURCE_PATHS_HASH_2" val="e147a636ab66ac4a19837d4917e0bdff283277e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7">
      <a:dk1>
        <a:sysClr val="windowText" lastClr="000000"/>
      </a:dk1>
      <a:lt1>
        <a:sysClr val="window" lastClr="FFFFFF"/>
      </a:lt1>
      <a:dk2>
        <a:srgbClr val="57294C"/>
      </a:dk2>
      <a:lt2>
        <a:srgbClr val="F2F2F2"/>
      </a:lt2>
      <a:accent1>
        <a:srgbClr val="57294C"/>
      </a:accent1>
      <a:accent2>
        <a:srgbClr val="000000"/>
      </a:accent2>
      <a:accent3>
        <a:srgbClr val="3F3F3F"/>
      </a:accent3>
      <a:accent4>
        <a:srgbClr val="57294C"/>
      </a:accent4>
      <a:accent5>
        <a:srgbClr val="262626"/>
      </a:accent5>
      <a:accent6>
        <a:srgbClr val="968C8C"/>
      </a:accent6>
      <a:hlink>
        <a:srgbClr val="57294C"/>
      </a:hlink>
      <a:folHlink>
        <a:srgbClr val="57294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778</TotalTime>
  <Words>816</Words>
  <Application>Microsoft Office PowerPoint</Application>
  <PresentationFormat>On-screen Show (4:3)</PresentationFormat>
  <Paragraphs>103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Web APIs</vt:lpstr>
      <vt:lpstr>Γιατί APIs</vt:lpstr>
      <vt:lpstr>Πως λειτουργούν;</vt:lpstr>
      <vt:lpstr>Web Services</vt:lpstr>
      <vt:lpstr>Χαρακτηριστικά REST</vt:lpstr>
      <vt:lpstr>Statefulness</vt:lpstr>
      <vt:lpstr>Statefulness</vt:lpstr>
      <vt:lpstr>Παράδειγμα cookie</vt:lpstr>
      <vt:lpstr>Statelessness</vt:lpstr>
      <vt:lpstr>Statelessness</vt:lpstr>
      <vt:lpstr>Παραδείγματα σε browser</vt:lpstr>
      <vt:lpstr>Σας ευχαριστώ πολύ  Ερωτήσεις;</vt:lpstr>
    </vt:vector>
  </TitlesOfParts>
  <Company>BLACK EDITION - tum0r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invenio week 4</dc:title>
  <dc:creator>alex</dc:creator>
  <cp:lastModifiedBy>Peggy Karaviti</cp:lastModifiedBy>
  <cp:revision>168</cp:revision>
  <dcterms:created xsi:type="dcterms:W3CDTF">2014-05-12T08:31:42Z</dcterms:created>
  <dcterms:modified xsi:type="dcterms:W3CDTF">2014-07-14T00:05:18Z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E35B12B2-681B-480C-85D8-4EE4E33B87CC</vt:lpwstr>
  </property>
  <property fmtid="{D5CDD505-2E9C-101B-9397-08002B2CF9AE}" pid="3" name="ArticulatePath">
    <vt:lpwstr>template</vt:lpwstr>
  </property>
</Properties>
</file>