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14.xml" ContentType="application/vnd.openxmlformats-officedocument.presentationml.tags+xml"/>
  <Override PartName="/ppt/notesSlides/notesSlide11.xml" ContentType="application/vnd.openxmlformats-officedocument.presentationml.notesSlide+xml"/>
  <Override PartName="/ppt/tags/tag15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4"/>
  </p:notes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59" r:id="rId13"/>
  </p:sldIdLst>
  <p:sldSz cx="9144000" cy="6858000" type="screen4x3"/>
  <p:notesSz cx="6858000" cy="9144000"/>
  <p:custDataLst>
    <p:tags r:id="rId15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84077"/>
    <a:srgbClr val="A54D90"/>
    <a:srgbClr val="80008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06" autoAdjust="0"/>
    <p:restoredTop sz="94206" autoAdjust="0"/>
  </p:normalViewPr>
  <p:slideViewPr>
    <p:cSldViewPr>
      <p:cViewPr varScale="1">
        <p:scale>
          <a:sx n="70" d="100"/>
          <a:sy n="70" d="100"/>
        </p:scale>
        <p:origin x="-111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07E39B-68C5-4C6C-8B23-71BDD6068CFF}" type="datetimeFigureOut">
              <a:rPr lang="el-GR" smtClean="0"/>
              <a:pPr/>
              <a:t>14/7/2014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5A933E-ACF4-49FE-B179-438D2946660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471750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A933E-ACF4-49FE-B179-438D2946660D}" type="slidenum">
              <a:rPr lang="el-GR" smtClean="0"/>
              <a:pPr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5415535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l-GR" baseline="0" dirty="0" smtClean="0"/>
              <a:t> Γιατί είναι </a:t>
            </a:r>
            <a:r>
              <a:rPr lang="en-US" baseline="0" dirty="0" smtClean="0"/>
              <a:t>stateless </a:t>
            </a:r>
            <a:r>
              <a:rPr lang="el-GR" baseline="0" dirty="0" smtClean="0"/>
              <a:t>το </a:t>
            </a:r>
            <a:r>
              <a:rPr lang="en-US" baseline="0" dirty="0" smtClean="0"/>
              <a:t>REST; </a:t>
            </a:r>
            <a:r>
              <a:rPr lang="el-GR" baseline="0" dirty="0" smtClean="0"/>
              <a:t>Για να μπορούν οι πόροι του να είναι </a:t>
            </a:r>
            <a:r>
              <a:rPr lang="el-GR" baseline="0" dirty="0" err="1" smtClean="0"/>
              <a:t>προσβάσιμοι</a:t>
            </a:r>
            <a:r>
              <a:rPr lang="el-GR" baseline="0" dirty="0" smtClean="0"/>
              <a:t> και από </a:t>
            </a:r>
            <a:r>
              <a:rPr lang="en-US" baseline="0" dirty="0" smtClean="0"/>
              <a:t>clients </a:t>
            </a:r>
            <a:r>
              <a:rPr lang="el-GR" baseline="0" dirty="0" smtClean="0"/>
              <a:t>που δεν υποστηρίζουν </a:t>
            </a:r>
            <a:r>
              <a:rPr lang="en-US" baseline="0" dirty="0" smtClean="0"/>
              <a:t>cookies, </a:t>
            </a:r>
            <a:r>
              <a:rPr lang="el-GR" baseline="0" dirty="0" smtClean="0"/>
              <a:t>πχ. </a:t>
            </a:r>
            <a:r>
              <a:rPr lang="en-US" baseline="0" dirty="0" smtClean="0"/>
              <a:t>command line clients</a:t>
            </a:r>
            <a:endParaRPr lang="el-GR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l-GR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l-GR" baseline="0" dirty="0" smtClean="0"/>
              <a:t> Η δεύτερη μέθοδος είναι σαφώς πιο ασφαλής γιατί τα </a:t>
            </a:r>
            <a:r>
              <a:rPr lang="en-US" baseline="0" dirty="0" smtClean="0"/>
              <a:t>credentials </a:t>
            </a:r>
            <a:r>
              <a:rPr lang="el-GR" baseline="0" dirty="0" smtClean="0"/>
              <a:t>στέλνονται μόνο μια φορά</a:t>
            </a:r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l-GR" baseline="0" dirty="0" smtClean="0"/>
              <a:t> Επιπλέον ο </a:t>
            </a:r>
            <a:r>
              <a:rPr lang="en-US" baseline="0" dirty="0" smtClean="0"/>
              <a:t>client </a:t>
            </a:r>
            <a:r>
              <a:rPr lang="el-GR" baseline="0" dirty="0" smtClean="0"/>
              <a:t>δεν χρειάζεται να αποθηκεύει </a:t>
            </a:r>
            <a:r>
              <a:rPr lang="en-US" baseline="0" dirty="0" smtClean="0"/>
              <a:t>credentials </a:t>
            </a:r>
            <a:r>
              <a:rPr lang="el-GR" baseline="0" dirty="0" smtClean="0"/>
              <a:t>(τα οποία μπορούν να υποκλαπούν) αλλά μόνο το </a:t>
            </a:r>
            <a:r>
              <a:rPr lang="en-US" baseline="0" dirty="0" smtClean="0"/>
              <a:t>access token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 smtClean="0"/>
              <a:t> </a:t>
            </a:r>
            <a:r>
              <a:rPr lang="el-GR" baseline="0" dirty="0" smtClean="0"/>
              <a:t>Γι’</a:t>
            </a:r>
            <a:r>
              <a:rPr lang="en-US" baseline="0" dirty="0" smtClean="0"/>
              <a:t> </a:t>
            </a:r>
            <a:r>
              <a:rPr lang="el-GR" baseline="0" dirty="0" smtClean="0"/>
              <a:t>αυτό το λόγο το </a:t>
            </a:r>
            <a:r>
              <a:rPr lang="en-US" baseline="0" dirty="0" smtClean="0"/>
              <a:t>access token </a:t>
            </a:r>
            <a:r>
              <a:rPr lang="el-GR" baseline="0" dirty="0" smtClean="0"/>
              <a:t>είναι καλό να λήγει μετά από κάποιο </a:t>
            </a:r>
            <a:r>
              <a:rPr lang="el-GR" baseline="0" dirty="0" err="1" smtClean="0"/>
              <a:t>χρόνικό</a:t>
            </a:r>
            <a:r>
              <a:rPr lang="el-GR" baseline="0" dirty="0" smtClean="0"/>
              <a:t> διάστημα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FD17C9-6D7A-4C00-84BB-CD739114678D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716867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Τι </a:t>
            </a:r>
            <a:r>
              <a:rPr lang="en-US" dirty="0" smtClean="0"/>
              <a:t>requests</a:t>
            </a:r>
            <a:r>
              <a:rPr lang="el-GR" baseline="0" dirty="0" smtClean="0"/>
              <a:t> είναι αυτά</a:t>
            </a:r>
            <a:r>
              <a:rPr lang="en-US" baseline="0" dirty="0" smtClean="0"/>
              <a:t>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FD17C9-6D7A-4C00-84BB-CD739114678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891921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A933E-ACF4-49FE-B179-438D2946660D}" type="slidenum">
              <a:rPr lang="el-GR" smtClean="0"/>
              <a:pPr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9719017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dirty="0" smtClean="0"/>
              <a:t> </a:t>
            </a:r>
            <a:r>
              <a:rPr lang="el-GR" dirty="0" smtClean="0"/>
              <a:t>Παράδειγμα</a:t>
            </a:r>
            <a:r>
              <a:rPr lang="en-US" dirty="0" smtClean="0"/>
              <a:t>:</a:t>
            </a:r>
          </a:p>
          <a:p>
            <a:pPr lvl="0">
              <a:buFontTx/>
              <a:buChar char="-"/>
            </a:pPr>
            <a:r>
              <a:rPr lang="en-US" dirty="0" smtClean="0"/>
              <a:t> </a:t>
            </a:r>
            <a:r>
              <a:rPr lang="el-GR" dirty="0" smtClean="0"/>
              <a:t>Ο κατάλογος ενός</a:t>
            </a:r>
            <a:r>
              <a:rPr lang="el-GR" baseline="0" dirty="0" smtClean="0"/>
              <a:t> </a:t>
            </a:r>
            <a:r>
              <a:rPr lang="en-US" baseline="0" dirty="0" smtClean="0"/>
              <a:t>e-shop </a:t>
            </a:r>
            <a:r>
              <a:rPr lang="el-GR" baseline="0" dirty="0" smtClean="0"/>
              <a:t>έχει σχεδιαστεί για να προωθεί τα προϊόντα του </a:t>
            </a:r>
            <a:r>
              <a:rPr lang="en-US" baseline="0" dirty="0" smtClean="0"/>
              <a:t>(</a:t>
            </a:r>
            <a:r>
              <a:rPr lang="el-GR" baseline="0" dirty="0" smtClean="0"/>
              <a:t>πχ. με </a:t>
            </a:r>
            <a:r>
              <a:rPr lang="el-GR" baseline="0" dirty="0" err="1" smtClean="0"/>
              <a:t>είκονες</a:t>
            </a:r>
            <a:r>
              <a:rPr lang="el-GR" baseline="0" dirty="0" smtClean="0"/>
              <a:t>, περιγραφές κτλ</a:t>
            </a:r>
            <a:r>
              <a:rPr lang="en-US" baseline="0" dirty="0" smtClean="0"/>
              <a:t>)</a:t>
            </a:r>
          </a:p>
          <a:p>
            <a:pPr lvl="0">
              <a:buFontTx/>
              <a:buChar char="-"/>
            </a:pPr>
            <a:r>
              <a:rPr lang="en-US" dirty="0" smtClean="0"/>
              <a:t> </a:t>
            </a:r>
            <a:r>
              <a:rPr lang="el-GR" dirty="0" smtClean="0"/>
              <a:t>Αυτή</a:t>
            </a:r>
            <a:r>
              <a:rPr lang="el-GR" baseline="0" dirty="0" smtClean="0"/>
              <a:t> η δομή δεν προσφέρεται αν θέλουμε να επεξεργαστούμε αυτά τα δεδομένα, πχ. να βγάλουμε στατιστικά ή να τα παρουσιάσουμε με μια άλλη μορφή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FD17C9-6D7A-4C00-84BB-CD739114678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369384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Στις παραδοσιακές ιστοσελίδες στέλνουμε</a:t>
            </a:r>
            <a:r>
              <a:rPr lang="el-GR" baseline="0" dirty="0" smtClean="0"/>
              <a:t> </a:t>
            </a:r>
            <a:r>
              <a:rPr lang="en-US" baseline="0" dirty="0" smtClean="0"/>
              <a:t>markup</a:t>
            </a:r>
            <a:r>
              <a:rPr lang="el-GR" baseline="0" dirty="0" smtClean="0"/>
              <a:t> που περιγράφει πως πρεπει να εμφανιστεί η ιστοσελίδα στον χρήστη</a:t>
            </a:r>
          </a:p>
          <a:p>
            <a:endParaRPr lang="el-GR" baseline="0" dirty="0" smtClean="0"/>
          </a:p>
          <a:p>
            <a:r>
              <a:rPr lang="el-GR" baseline="0" dirty="0" smtClean="0"/>
              <a:t>Όταν θέλουμε δύο συστήματα να επικοινωνήσουν μεταξύ τους στέλνουμε σε μια γλώσσα που να μπορεί εύκολα να επεξεργαστέι ο υπολογιστής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JSON – </a:t>
            </a:r>
            <a:r>
              <a:rPr lang="el-GR" baseline="0" dirty="0" smtClean="0"/>
              <a:t>απλό και </a:t>
            </a:r>
            <a:r>
              <a:rPr lang="en-US" baseline="0" dirty="0" smtClean="0"/>
              <a:t>minimal, </a:t>
            </a:r>
            <a:r>
              <a:rPr lang="el-GR" baseline="0" dirty="0" smtClean="0"/>
              <a:t>γλιτώνει πόρους και γίνεται εύκολα </a:t>
            </a:r>
            <a:r>
              <a:rPr lang="en-US" baseline="0" dirty="0" smtClean="0"/>
              <a:t>parse</a:t>
            </a:r>
            <a:endParaRPr lang="el-GR" baseline="0" dirty="0" smtClean="0"/>
          </a:p>
          <a:p>
            <a:r>
              <a:rPr lang="en-US" baseline="0" dirty="0" smtClean="0"/>
              <a:t>XML – </a:t>
            </a:r>
            <a:r>
              <a:rPr lang="el-GR" baseline="0" dirty="0" smtClean="0"/>
              <a:t>πιο </a:t>
            </a:r>
            <a:r>
              <a:rPr lang="en-US" baseline="0" dirty="0" smtClean="0"/>
              <a:t>descriptive,</a:t>
            </a:r>
            <a:r>
              <a:rPr lang="el-GR" baseline="0" dirty="0" smtClean="0"/>
              <a:t> υποστηρίζει πιο </a:t>
            </a:r>
            <a:r>
              <a:rPr lang="en-US" baseline="0" dirty="0" smtClean="0"/>
              <a:t>advanced functionality </a:t>
            </a:r>
            <a:r>
              <a:rPr lang="el-GR" baseline="0" dirty="0" smtClean="0"/>
              <a:t>όπως </a:t>
            </a:r>
            <a:r>
              <a:rPr lang="en-US" baseline="0" dirty="0" smtClean="0"/>
              <a:t>namespaces</a:t>
            </a:r>
          </a:p>
          <a:p>
            <a:endParaRPr lang="en-US" baseline="0" dirty="0" smtClean="0"/>
          </a:p>
          <a:p>
            <a:r>
              <a:rPr lang="el-GR" baseline="0" dirty="0" smtClean="0"/>
              <a:t>Να δείξω στον πίνακα οπωσδήποτε παράδειγμα με </a:t>
            </a:r>
            <a:r>
              <a:rPr lang="en-US" baseline="0" dirty="0" smtClean="0"/>
              <a:t>XML</a:t>
            </a:r>
            <a:endParaRPr lang="el-GR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FD17C9-6D7A-4C00-84BB-CD739114678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330410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Δύο</a:t>
            </a:r>
            <a:r>
              <a:rPr lang="el-GR" baseline="0" dirty="0" smtClean="0"/>
              <a:t> υπολογιστές μπορούν να επικοινωνούν με πολλούς τρόπους</a:t>
            </a:r>
          </a:p>
          <a:p>
            <a:r>
              <a:rPr lang="el-GR" baseline="0" dirty="0" smtClean="0"/>
              <a:t>Εμας μας ενδιαφέρουν τα </a:t>
            </a:r>
            <a:r>
              <a:rPr lang="en-US" baseline="0" dirty="0" smtClean="0"/>
              <a:t>web services</a:t>
            </a:r>
            <a:endParaRPr lang="el-GR" baseline="0" dirty="0" smtClean="0"/>
          </a:p>
          <a:p>
            <a:endParaRPr lang="el-GR" baseline="0" dirty="0" smtClean="0"/>
          </a:p>
          <a:p>
            <a:r>
              <a:rPr lang="el-GR" baseline="0" dirty="0" smtClean="0"/>
              <a:t>Κάθε τύπος έχει πλεονεκτήματα μειονεκτήματα, πχ. </a:t>
            </a:r>
            <a:r>
              <a:rPr lang="en-US" baseline="0" dirty="0" smtClean="0"/>
              <a:t>SOAP </a:t>
            </a:r>
            <a:r>
              <a:rPr lang="el-GR" baseline="0" dirty="0" smtClean="0"/>
              <a:t>είναι </a:t>
            </a:r>
            <a:r>
              <a:rPr lang="en-US" baseline="0" dirty="0" smtClean="0"/>
              <a:t>self-documenting, </a:t>
            </a:r>
            <a:r>
              <a:rPr lang="el-GR" baseline="0" dirty="0" smtClean="0"/>
              <a:t>υπάρχει ένα αρχείο με όλα τα</a:t>
            </a:r>
            <a:r>
              <a:rPr lang="en-US" baseline="0" dirty="0" smtClean="0"/>
              <a:t> functions </a:t>
            </a:r>
            <a:r>
              <a:rPr lang="el-GR" baseline="0" dirty="0" smtClean="0"/>
              <a:t>που πάρεχει το </a:t>
            </a:r>
            <a:r>
              <a:rPr lang="en-US" baseline="0" dirty="0" smtClean="0"/>
              <a:t>service</a:t>
            </a:r>
            <a:endParaRPr lang="el-GR" baseline="0" dirty="0" smtClean="0"/>
          </a:p>
          <a:p>
            <a:r>
              <a:rPr lang="el-GR" baseline="0" smtClean="0"/>
              <a:t>Και γενικά η φιλοσοφία του είναι να παρέχει καλά δομημένα δεδομένα όπως πχ. </a:t>
            </a:r>
            <a:endParaRPr lang="en-US" baseline="0" dirty="0" smtClean="0"/>
          </a:p>
          <a:p>
            <a:r>
              <a:rPr lang="en-US" baseline="0" dirty="0" smtClean="0"/>
              <a:t>REST </a:t>
            </a:r>
            <a:r>
              <a:rPr lang="el-GR" baseline="0" dirty="0" smtClean="0"/>
              <a:t>είναι </a:t>
            </a:r>
            <a:r>
              <a:rPr lang="en-US" baseline="0" dirty="0" smtClean="0"/>
              <a:t>minimal </a:t>
            </a:r>
            <a:r>
              <a:rPr lang="el-GR" baseline="0" dirty="0" smtClean="0"/>
              <a:t>και πατάει πολύ στα υπάρχοντα </a:t>
            </a:r>
            <a:r>
              <a:rPr lang="en-US" baseline="0" dirty="0" smtClean="0"/>
              <a:t>web functionalities</a:t>
            </a:r>
            <a:endParaRPr lang="el-GR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FD17C9-6D7A-4C00-84BB-CD739114678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667871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FD17C9-6D7A-4C00-84BB-CD739114678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398194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l-GR" dirty="0" smtClean="0"/>
              <a:t>Όταν λέμε ότι η</a:t>
            </a:r>
            <a:r>
              <a:rPr lang="el-GR" baseline="0" dirty="0" smtClean="0"/>
              <a:t> σύνδεση ανοίγει και κλείνει σημαίνει ότι δεν αφήνουμε κάποιο </a:t>
            </a:r>
            <a:r>
              <a:rPr lang="en-US" baseline="0" dirty="0" smtClean="0"/>
              <a:t>socket </a:t>
            </a:r>
            <a:r>
              <a:rPr lang="el-GR" baseline="0" dirty="0" smtClean="0"/>
              <a:t>ανοιχτό</a:t>
            </a:r>
          </a:p>
          <a:p>
            <a:pPr>
              <a:buFontTx/>
              <a:buChar char="-"/>
            </a:pPr>
            <a:endParaRPr lang="el-GR" baseline="0" dirty="0" smtClean="0"/>
          </a:p>
          <a:p>
            <a:pPr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FD17C9-6D7A-4C00-84BB-CD739114678D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63256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l-GR" dirty="0" smtClean="0"/>
              <a:t>Η</a:t>
            </a:r>
            <a:r>
              <a:rPr lang="el-GR" baseline="0" dirty="0" smtClean="0"/>
              <a:t> εργασία που ανεβάζω πρέπει να συνδεθεί με τον χρήστη μου, ο οποίος κανονικά δε θα ήξερα ποιός είναι</a:t>
            </a:r>
            <a:endParaRPr lang="en-US" baseline="0" dirty="0" smtClean="0"/>
          </a:p>
          <a:p>
            <a:pPr>
              <a:buFontTx/>
              <a:buChar char="-"/>
            </a:pPr>
            <a:endParaRPr lang="en-US" baseline="0" dirty="0" smtClean="0"/>
          </a:p>
          <a:p>
            <a:pPr>
              <a:buFontTx/>
              <a:buChar char="-"/>
            </a:pPr>
            <a:r>
              <a:rPr lang="el-GR" baseline="0" dirty="0" smtClean="0"/>
              <a:t> Να αναλύσω τη διαδικασία του παραδείγματος</a:t>
            </a:r>
            <a:r>
              <a:rPr lang="en-US" baseline="0" dirty="0" smtClean="0"/>
              <a:t>:</a:t>
            </a:r>
          </a:p>
          <a:p>
            <a:pPr>
              <a:buFontTx/>
              <a:buChar char="-"/>
            </a:pPr>
            <a:r>
              <a:rPr lang="en-US" baseline="0" dirty="0" smtClean="0"/>
              <a:t> </a:t>
            </a:r>
            <a:r>
              <a:rPr lang="el-GR" baseline="0" dirty="0" smtClean="0"/>
              <a:t>* Όταν κάνω </a:t>
            </a:r>
            <a:r>
              <a:rPr lang="en-US" baseline="0" dirty="0" smtClean="0"/>
              <a:t>login </a:t>
            </a:r>
            <a:r>
              <a:rPr lang="el-GR" baseline="0" dirty="0" smtClean="0"/>
              <a:t>ο </a:t>
            </a:r>
            <a:r>
              <a:rPr lang="en-US" baseline="0" dirty="0" smtClean="0"/>
              <a:t>server </a:t>
            </a:r>
            <a:r>
              <a:rPr lang="el-GR" baseline="0" dirty="0" smtClean="0"/>
              <a:t>«ορίζει» ένα</a:t>
            </a:r>
            <a:r>
              <a:rPr lang="en-US" baseline="0" dirty="0" smtClean="0"/>
              <a:t> cookie </a:t>
            </a:r>
            <a:r>
              <a:rPr lang="el-GR" baseline="0" dirty="0" smtClean="0"/>
              <a:t>το οποίο ο </a:t>
            </a:r>
            <a:r>
              <a:rPr lang="en-US" baseline="0" dirty="0" smtClean="0"/>
              <a:t>browser </a:t>
            </a:r>
            <a:r>
              <a:rPr lang="el-GR" baseline="0" dirty="0" smtClean="0"/>
              <a:t>μου αποθηκεύει</a:t>
            </a:r>
            <a:endParaRPr lang="en-US" baseline="0" dirty="0" smtClean="0"/>
          </a:p>
          <a:p>
            <a:pPr>
              <a:buFontTx/>
              <a:buChar char="-"/>
            </a:pPr>
            <a:r>
              <a:rPr lang="en-US" baseline="0" dirty="0" smtClean="0"/>
              <a:t> * </a:t>
            </a:r>
            <a:r>
              <a:rPr lang="el-GR" baseline="0" dirty="0" smtClean="0"/>
              <a:t>Όταν μετά καλέσω τη σελίδα ανεβάσματος εργασίας, ο </a:t>
            </a:r>
            <a:r>
              <a:rPr lang="en-US" baseline="0" dirty="0" smtClean="0"/>
              <a:t>browser </a:t>
            </a:r>
            <a:r>
              <a:rPr lang="el-GR" baseline="0" dirty="0" smtClean="0"/>
              <a:t>θα «στείλει» το </a:t>
            </a:r>
            <a:r>
              <a:rPr lang="en-US" baseline="0" dirty="0" smtClean="0"/>
              <a:t>cookie </a:t>
            </a:r>
            <a:r>
              <a:rPr lang="el-GR" baseline="0" dirty="0" smtClean="0"/>
              <a:t>στον </a:t>
            </a:r>
            <a:r>
              <a:rPr lang="en-US" baseline="0" dirty="0" smtClean="0"/>
              <a:t>server </a:t>
            </a:r>
            <a:r>
              <a:rPr lang="el-GR" baseline="0" dirty="0" smtClean="0"/>
              <a:t>μαζί με το </a:t>
            </a:r>
            <a:r>
              <a:rPr lang="en-US" baseline="0" dirty="0" smtClean="0"/>
              <a:t>request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FD17C9-6D7A-4C00-84BB-CD739114678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930613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A933E-ACF4-49FE-B179-438D2946660D}" type="slidenum">
              <a:rPr lang="el-GR" smtClean="0"/>
              <a:pPr/>
              <a:t>8</a:t>
            </a:fld>
            <a:endParaRPr lang="el-G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dirty="0" smtClean="0"/>
              <a:t>-</a:t>
            </a:r>
            <a:r>
              <a:rPr lang="el-GR" baseline="0" dirty="0" smtClean="0"/>
              <a:t> Γιατί είναι </a:t>
            </a:r>
            <a:r>
              <a:rPr lang="en-US" baseline="0" dirty="0" smtClean="0"/>
              <a:t>stateless </a:t>
            </a:r>
            <a:r>
              <a:rPr lang="el-GR" baseline="0" dirty="0" smtClean="0"/>
              <a:t>το </a:t>
            </a:r>
            <a:r>
              <a:rPr lang="en-US" baseline="0" dirty="0" smtClean="0"/>
              <a:t>REST; </a:t>
            </a:r>
            <a:r>
              <a:rPr lang="el-GR" baseline="0" dirty="0" smtClean="0"/>
              <a:t>Για να μπορούν οι πόροι του να είναι </a:t>
            </a:r>
            <a:r>
              <a:rPr lang="el-GR" baseline="0" dirty="0" err="1" smtClean="0"/>
              <a:t>προσβάσιμοι</a:t>
            </a:r>
            <a:r>
              <a:rPr lang="el-GR" baseline="0" dirty="0" smtClean="0"/>
              <a:t> και από </a:t>
            </a:r>
            <a:r>
              <a:rPr lang="en-US" baseline="0" dirty="0" smtClean="0"/>
              <a:t>clients </a:t>
            </a:r>
            <a:r>
              <a:rPr lang="el-GR" baseline="0" dirty="0" smtClean="0"/>
              <a:t>που δεν υποστηρίζουν </a:t>
            </a:r>
            <a:r>
              <a:rPr lang="en-US" baseline="0" dirty="0" smtClean="0"/>
              <a:t>cookies, </a:t>
            </a:r>
            <a:r>
              <a:rPr lang="el-GR" baseline="0" dirty="0" smtClean="0"/>
              <a:t>πχ. </a:t>
            </a:r>
            <a:r>
              <a:rPr lang="en-US" baseline="0" dirty="0" smtClean="0"/>
              <a:t>command line clients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FD17C9-6D7A-4C00-84BB-CD739114678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908237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240280" y="5975388"/>
            <a:ext cx="6903720" cy="8280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2700" cap="rnd" cmpd="dbl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0" y="5975388"/>
            <a:ext cx="24555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-38641" y="6796800"/>
            <a:ext cx="24555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8153400" cy="990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600200"/>
            <a:ext cx="1295400" cy="990600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  <p:custDataLst>
      <p:tags r:id="rId1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el-G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el-G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endParaRPr lang="el-G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bg2">
              <a:lumMod val="5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6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developers.facebook.com/" TargetMode="External"/><Relationship Id="rId3" Type="http://schemas.openxmlformats.org/officeDocument/2006/relationships/notesSlide" Target="../notesSlides/notesSlide11.xml"/><Relationship Id="rId7" Type="http://schemas.openxmlformats.org/officeDocument/2006/relationships/hyperlink" Target="https://developers.google.com/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6" Type="http://schemas.openxmlformats.org/officeDocument/2006/relationships/hyperlink" Target="http://graph.facebook.com/zuck/picture?redirect=false" TargetMode="External"/><Relationship Id="rId5" Type="http://schemas.openxmlformats.org/officeDocument/2006/relationships/hyperlink" Target="http://graph.facebook.com/zuck" TargetMode="External"/><Relationship Id="rId4" Type="http://schemas.openxmlformats.org/officeDocument/2006/relationships/hyperlink" Target="http://maps.googleapis.com/maps/api/geocode/json?address=Agiou%20Georgiou%205%20Egaleo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5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hyperlink" Target="http://en.wikipedia.org/wiki/Hypertext_Transfer_Protocol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04072" y="2060848"/>
            <a:ext cx="6477000" cy="1828800"/>
          </a:xfrm>
        </p:spPr>
        <p:txBody>
          <a:bodyPr>
            <a:normAutofit/>
          </a:bodyPr>
          <a:lstStyle/>
          <a:p>
            <a:r>
              <a:rPr lang="en-US" cap="none" dirty="0" smtClean="0"/>
              <a:t>Web APIs</a:t>
            </a:r>
            <a:endParaRPr lang="el-GR" sz="2000" cap="none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2926" y="305149"/>
            <a:ext cx="6705600" cy="685800"/>
          </a:xfrm>
        </p:spPr>
        <p:txBody>
          <a:bodyPr>
            <a:normAutofit/>
          </a:bodyPr>
          <a:lstStyle/>
          <a:p>
            <a:pPr algn="ctr"/>
            <a:r>
              <a:rPr lang="el-GR" sz="2300" dirty="0" smtClean="0">
                <a:solidFill>
                  <a:schemeClr val="accent1">
                    <a:lumMod val="75000"/>
                  </a:schemeClr>
                </a:solidFill>
              </a:rPr>
              <a:t>Θερινό Σχολείο, 14 – 20 Ιουλίου 2014</a:t>
            </a:r>
            <a:endParaRPr lang="el-GR" sz="23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 descr="C:\Users\alex\Desktop\logo_normal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9135" y="219424"/>
            <a:ext cx="1347787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G:\OPEN COURSES TEMP FILES + OLD FOLDER\tei_logo1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117330" y="219423"/>
            <a:ext cx="785595" cy="798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G:\ELLAK\NEW!!!\b507359f9a62284d6c51d8b4b5ed864a-bpfull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45565" y="4437112"/>
            <a:ext cx="1284734" cy="1284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2239501" y="2204864"/>
            <a:ext cx="0" cy="38971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239499" y="4077072"/>
            <a:ext cx="6508963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1"/>
          <p:cNvSpPr txBox="1">
            <a:spLocks/>
          </p:cNvSpPr>
          <p:nvPr/>
        </p:nvSpPr>
        <p:spPr>
          <a:xfrm>
            <a:off x="2391193" y="4293096"/>
            <a:ext cx="6477000" cy="157276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800" cap="none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n-lt"/>
              </a:rPr>
              <a:t>Δημοσθένης </a:t>
            </a:r>
            <a:r>
              <a:rPr lang="el-GR" sz="2800" cap="none" dirty="0" err="1" smtClean="0">
                <a:solidFill>
                  <a:schemeClr val="bg1">
                    <a:lumMod val="75000"/>
                    <a:lumOff val="25000"/>
                  </a:schemeClr>
                </a:solidFill>
                <a:latin typeface="+mn-lt"/>
              </a:rPr>
              <a:t>Νικούδης</a:t>
            </a:r>
            <a:endParaRPr lang="el-GR" sz="2800" cap="none" dirty="0">
              <a:solidFill>
                <a:schemeClr val="bg1">
                  <a:lumMod val="75000"/>
                  <a:lumOff val="25000"/>
                </a:schemeClr>
              </a:solidFill>
              <a:latin typeface="+mn-lt"/>
            </a:endParaRPr>
          </a:p>
        </p:txBody>
      </p:sp>
      <p:pic>
        <p:nvPicPr>
          <p:cNvPr id="1033" name="Picture 9" descr="C:\Users\alex\Desktop\images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57306" y="6066000"/>
            <a:ext cx="1920047" cy="672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alex\Desktop\logo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305" y="6102022"/>
            <a:ext cx="2172502" cy="603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Subtitle 2"/>
          <p:cNvSpPr txBox="1">
            <a:spLocks/>
          </p:cNvSpPr>
          <p:nvPr/>
        </p:nvSpPr>
        <p:spPr>
          <a:xfrm>
            <a:off x="2289772" y="6081884"/>
            <a:ext cx="6705600" cy="685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300" dirty="0" smtClean="0"/>
              <a:t>Μονάδα Αριστείας ΕΛ/ΛΑΚ ΤΕΙ Αθήνας</a:t>
            </a:r>
            <a:endParaRPr lang="el-GR" sz="23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963012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Statelessness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485313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l-GR" dirty="0" smtClean="0"/>
              <a:t>Αφού το </a:t>
            </a:r>
            <a:r>
              <a:rPr lang="en-US" dirty="0" smtClean="0"/>
              <a:t>REST </a:t>
            </a:r>
            <a:r>
              <a:rPr lang="el-GR" dirty="0" smtClean="0"/>
              <a:t>είναι </a:t>
            </a:r>
            <a:r>
              <a:rPr lang="en-US" dirty="0" smtClean="0"/>
              <a:t>stateless, </a:t>
            </a:r>
            <a:r>
              <a:rPr lang="el-GR" dirty="0" smtClean="0"/>
              <a:t>πώς υλοποιείται το παραπάνω σενάριο</a:t>
            </a:r>
            <a:r>
              <a:rPr lang="en-US" dirty="0" smtClean="0"/>
              <a:t>;</a:t>
            </a:r>
            <a:endParaRPr lang="el-GR" dirty="0" smtClean="0"/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l-GR" dirty="0" smtClean="0"/>
              <a:t>Είτε </a:t>
            </a:r>
            <a:r>
              <a:rPr lang="el-GR" dirty="0" err="1" smtClean="0"/>
              <a:t>στέλοντας</a:t>
            </a:r>
            <a:r>
              <a:rPr lang="el-GR" dirty="0" smtClean="0"/>
              <a:t> τα </a:t>
            </a:r>
            <a:r>
              <a:rPr lang="en-US" dirty="0" smtClean="0"/>
              <a:t>credentials (username/password) </a:t>
            </a:r>
            <a:r>
              <a:rPr lang="el-GR" dirty="0" smtClean="0"/>
              <a:t>σε κάθε </a:t>
            </a:r>
            <a:r>
              <a:rPr lang="en-US" dirty="0" smtClean="0"/>
              <a:t>request </a:t>
            </a:r>
            <a:r>
              <a:rPr lang="el-GR" dirty="0" smtClean="0"/>
              <a:t>σαν </a:t>
            </a:r>
            <a:r>
              <a:rPr lang="en-US" dirty="0" smtClean="0"/>
              <a:t>GET </a:t>
            </a:r>
            <a:r>
              <a:rPr lang="el-GR" dirty="0" smtClean="0"/>
              <a:t>ή </a:t>
            </a:r>
            <a:r>
              <a:rPr lang="en-US" dirty="0" smtClean="0"/>
              <a:t>POST parameters</a:t>
            </a:r>
            <a:r>
              <a:rPr lang="el-GR" dirty="0" smtClean="0"/>
              <a:t>. πχ. </a:t>
            </a:r>
            <a:r>
              <a:rPr lang="en-US" dirty="0" smtClean="0"/>
              <a:t>/</a:t>
            </a:r>
            <a:r>
              <a:rPr lang="en-US" dirty="0" err="1" smtClean="0"/>
              <a:t>courses?username</a:t>
            </a:r>
            <a:r>
              <a:rPr lang="en-US" dirty="0" smtClean="0"/>
              <a:t>=</a:t>
            </a:r>
            <a:r>
              <a:rPr lang="en-US" dirty="0" err="1" smtClean="0"/>
              <a:t>dnna&amp;password</a:t>
            </a:r>
            <a:r>
              <a:rPr lang="en-US" dirty="0" smtClean="0"/>
              <a:t>=123)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l-GR" dirty="0" smtClean="0"/>
              <a:t>Είτε αντικαθιστώντας τα με ένα </a:t>
            </a:r>
            <a:r>
              <a:rPr lang="el-GR" dirty="0" err="1" smtClean="0"/>
              <a:t>αλφαριθμιτικό</a:t>
            </a:r>
            <a:r>
              <a:rPr lang="el-GR" dirty="0" smtClean="0"/>
              <a:t> </a:t>
            </a:r>
            <a:r>
              <a:rPr lang="en-US" dirty="0" smtClean="0"/>
              <a:t>string (token) </a:t>
            </a:r>
            <a:r>
              <a:rPr lang="el-GR" dirty="0" smtClean="0"/>
              <a:t>το οποίο περνάμε σαν </a:t>
            </a:r>
            <a:r>
              <a:rPr lang="en-US" dirty="0" smtClean="0"/>
              <a:t>GET</a:t>
            </a:r>
            <a:r>
              <a:rPr lang="el-GR" dirty="0" smtClean="0"/>
              <a:t> ή </a:t>
            </a:r>
            <a:r>
              <a:rPr lang="en-US" dirty="0" smtClean="0"/>
              <a:t>POST parameter</a:t>
            </a:r>
            <a:r>
              <a:rPr lang="el-GR" dirty="0" smtClean="0"/>
              <a:t>. πχ</a:t>
            </a:r>
            <a:r>
              <a:rPr lang="en-US" dirty="0" smtClean="0"/>
              <a:t>. /</a:t>
            </a:r>
            <a:r>
              <a:rPr lang="en-US" dirty="0" err="1" smtClean="0"/>
              <a:t>courses?access_token</a:t>
            </a:r>
            <a:r>
              <a:rPr lang="en-US" dirty="0" smtClean="0"/>
              <a:t>=2gh64h9l0df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l-GR" dirty="0" smtClean="0"/>
              <a:t>Η δεύτερη μέθοδος απαιτεί να έχουμε έναν πόρο «</a:t>
            </a:r>
            <a:r>
              <a:rPr lang="en-US" dirty="0" smtClean="0"/>
              <a:t>login</a:t>
            </a:r>
            <a:r>
              <a:rPr lang="el-GR" dirty="0" smtClean="0"/>
              <a:t>»</a:t>
            </a:r>
            <a:r>
              <a:rPr lang="en-US" dirty="0" smtClean="0"/>
              <a:t> </a:t>
            </a:r>
            <a:r>
              <a:rPr lang="el-GR" dirty="0" smtClean="0"/>
              <a:t>που να δέχεται τα</a:t>
            </a:r>
            <a:r>
              <a:rPr lang="en-US" dirty="0" smtClean="0"/>
              <a:t> user credentials </a:t>
            </a:r>
            <a:r>
              <a:rPr lang="el-GR" dirty="0" smtClean="0"/>
              <a:t>και να επιστρέφει το </a:t>
            </a:r>
            <a:r>
              <a:rPr lang="en-US" dirty="0" smtClean="0"/>
              <a:t>access token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583171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Παραδείγματα σε </a:t>
            </a:r>
            <a:r>
              <a:rPr lang="en-US" dirty="0" smtClean="0"/>
              <a:t>browser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114799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 smtClean="0">
                <a:hlinkClick r:id="rId4"/>
              </a:rPr>
              <a:t>http://maps.googleapis.com/maps/api/geocode/json?address=Agiou%20Georgiou%205%20Egaleo</a:t>
            </a:r>
            <a:endParaRPr lang="en-US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 smtClean="0">
                <a:hlinkClick r:id="rId5"/>
              </a:rPr>
              <a:t>http://graph.facebook.com/zuck</a:t>
            </a:r>
            <a:endParaRPr lang="en-US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 smtClean="0">
                <a:hlinkClick r:id="rId6"/>
              </a:rPr>
              <a:t>http://graph.facebook.com/zuck/picture?redirect=false</a:t>
            </a:r>
            <a:endParaRPr lang="en-US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en-US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5791200"/>
            <a:ext cx="7391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Χρήσιμα </a:t>
            </a:r>
            <a:r>
              <a:rPr lang="en-US" dirty="0" smtClean="0"/>
              <a:t>links:</a:t>
            </a:r>
          </a:p>
          <a:p>
            <a:r>
              <a:rPr lang="en-US" dirty="0" smtClean="0">
                <a:hlinkClick r:id="rId7"/>
              </a:rPr>
              <a:t>https://developers.google.com/</a:t>
            </a:r>
            <a:endParaRPr lang="en-US" dirty="0" smtClean="0"/>
          </a:p>
          <a:p>
            <a:r>
              <a:rPr lang="en-US" dirty="0" smtClean="0">
                <a:hlinkClick r:id="rId8"/>
              </a:rPr>
              <a:t>https://developers.facebook.com/</a:t>
            </a:r>
            <a:endParaRPr lang="en-US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284314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333500" y="2492896"/>
            <a:ext cx="6477000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l-GR" cap="none" dirty="0" smtClean="0"/>
              <a:t>Σας ευχαριστώ πολύ</a:t>
            </a:r>
            <a:br>
              <a:rPr lang="el-GR" cap="none" dirty="0" smtClean="0"/>
            </a:br>
            <a:r>
              <a:rPr lang="el-GR" cap="none" dirty="0"/>
              <a:t/>
            </a:r>
            <a:br>
              <a:rPr lang="el-GR" cap="none" dirty="0"/>
            </a:br>
            <a:r>
              <a:rPr lang="el-GR" sz="4000" cap="none" dirty="0" smtClean="0"/>
              <a:t>Ερωτήσεις</a:t>
            </a:r>
            <a:r>
              <a:rPr lang="en-US" sz="4000" cap="none" dirty="0" smtClean="0"/>
              <a:t>;</a:t>
            </a:r>
            <a:endParaRPr lang="el-GR" cap="none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339752" y="6050037"/>
            <a:ext cx="6728048" cy="685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300" dirty="0" smtClean="0"/>
              <a:t>Μονάδα Αριστείας ΕΛ/ΛΑΚ ΤΕΙ Αθήνας</a:t>
            </a:r>
            <a:endParaRPr lang="el-GR" sz="2300" dirty="0"/>
          </a:p>
        </p:txBody>
      </p:sp>
      <p:pic>
        <p:nvPicPr>
          <p:cNvPr id="7" name="Picture 9" descr="C:\Users\alex\Desktop\image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57306" y="6066000"/>
            <a:ext cx="1920047" cy="672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0" descr="C:\Users\alex\Desktop\logo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305" y="6102022"/>
            <a:ext cx="2172502" cy="603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1400578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Γιατί </a:t>
            </a:r>
            <a:r>
              <a:rPr lang="en-US" dirty="0" smtClean="0"/>
              <a:t>APIs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 smtClean="0"/>
          </a:p>
          <a:p>
            <a:r>
              <a:rPr lang="el-GR" dirty="0" smtClean="0"/>
              <a:t>Το περιεχόμενο στο </a:t>
            </a:r>
            <a:r>
              <a:rPr lang="en-US" dirty="0" smtClean="0"/>
              <a:t>Internet </a:t>
            </a:r>
            <a:r>
              <a:rPr lang="el-GR" dirty="0" smtClean="0"/>
              <a:t>είναι δομημένο ώστε να διαβάζεται από ανθρώπους</a:t>
            </a:r>
          </a:p>
          <a:p>
            <a:r>
              <a:rPr lang="el-GR" dirty="0" smtClean="0"/>
              <a:t>Οι υπολογιστές δεν είναι εύκολο να το κατανοήσουν και να το επεργαστούν</a:t>
            </a:r>
            <a:endParaRPr lang="en-US" dirty="0" smtClean="0"/>
          </a:p>
          <a:p>
            <a:r>
              <a:rPr lang="el-GR" dirty="0" smtClean="0"/>
              <a:t>Τα </a:t>
            </a:r>
            <a:r>
              <a:rPr lang="en-US" dirty="0" smtClean="0"/>
              <a:t>web APIs </a:t>
            </a:r>
            <a:r>
              <a:rPr lang="el-GR" dirty="0" smtClean="0"/>
              <a:t>είναι σαν τις ιστοσελίδες του </a:t>
            </a:r>
            <a:r>
              <a:rPr lang="en-US" dirty="0" smtClean="0"/>
              <a:t>Internet, </a:t>
            </a:r>
            <a:r>
              <a:rPr lang="el-GR" dirty="0" smtClean="0"/>
              <a:t>αλλά για υπολογιστές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941289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Πως λειτουργούν</a:t>
            </a:r>
            <a:r>
              <a:rPr lang="en-US" dirty="0" smtClean="0"/>
              <a:t>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Κωδικοποιημένες γλώσσες</a:t>
            </a:r>
            <a:r>
              <a:rPr lang="en-US" dirty="0" smtClean="0"/>
              <a:t> </a:t>
            </a:r>
            <a:r>
              <a:rPr lang="el-GR" dirty="0" smtClean="0"/>
              <a:t>πχ.</a:t>
            </a:r>
          </a:p>
          <a:p>
            <a:pPr lvl="1"/>
            <a:r>
              <a:rPr lang="en-US" dirty="0" smtClean="0"/>
              <a:t>XML</a:t>
            </a:r>
          </a:p>
          <a:p>
            <a:pPr lvl="1"/>
            <a:r>
              <a:rPr lang="en-US" dirty="0" smtClean="0"/>
              <a:t>JSON</a:t>
            </a:r>
            <a:endParaRPr lang="el-GR" dirty="0" smtClean="0"/>
          </a:p>
          <a:p>
            <a:r>
              <a:rPr lang="el-GR" dirty="0" smtClean="0"/>
              <a:t>Συνήθως χρησιμοποιούνται εμφωλευμένες δομές</a:t>
            </a:r>
            <a:r>
              <a:rPr lang="en-US" dirty="0"/>
              <a:t> </a:t>
            </a:r>
            <a:r>
              <a:rPr lang="el-GR" dirty="0" smtClean="0"/>
              <a:t>πχ.</a:t>
            </a:r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838200" y="4343400"/>
            <a:ext cx="3810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{menu:</a:t>
            </a:r>
            <a:br>
              <a:rPr lang="en-US" sz="2000" dirty="0" smtClean="0"/>
            </a:br>
            <a:r>
              <a:rPr lang="en-US" sz="2000" dirty="0" smtClean="0"/>
              <a:t>   {title: “I’m a menu”, elements: [</a:t>
            </a:r>
            <a:br>
              <a:rPr lang="en-US" sz="2000" dirty="0" smtClean="0"/>
            </a:br>
            <a:r>
              <a:rPr lang="en-US" sz="2000" dirty="0" smtClean="0"/>
              <a:t>     “Link 1”,</a:t>
            </a:r>
            <a:br>
              <a:rPr lang="en-US" sz="2000" dirty="0" smtClean="0"/>
            </a:br>
            <a:r>
              <a:rPr lang="en-US" sz="2000" dirty="0" smtClean="0"/>
              <a:t>     “Link 2”,</a:t>
            </a:r>
            <a:br>
              <a:rPr lang="en-US" sz="2000" dirty="0" smtClean="0"/>
            </a:br>
            <a:r>
              <a:rPr lang="en-US" sz="2000" dirty="0" smtClean="0"/>
              <a:t>     “Link 3”</a:t>
            </a:r>
            <a:br>
              <a:rPr lang="en-US" sz="2000" dirty="0" smtClean="0"/>
            </a:br>
            <a:r>
              <a:rPr lang="en-US" sz="2000" dirty="0" smtClean="0"/>
              <a:t>  ]</a:t>
            </a:r>
            <a:br>
              <a:rPr lang="en-US" sz="2000" dirty="0" smtClean="0"/>
            </a:br>
            <a:r>
              <a:rPr lang="en-US" sz="2000" dirty="0" smtClean="0"/>
              <a:t>}</a:t>
            </a:r>
            <a:endParaRPr lang="en-US" sz="2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326784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</a:t>
            </a:r>
            <a:r>
              <a:rPr lang="en-US" dirty="0"/>
              <a:t> </a:t>
            </a:r>
            <a:r>
              <a:rPr lang="en-US" dirty="0" smtClean="0"/>
              <a:t>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«Πατάνε</a:t>
            </a:r>
            <a:r>
              <a:rPr lang="en-US" dirty="0" smtClean="0"/>
              <a:t>” </a:t>
            </a:r>
            <a:r>
              <a:rPr lang="el-GR" dirty="0" smtClean="0"/>
              <a:t>στο πρωτόκλλο </a:t>
            </a:r>
            <a:r>
              <a:rPr lang="en-US" dirty="0" smtClean="0"/>
              <a:t>HTTP</a:t>
            </a:r>
            <a:r>
              <a:rPr lang="el-GR" dirty="0"/>
              <a:t> </a:t>
            </a:r>
            <a:r>
              <a:rPr lang="el-GR" dirty="0" smtClean="0"/>
              <a:t>που χρησιμοποιείται ευρύτερα στο </a:t>
            </a:r>
            <a:r>
              <a:rPr lang="en-US" dirty="0" smtClean="0"/>
              <a:t>web.</a:t>
            </a:r>
            <a:endParaRPr lang="el-GR" dirty="0" smtClean="0"/>
          </a:p>
          <a:p>
            <a:r>
              <a:rPr lang="el-GR" dirty="0" smtClean="0"/>
              <a:t>Γιατί</a:t>
            </a:r>
            <a:endParaRPr lang="en-US" dirty="0"/>
          </a:p>
          <a:p>
            <a:pPr lvl="1"/>
            <a:r>
              <a:rPr lang="el-GR" dirty="0" smtClean="0"/>
              <a:t>Ώριμο, δοκιμασμένο πρωτόκολλο</a:t>
            </a:r>
          </a:p>
          <a:p>
            <a:pPr lvl="1"/>
            <a:r>
              <a:rPr lang="el-GR" dirty="0" smtClean="0"/>
              <a:t>Απαιτεί απλά έναν </a:t>
            </a:r>
            <a:r>
              <a:rPr lang="en-US" dirty="0" smtClean="0"/>
              <a:t>web server</a:t>
            </a:r>
          </a:p>
          <a:p>
            <a:pPr lvl="1"/>
            <a:r>
              <a:rPr lang="el-GR" dirty="0" smtClean="0"/>
              <a:t>Ευέλικτο</a:t>
            </a:r>
          </a:p>
          <a:p>
            <a:r>
              <a:rPr lang="el-GR" dirty="0" smtClean="0"/>
              <a:t>Δύο βασικοί τύποι</a:t>
            </a:r>
          </a:p>
          <a:p>
            <a:pPr lvl="1"/>
            <a:r>
              <a:rPr lang="en-US" dirty="0" smtClean="0"/>
              <a:t>SOAP</a:t>
            </a:r>
          </a:p>
          <a:p>
            <a:pPr lvl="1"/>
            <a:r>
              <a:rPr lang="en-US" dirty="0" smtClean="0"/>
              <a:t>REST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872198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Χαρακτηριστικά </a:t>
            </a:r>
            <a:r>
              <a:rPr lang="en-US" dirty="0" smtClean="0"/>
              <a:t>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Τα </a:t>
            </a:r>
            <a:r>
              <a:rPr lang="en-US" dirty="0" smtClean="0"/>
              <a:t>URLs </a:t>
            </a:r>
            <a:r>
              <a:rPr lang="el-GR" dirty="0" smtClean="0"/>
              <a:t>δομούνται σαν «πόροι» πχ. </a:t>
            </a:r>
            <a:r>
              <a:rPr lang="en-US" dirty="0" smtClean="0"/>
              <a:t>/requests</a:t>
            </a:r>
          </a:p>
          <a:p>
            <a:r>
              <a:rPr lang="el-GR" dirty="0" smtClean="0"/>
              <a:t>Χρησιμοποιούνται τα 4 υπάρχοντα είδη των </a:t>
            </a:r>
            <a:r>
              <a:rPr lang="en-US" dirty="0" smtClean="0"/>
              <a:t>HTTP requests:</a:t>
            </a:r>
          </a:p>
          <a:p>
            <a:pPr lvl="1"/>
            <a:r>
              <a:rPr lang="en-US" dirty="0" smtClean="0"/>
              <a:t>GET (</a:t>
            </a:r>
            <a:r>
              <a:rPr lang="el-GR" dirty="0" smtClean="0"/>
              <a:t>ανάκτηση – είτε λίστας είτε συγκεκριμένου)</a:t>
            </a:r>
            <a:endParaRPr lang="en-US" dirty="0" smtClean="0"/>
          </a:p>
          <a:p>
            <a:pPr lvl="1"/>
            <a:r>
              <a:rPr lang="en-US" dirty="0" smtClean="0"/>
              <a:t>POST</a:t>
            </a:r>
            <a:r>
              <a:rPr lang="el-GR" dirty="0" smtClean="0"/>
              <a:t> (προσθήκη νέου)</a:t>
            </a:r>
            <a:endParaRPr lang="en-US" dirty="0" smtClean="0"/>
          </a:p>
          <a:p>
            <a:pPr lvl="1"/>
            <a:r>
              <a:rPr lang="en-US" dirty="0" smtClean="0"/>
              <a:t>PUT</a:t>
            </a:r>
            <a:r>
              <a:rPr lang="el-GR" dirty="0" smtClean="0"/>
              <a:t> (μεταβολή υπάρχοντος)</a:t>
            </a:r>
            <a:endParaRPr lang="en-US" dirty="0" smtClean="0"/>
          </a:p>
          <a:p>
            <a:pPr lvl="1"/>
            <a:r>
              <a:rPr lang="en-US" dirty="0" smtClean="0"/>
              <a:t>DELETE</a:t>
            </a:r>
            <a:r>
              <a:rPr lang="el-GR" dirty="0" smtClean="0"/>
              <a:t> (διαγραφή)</a:t>
            </a:r>
          </a:p>
          <a:p>
            <a:r>
              <a:rPr lang="el-GR" dirty="0" smtClean="0"/>
              <a:t>Τα </a:t>
            </a:r>
            <a:r>
              <a:rPr lang="en-US" dirty="0" smtClean="0"/>
              <a:t>requests </a:t>
            </a:r>
            <a:r>
              <a:rPr lang="el-GR" dirty="0" smtClean="0"/>
              <a:t>είναι </a:t>
            </a:r>
            <a:r>
              <a:rPr lang="en-US" dirty="0" smtClean="0"/>
              <a:t>stateless – </a:t>
            </a:r>
            <a:r>
              <a:rPr lang="el-GR" dirty="0" smtClean="0"/>
              <a:t>κάθε </a:t>
            </a:r>
            <a:r>
              <a:rPr lang="en-US" dirty="0" smtClean="0"/>
              <a:t>request </a:t>
            </a:r>
            <a:r>
              <a:rPr lang="el-GR" dirty="0" smtClean="0"/>
              <a:t>είναι ανεξάρτητο από τα άλλα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228600" y="6019800"/>
            <a:ext cx="739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Χρήσιμα </a:t>
            </a:r>
            <a:r>
              <a:rPr lang="en-US" dirty="0" smtClean="0"/>
              <a:t>links:</a:t>
            </a:r>
          </a:p>
          <a:p>
            <a:r>
              <a:rPr lang="en-US" dirty="0" smtClean="0">
                <a:hlinkClick r:id="rId4"/>
              </a:rPr>
              <a:t>http://en.wikipedia.org/wiki/Hypertext_Transfer_Protocol#Request_methods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358404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Statefulness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Τα </a:t>
            </a:r>
            <a:r>
              <a:rPr lang="en-US" dirty="0" smtClean="0"/>
              <a:t>HTTP requests </a:t>
            </a:r>
            <a:r>
              <a:rPr lang="el-GR" dirty="0" smtClean="0"/>
              <a:t>μεταξύ τους είναι ανεξάρτητα</a:t>
            </a:r>
          </a:p>
          <a:p>
            <a:pPr lvl="1"/>
            <a:r>
              <a:rPr lang="el-GR" dirty="0" smtClean="0"/>
              <a:t>Για κάθε «άνοιγμα» σελίδας, δημιουργείται μια νέα σύνδεση η οποία μετά τη φόρτωση της σελίδας κλείνει</a:t>
            </a:r>
          </a:p>
          <a:p>
            <a:pPr lvl="1"/>
            <a:r>
              <a:rPr lang="el-GR" dirty="0" smtClean="0"/>
              <a:t>Αυτό συμβαίνει ακόμα και αν κάνουμε </a:t>
            </a:r>
            <a:r>
              <a:rPr lang="en-US" dirty="0" smtClean="0"/>
              <a:t>refresh </a:t>
            </a:r>
            <a:r>
              <a:rPr lang="el-GR" dirty="0" smtClean="0"/>
              <a:t>την ίδια σελίδα</a:t>
            </a:r>
            <a:endParaRPr lang="en-US" dirty="0" smtClean="0"/>
          </a:p>
          <a:p>
            <a:r>
              <a:rPr lang="el-GR" dirty="0" smtClean="0"/>
              <a:t>Αυτό σημαίνει ότι ένα </a:t>
            </a:r>
            <a:r>
              <a:rPr lang="en-US" dirty="0" smtClean="0"/>
              <a:t>request</a:t>
            </a:r>
            <a:r>
              <a:rPr lang="el-GR" dirty="0" smtClean="0"/>
              <a:t> δεν έχει πληροφορίες για τα προηγούμενα – δηλαδή δεν έχει</a:t>
            </a:r>
            <a:r>
              <a:rPr lang="en-US" dirty="0" smtClean="0"/>
              <a:t> </a:t>
            </a:r>
            <a:r>
              <a:rPr lang="el-GR" dirty="0" smtClean="0"/>
              <a:t>μνήμη ή αλλιώς «κατάσταση»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065040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Statefulness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485313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l-GR" dirty="0" smtClean="0"/>
              <a:t>Στις </a:t>
            </a:r>
            <a:r>
              <a:rPr lang="en-US" dirty="0" smtClean="0"/>
              <a:t>web </a:t>
            </a:r>
            <a:r>
              <a:rPr lang="el-GR" dirty="0" smtClean="0"/>
              <a:t>εφαρμογές όμως</a:t>
            </a:r>
            <a:r>
              <a:rPr lang="en-US" dirty="0" smtClean="0"/>
              <a:t> </a:t>
            </a:r>
            <a:r>
              <a:rPr lang="el-GR" dirty="0" smtClean="0"/>
              <a:t>πολλές φορές χρειάζεται να χρησιμοποιήσουμε πληροφορίες από παλιότερα </a:t>
            </a:r>
            <a:r>
              <a:rPr lang="en-US" dirty="0" smtClean="0"/>
              <a:t>requests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l-GR" dirty="0" smtClean="0"/>
              <a:t>πχ. όταν κάνω </a:t>
            </a:r>
            <a:r>
              <a:rPr lang="en-US" dirty="0" smtClean="0"/>
              <a:t>login </a:t>
            </a:r>
            <a:r>
              <a:rPr lang="el-GR" dirty="0" smtClean="0"/>
              <a:t>και προσπελάσω το </a:t>
            </a:r>
            <a:r>
              <a:rPr lang="en-US" dirty="0" smtClean="0"/>
              <a:t>link </a:t>
            </a:r>
            <a:r>
              <a:rPr lang="el-GR" dirty="0" smtClean="0"/>
              <a:t>για ανέβασμα εργασίας το σύστημα πρέπει να «θυμάται» ποιος ήταν ο χρήστης μου</a:t>
            </a:r>
            <a:endParaRPr lang="en-US" dirty="0" smtClean="0"/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l-GR" dirty="0" smtClean="0"/>
              <a:t>Αυτό γίνεται μέσω κάποιων δεδομένων που στέλνει ο</a:t>
            </a:r>
            <a:r>
              <a:rPr lang="en-US" dirty="0" smtClean="0"/>
              <a:t> browser </a:t>
            </a:r>
            <a:r>
              <a:rPr lang="el-GR" dirty="0" smtClean="0"/>
              <a:t>μας μαζί με το </a:t>
            </a:r>
            <a:r>
              <a:rPr lang="en-US" dirty="0" smtClean="0"/>
              <a:t>request –</a:t>
            </a:r>
            <a:r>
              <a:rPr lang="el-GR" dirty="0" smtClean="0"/>
              <a:t> τα «</a:t>
            </a:r>
            <a:r>
              <a:rPr lang="en-US" dirty="0" smtClean="0"/>
              <a:t>cookies</a:t>
            </a:r>
            <a:r>
              <a:rPr lang="el-GR" dirty="0" smtClean="0"/>
              <a:t>»</a:t>
            </a:r>
            <a:endParaRPr lang="en-US" dirty="0" smtClean="0"/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l-GR" dirty="0" smtClean="0"/>
              <a:t>οι </a:t>
            </a:r>
            <a:r>
              <a:rPr lang="en-US" dirty="0" smtClean="0"/>
              <a:t>browsers </a:t>
            </a:r>
            <a:r>
              <a:rPr lang="el-GR" dirty="0" smtClean="0"/>
              <a:t>αποθηκεύουν τα </a:t>
            </a:r>
            <a:r>
              <a:rPr lang="en-US" dirty="0" smtClean="0"/>
              <a:t>cookies </a:t>
            </a:r>
            <a:r>
              <a:rPr lang="el-GR" dirty="0" smtClean="0"/>
              <a:t>σαν αρχεία και συνήθως έχουν αυστηρούς κανόνες για το πότε στέλνονται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607111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oogle_cookies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2400" y="1676400"/>
            <a:ext cx="8829417" cy="4577071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 </a:t>
            </a:r>
            <a:r>
              <a:rPr lang="en-US" dirty="0" smtClean="0"/>
              <a:t>cookie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4270790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Statelessness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Αφού το </a:t>
            </a:r>
            <a:r>
              <a:rPr lang="en-US" dirty="0" smtClean="0"/>
              <a:t>REST </a:t>
            </a:r>
            <a:r>
              <a:rPr lang="el-GR" dirty="0" smtClean="0"/>
              <a:t>είναι </a:t>
            </a:r>
            <a:r>
              <a:rPr lang="en-US" dirty="0" smtClean="0"/>
              <a:t>stateless, </a:t>
            </a:r>
            <a:r>
              <a:rPr lang="el-GR" dirty="0" smtClean="0"/>
              <a:t>πώς υλοποιείται το παραπάνω σενάριο</a:t>
            </a:r>
            <a:r>
              <a:rPr lang="en-US" dirty="0" smtClean="0"/>
              <a:t>;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39490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CORM_RATE_SLIDES" val="0"/>
  <p:tag name="ARTICULATE_PROJECT_OPEN" val="0"/>
  <p:tag name="ARTICULATE_SLIDE_THUMBNAIL_REFRESH" val="1"/>
  <p:tag name="ARTICULATE_SLIDE_COUNT" val="12"/>
  <p:tag name="ISPRING_RESOURCE_PATHS_HASH_2" val="e147a636ab66ac4a19837d4917e0bdff283277e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ustom 47">
      <a:dk1>
        <a:sysClr val="windowText" lastClr="000000"/>
      </a:dk1>
      <a:lt1>
        <a:sysClr val="window" lastClr="FFFFFF"/>
      </a:lt1>
      <a:dk2>
        <a:srgbClr val="57294C"/>
      </a:dk2>
      <a:lt2>
        <a:srgbClr val="F2F2F2"/>
      </a:lt2>
      <a:accent1>
        <a:srgbClr val="57294C"/>
      </a:accent1>
      <a:accent2>
        <a:srgbClr val="000000"/>
      </a:accent2>
      <a:accent3>
        <a:srgbClr val="3F3F3F"/>
      </a:accent3>
      <a:accent4>
        <a:srgbClr val="57294C"/>
      </a:accent4>
      <a:accent5>
        <a:srgbClr val="262626"/>
      </a:accent5>
      <a:accent6>
        <a:srgbClr val="968C8C"/>
      </a:accent6>
      <a:hlink>
        <a:srgbClr val="57294C"/>
      </a:hlink>
      <a:folHlink>
        <a:srgbClr val="57294C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778</TotalTime>
  <Words>816</Words>
  <Application>Microsoft Office PowerPoint</Application>
  <PresentationFormat>On-screen Show (4:3)</PresentationFormat>
  <Paragraphs>103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Median</vt:lpstr>
      <vt:lpstr>Web APIs</vt:lpstr>
      <vt:lpstr>Γιατί APIs</vt:lpstr>
      <vt:lpstr>Πως λειτουργούν;</vt:lpstr>
      <vt:lpstr>Web Services</vt:lpstr>
      <vt:lpstr>Χαρακτηριστικά REST</vt:lpstr>
      <vt:lpstr>Statefulness</vt:lpstr>
      <vt:lpstr>Statefulness</vt:lpstr>
      <vt:lpstr>Παράδειγμα cookie</vt:lpstr>
      <vt:lpstr>Statelessness</vt:lpstr>
      <vt:lpstr>Statelessness</vt:lpstr>
      <vt:lpstr>Παραδείγματα σε browser</vt:lpstr>
      <vt:lpstr>Σας ευχαριστώ πολύ  Ερωτήσεις;</vt:lpstr>
    </vt:vector>
  </TitlesOfParts>
  <Company>BLACK EDITION - tum0r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invenio week 4</dc:title>
  <dc:creator>alex</dc:creator>
  <cp:lastModifiedBy>Peggy Karaviti</cp:lastModifiedBy>
  <cp:revision>168</cp:revision>
  <dcterms:created xsi:type="dcterms:W3CDTF">2014-05-12T08:31:42Z</dcterms:created>
  <dcterms:modified xsi:type="dcterms:W3CDTF">2014-07-14T00:05:18Z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E35B12B2-681B-480C-85D8-4EE4E33B87CC</vt:lpwstr>
  </property>
  <property fmtid="{D5CDD505-2E9C-101B-9397-08002B2CF9AE}" pid="3" name="ArticulatePath">
    <vt:lpwstr>template</vt:lpwstr>
  </property>
</Properties>
</file>