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6" r:id="rId3"/>
    <p:sldId id="297" r:id="rId4"/>
    <p:sldId id="265" r:id="rId5"/>
    <p:sldId id="266" r:id="rId6"/>
    <p:sldId id="267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Σχόλιο" initials="Σχόλιο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60033"/>
    <a:srgbClr val="990000"/>
    <a:srgbClr val="8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7" d="100"/>
          <a:sy n="107" d="100"/>
        </p:scale>
        <p:origin x="-294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3" descr="sima_uoc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1259632" cy="1242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Logo Normal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153776"/>
            <a:ext cx="1924613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F4599-1ADA-415D-8245-04A2A0B6564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664" y="836712"/>
            <a:ext cx="3672408" cy="936104"/>
          </a:xfrm>
        </p:spPr>
        <p:txBody>
          <a:bodyPr>
            <a:normAutofit/>
          </a:bodyPr>
          <a:lstStyle/>
          <a:p>
            <a:pPr algn="l"/>
            <a:r>
              <a:rPr lang="el-GR" sz="1800" b="1" dirty="0" smtClean="0">
                <a:solidFill>
                  <a:schemeClr val="tx1"/>
                </a:solidFill>
              </a:rPr>
              <a:t>ΕΛΛΗΝΙΚΗ ΔΗΜΟΚΡΑΤΙΑ</a:t>
            </a:r>
          </a:p>
          <a:p>
            <a:pPr algn="l"/>
            <a:r>
              <a:rPr lang="el-GR" sz="1800" b="1" dirty="0" smtClean="0">
                <a:solidFill>
                  <a:schemeClr val="tx1"/>
                </a:solidFill>
              </a:rPr>
              <a:t>ΠΑΝΕΠΙΣΤΗΜΙΟ ΚΡΗΤΗΣ</a:t>
            </a:r>
            <a:endParaRPr lang="en-US" sz="1800" b="1" dirty="0">
              <a:solidFill>
                <a:schemeClr val="tx1"/>
              </a:solidFill>
            </a:endParaRPr>
          </a:p>
        </p:txBody>
      </p:sp>
      <p:pic>
        <p:nvPicPr>
          <p:cNvPr id="5" name="Picture 3" descr="sima_uo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1" y="530323"/>
            <a:ext cx="1259632" cy="1242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Logo Norm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404664"/>
            <a:ext cx="1924613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827584" y="2420888"/>
            <a:ext cx="763284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 smtClean="0">
                <a:solidFill>
                  <a:schemeClr val="tx1"/>
                </a:solidFill>
              </a:rPr>
              <a:t>«Εισαγωγή </a:t>
            </a:r>
            <a:r>
              <a:rPr lang="el-GR" sz="2400" dirty="0">
                <a:solidFill>
                  <a:schemeClr val="tx1"/>
                </a:solidFill>
              </a:rPr>
              <a:t>στον οντοκεντρικό προγραμματισμό (βασική εισαγωγή στο περιβάλλον εργασίας</a:t>
            </a:r>
            <a:r>
              <a:rPr lang="el-GR" sz="2400" dirty="0" smtClean="0">
                <a:solidFill>
                  <a:schemeClr val="tx1"/>
                </a:solidFill>
              </a:rPr>
              <a:t>)» 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0272" y="5733256"/>
            <a:ext cx="1440160" cy="526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52120" y="5661248"/>
            <a:ext cx="1008112" cy="505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44008" y="5661248"/>
            <a:ext cx="66874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 flipV="1">
            <a:off x="395536" y="5373216"/>
            <a:ext cx="7920880" cy="72008"/>
          </a:xfrm>
          <a:prstGeom prst="line">
            <a:avLst/>
          </a:prstGeom>
          <a:ln w="101600">
            <a:solidFill>
              <a:srgbClr val="66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483768" y="5589240"/>
            <a:ext cx="0" cy="648072"/>
          </a:xfrm>
          <a:prstGeom prst="line">
            <a:avLst/>
          </a:prstGeom>
          <a:ln w="25400">
            <a:solidFill>
              <a:srgbClr val="66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436096" y="5589240"/>
            <a:ext cx="0" cy="648072"/>
          </a:xfrm>
          <a:prstGeom prst="line">
            <a:avLst/>
          </a:prstGeom>
          <a:ln w="25400">
            <a:solidFill>
              <a:srgbClr val="66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732240" y="5589240"/>
            <a:ext cx="0" cy="648072"/>
          </a:xfrm>
          <a:prstGeom prst="line">
            <a:avLst/>
          </a:prstGeom>
          <a:ln w="25400">
            <a:solidFill>
              <a:srgbClr val="66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2267744" y="3501008"/>
            <a:ext cx="5256584" cy="57606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 smtClean="0">
                <a:solidFill>
                  <a:schemeClr val="tx1"/>
                </a:solidFill>
              </a:rPr>
              <a:t>Ρουσσάκης Ιωάννης,</a:t>
            </a:r>
          </a:p>
          <a:p>
            <a:pPr algn="ctr"/>
            <a:r>
              <a:rPr lang="el-GR" sz="1400" b="1" dirty="0" smtClean="0">
                <a:solidFill>
                  <a:schemeClr val="tx1"/>
                </a:solidFill>
              </a:rPr>
              <a:t>ΤΕΙ Κρήτης, </a:t>
            </a:r>
            <a:r>
              <a:rPr lang="en-US" sz="1400" b="1" dirty="0" smtClean="0">
                <a:solidFill>
                  <a:schemeClr val="tx1"/>
                </a:solidFill>
              </a:rPr>
              <a:t>I.T.E.</a:t>
            </a:r>
            <a:endParaRPr lang="el-GR" sz="1400" b="1" dirty="0" smtClean="0">
              <a:solidFill>
                <a:schemeClr val="tx1"/>
              </a:solidFill>
            </a:endParaRPr>
          </a:p>
          <a:p>
            <a:pPr algn="ctr"/>
            <a:r>
              <a:rPr lang="el-GR" sz="1400" b="1" dirty="0" smtClean="0">
                <a:solidFill>
                  <a:schemeClr val="tx1"/>
                </a:solidFill>
              </a:rPr>
              <a:t>Τσαγκαράκης Χαράλαμπος</a:t>
            </a:r>
          </a:p>
          <a:p>
            <a:pPr algn="ctr"/>
            <a:r>
              <a:rPr lang="el-GR" sz="1400" b="1" dirty="0" smtClean="0">
                <a:solidFill>
                  <a:schemeClr val="tx1"/>
                </a:solidFill>
              </a:rPr>
              <a:t>ΤΕΙ Κρήτης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539552" y="4581128"/>
            <a:ext cx="7704856" cy="64807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b="1" u="sng" dirty="0" smtClean="0">
                <a:solidFill>
                  <a:srgbClr val="660033"/>
                </a:solidFill>
              </a:rPr>
              <a:t>Σεμινάριο:</a:t>
            </a:r>
            <a:r>
              <a:rPr lang="el-GR" sz="1200" b="1" dirty="0" smtClean="0">
                <a:solidFill>
                  <a:srgbClr val="660033"/>
                </a:solidFill>
              </a:rPr>
              <a:t> Ανάπτυξη Διαδικτυακών Εφαρμογών με </a:t>
            </a:r>
            <a:r>
              <a:rPr lang="en-US" sz="1200" b="1" dirty="0" smtClean="0">
                <a:solidFill>
                  <a:srgbClr val="660033"/>
                </a:solidFill>
              </a:rPr>
              <a:t>JAVA/</a:t>
            </a:r>
            <a:r>
              <a:rPr lang="el-GR" sz="1200" b="1" dirty="0" smtClean="0">
                <a:solidFill>
                  <a:srgbClr val="660033"/>
                </a:solidFill>
              </a:rPr>
              <a:t>3</a:t>
            </a:r>
            <a:r>
              <a:rPr lang="el-GR" sz="1200" b="1" baseline="30000" dirty="0" smtClean="0">
                <a:solidFill>
                  <a:srgbClr val="660033"/>
                </a:solidFill>
              </a:rPr>
              <a:t>ο</a:t>
            </a:r>
            <a:r>
              <a:rPr lang="el-GR" sz="1200" b="1" dirty="0" smtClean="0">
                <a:solidFill>
                  <a:srgbClr val="660033"/>
                </a:solidFill>
              </a:rPr>
              <a:t> Σχολείο Κώδικα</a:t>
            </a:r>
            <a:endParaRPr lang="en-US" sz="1200" b="1" dirty="0" smtClean="0">
              <a:solidFill>
                <a:srgbClr val="660033"/>
              </a:solidFill>
            </a:endParaRPr>
          </a:p>
          <a:p>
            <a:pPr algn="ctr"/>
            <a:r>
              <a:rPr lang="el-GR" sz="1200" b="1" dirty="0" smtClean="0">
                <a:solidFill>
                  <a:srgbClr val="660033"/>
                </a:solidFill>
              </a:rPr>
              <a:t>Ημερομηνία: </a:t>
            </a:r>
            <a:r>
              <a:rPr lang="en-US" sz="1200" b="1" dirty="0" smtClean="0">
                <a:solidFill>
                  <a:srgbClr val="660033"/>
                </a:solidFill>
              </a:rPr>
              <a:t>15/07/2015</a:t>
            </a:r>
            <a:endParaRPr lang="en-US" sz="1200" b="1" dirty="0">
              <a:solidFill>
                <a:srgbClr val="660033"/>
              </a:solidFill>
            </a:endParaRPr>
          </a:p>
        </p:txBody>
      </p:sp>
      <p:pic>
        <p:nvPicPr>
          <p:cNvPr id="1028" name="Picture 4" descr="Creative Commons License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99592" y="5733256"/>
            <a:ext cx="1226459" cy="432048"/>
          </a:xfrm>
          <a:prstGeom prst="rect">
            <a:avLst/>
          </a:prstGeom>
          <a:noFill/>
        </p:spPr>
      </p:pic>
      <p:pic>
        <p:nvPicPr>
          <p:cNvPr id="18" name="Picture"/>
          <p:cNvPicPr/>
          <p:nvPr/>
        </p:nvPicPr>
        <p:blipFill>
          <a:blip r:embed="rId8" cstate="print"/>
          <a:stretch>
            <a:fillRect/>
          </a:stretch>
        </p:blipFill>
        <p:spPr bwMode="auto">
          <a:xfrm>
            <a:off x="2627784" y="5661248"/>
            <a:ext cx="988623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"/>
          <p:cNvPicPr/>
          <p:nvPr/>
        </p:nvPicPr>
        <p:blipFill>
          <a:blip r:embed="rId9" cstate="print"/>
          <a:stretch>
            <a:fillRect/>
          </a:stretch>
        </p:blipFill>
        <p:spPr bwMode="auto">
          <a:xfrm>
            <a:off x="3707904" y="5733256"/>
            <a:ext cx="70015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Rounded Rectangle 21"/>
          <p:cNvSpPr/>
          <p:nvPr/>
        </p:nvSpPr>
        <p:spPr>
          <a:xfrm>
            <a:off x="1928794" y="6429396"/>
            <a:ext cx="5500726" cy="21431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100" dirty="0" smtClean="0">
                <a:solidFill>
                  <a:srgbClr val="002060"/>
                </a:solidFill>
              </a:rPr>
              <a:t>Το έργο συγχρηματοδοτείται από την Ελλάδα και την Ευρωπαϊκή Ένωση </a:t>
            </a:r>
            <a:endParaRPr lang="el-GR" sz="11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Μεταβλητές στην </a:t>
            </a:r>
            <a:r>
              <a:rPr lang="en-US" altLang="el-GR" smtClean="0"/>
              <a:t>JAVA</a:t>
            </a:r>
            <a:endParaRPr lang="el-GR" altLang="el-GR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endParaRPr lang="el-GR" altLang="el-GR" sz="2800" smtClean="0"/>
          </a:p>
          <a:p>
            <a:pPr eaLnBrk="1" hangingPunct="1">
              <a:lnSpc>
                <a:spcPct val="80000"/>
              </a:lnSpc>
            </a:pPr>
            <a:endParaRPr lang="el-GR" altLang="el-GR" sz="2800" smtClean="0"/>
          </a:p>
          <a:p>
            <a:pPr eaLnBrk="1" hangingPunct="1">
              <a:lnSpc>
                <a:spcPct val="80000"/>
              </a:lnSpc>
            </a:pPr>
            <a:endParaRPr lang="el-GR" altLang="el-GR" sz="2800" smtClean="0"/>
          </a:p>
          <a:p>
            <a:pPr eaLnBrk="1" hangingPunct="1">
              <a:lnSpc>
                <a:spcPct val="80000"/>
              </a:lnSpc>
            </a:pPr>
            <a:r>
              <a:rPr lang="el-GR" altLang="el-GR" sz="2800" smtClean="0"/>
              <a:t>Όπως και στην </a:t>
            </a:r>
            <a:r>
              <a:rPr lang="en-US" altLang="el-GR" sz="2800" smtClean="0"/>
              <a:t>c </a:t>
            </a:r>
            <a:r>
              <a:rPr lang="el-GR" altLang="el-GR" sz="2800" smtClean="0"/>
              <a:t>το όνομα μια μεταβλητής μπορεί να είναι οτιδήποτε είναι συμβατό με το </a:t>
            </a:r>
            <a:r>
              <a:rPr lang="en-US" altLang="el-GR" sz="2800" smtClean="0"/>
              <a:t>unicode, </a:t>
            </a:r>
            <a:r>
              <a:rPr lang="el-GR" altLang="el-GR" sz="2800" smtClean="0"/>
              <a:t>δεν είναι δεσμευμένη λέξη και δεν έχει ξαναδηλωθεί μέσα στην ίδια εμβέλεια.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800" smtClean="0"/>
              <a:t>Τα ονόματα των μεταβλητών ξεκινάνε με μικρά και είναι κεφαλαίο το πρώτο γράμμα όπου αλλάζει η λέξη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800" smtClean="0"/>
              <a:t>Π.χ </a:t>
            </a:r>
            <a:r>
              <a:rPr lang="en-US" altLang="el-GR" sz="2800" smtClean="0"/>
              <a:t>int numerOfStudent;</a:t>
            </a:r>
            <a:endParaRPr lang="el-GR" altLang="el-GR" sz="2800" smtClean="0"/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8313" y="1412875"/>
            <a:ext cx="727392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98676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Βασικοί τύποι μεταβλητών</a:t>
            </a:r>
          </a:p>
        </p:txBody>
      </p:sp>
      <p:pic>
        <p:nvPicPr>
          <p:cNvPr id="13315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0" y="1543050"/>
            <a:ext cx="9144000" cy="4530725"/>
          </a:xfrm>
          <a:noFill/>
        </p:spPr>
      </p:pic>
    </p:spTree>
    <p:extLst>
      <p:ext uri="{BB962C8B-B14F-4D97-AF65-F5344CB8AC3E}">
        <p14:creationId xmlns:p14="http://schemas.microsoft.com/office/powerpoint/2010/main" xmlns="" val="253838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l-GR" altLang="el-GR" dirty="0" smtClean="0"/>
              <a:t>Βασικοί τύποι στην </a:t>
            </a:r>
            <a:r>
              <a:rPr lang="en-US" altLang="el-GR" dirty="0" smtClean="0"/>
              <a:t>Java </a:t>
            </a:r>
            <a:r>
              <a:rPr lang="el-GR" altLang="el-GR" dirty="0" smtClean="0"/>
              <a:t>Σταθερές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Για να δηλώσουμε </a:t>
            </a:r>
            <a:r>
              <a:rPr lang="en-US" altLang="el-GR" dirty="0" smtClean="0"/>
              <a:t>“</a:t>
            </a:r>
            <a:r>
              <a:rPr lang="el-GR" altLang="el-GR" dirty="0" smtClean="0"/>
              <a:t>σταθερές</a:t>
            </a:r>
            <a:r>
              <a:rPr lang="en-US" altLang="el-GR" dirty="0" smtClean="0"/>
              <a:t>” </a:t>
            </a:r>
            <a:r>
              <a:rPr lang="el-GR" altLang="el-GR" dirty="0" smtClean="0"/>
              <a:t> χρησιμοποιούμε την λέξη κλειδί </a:t>
            </a:r>
            <a:r>
              <a:rPr lang="en-US" altLang="el-GR" dirty="0" smtClean="0"/>
              <a:t>Final</a:t>
            </a:r>
          </a:p>
          <a:p>
            <a:pPr eaLnBrk="1" hangingPunct="1">
              <a:buFontTx/>
              <a:buNone/>
            </a:pPr>
            <a:endParaRPr lang="en-US" altLang="el-GR" dirty="0" smtClean="0"/>
          </a:p>
          <a:p>
            <a:pPr eaLnBrk="1" hangingPunct="1">
              <a:buFontTx/>
              <a:buNone/>
            </a:pPr>
            <a:r>
              <a:rPr lang="en-US" altLang="el-GR" dirty="0" smtClean="0"/>
              <a:t>Final </a:t>
            </a:r>
            <a:r>
              <a:rPr lang="en-US" altLang="el-GR" dirty="0" err="1" smtClean="0"/>
              <a:t>maxNumberStudent</a:t>
            </a:r>
            <a:r>
              <a:rPr lang="en-US" altLang="el-GR" dirty="0" smtClean="0"/>
              <a:t>=600;</a:t>
            </a:r>
          </a:p>
          <a:p>
            <a:pPr eaLnBrk="1" hangingPunct="1">
              <a:buFontTx/>
              <a:buNone/>
            </a:pPr>
            <a:endParaRPr lang="en-US" altLang="el-GR" dirty="0" smtClean="0"/>
          </a:p>
          <a:p>
            <a:pPr eaLnBrk="1" hangingPunct="1">
              <a:buFontTx/>
              <a:buNone/>
            </a:pPr>
            <a:r>
              <a:rPr lang="el-GR" altLang="el-GR" dirty="0" smtClean="0"/>
              <a:t>Σημαίνει ότι δεν μπορούμε να αλλάξουμε την τιμή της μεταβλητής.</a:t>
            </a:r>
          </a:p>
        </p:txBody>
      </p:sp>
    </p:spTree>
    <p:extLst>
      <p:ext uri="{BB962C8B-B14F-4D97-AF65-F5344CB8AC3E}">
        <p14:creationId xmlns:p14="http://schemas.microsoft.com/office/powerpoint/2010/main" xmlns="" val="78324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JAVA </a:t>
            </a:r>
            <a:r>
              <a:rPr lang="el-GR" altLang="el-GR" smtClean="0"/>
              <a:t>Τελεστές(</a:t>
            </a:r>
            <a:r>
              <a:rPr lang="en-US" altLang="el-GR" smtClean="0"/>
              <a:t>operators)</a:t>
            </a:r>
            <a:endParaRPr lang="el-GR" altLang="el-GR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l-GR" altLang="el-GR" sz="2400" smtClean="0"/>
              <a:t>Μοναδιαίοι τελεστές π.χ. </a:t>
            </a:r>
            <a:r>
              <a:rPr lang="en-US" altLang="el-GR" sz="2400" smtClean="0"/>
              <a:t>count++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400" smtClean="0"/>
              <a:t>Δυαδικοί τελεστές π.χ. </a:t>
            </a:r>
            <a:r>
              <a:rPr lang="en-US" altLang="el-GR" sz="2400" smtClean="0"/>
              <a:t>num1+num2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400" smtClean="0"/>
              <a:t>Η </a:t>
            </a:r>
            <a:r>
              <a:rPr lang="en-US" altLang="el-GR" sz="2400" smtClean="0"/>
              <a:t>Java </a:t>
            </a:r>
            <a:r>
              <a:rPr lang="el-GR" altLang="el-GR" sz="2400" smtClean="0"/>
              <a:t>έχει μόνο ένα τριαδικό τελεστή τον 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400" smtClean="0"/>
              <a:t>Π.χ. </a:t>
            </a:r>
            <a:r>
              <a:rPr lang="en-US" altLang="el-GR" sz="2400" smtClean="0"/>
              <a:t>int a,b;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….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    b= a&gt;100?60:4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400" smtClean="0"/>
              <a:t>Ισοδύναμο με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400" smtClean="0"/>
              <a:t>      </a:t>
            </a:r>
            <a:r>
              <a:rPr lang="en-US" altLang="el-GR" sz="2400" smtClean="0"/>
              <a:t>if(a&gt;100)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             b=60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       else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            b=4;</a:t>
            </a:r>
            <a:endParaRPr lang="el-GR" altLang="el-GR" sz="2400" smtClean="0"/>
          </a:p>
        </p:txBody>
      </p:sp>
    </p:spTree>
    <p:extLst>
      <p:ext uri="{BB962C8B-B14F-4D97-AF65-F5344CB8AC3E}">
        <p14:creationId xmlns:p14="http://schemas.microsoft.com/office/powerpoint/2010/main" xmlns="" val="230672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JAVA </a:t>
            </a:r>
            <a:r>
              <a:rPr lang="el-GR" altLang="el-GR" smtClean="0"/>
              <a:t>Τελεστές(</a:t>
            </a:r>
            <a:r>
              <a:rPr lang="en-US" altLang="el-GR" smtClean="0"/>
              <a:t>operators)</a:t>
            </a:r>
            <a:endParaRPr lang="el-GR" altLang="el-GR" smtClean="0"/>
          </a:p>
        </p:txBody>
      </p:sp>
      <p:pic>
        <p:nvPicPr>
          <p:cNvPr id="16387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250825" y="1412875"/>
            <a:ext cx="8642350" cy="5111750"/>
          </a:xfrm>
          <a:noFill/>
        </p:spPr>
      </p:pic>
    </p:spTree>
    <p:extLst>
      <p:ext uri="{BB962C8B-B14F-4D97-AF65-F5344CB8AC3E}">
        <p14:creationId xmlns:p14="http://schemas.microsoft.com/office/powerpoint/2010/main" xmlns="" val="123959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Τελεστές σύγκρισης</a:t>
            </a:r>
          </a:p>
        </p:txBody>
      </p:sp>
      <p:pic>
        <p:nvPicPr>
          <p:cNvPr id="17411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250825" y="1484313"/>
            <a:ext cx="8435975" cy="5040312"/>
          </a:xfrm>
          <a:noFill/>
        </p:spPr>
      </p:pic>
    </p:spTree>
    <p:extLst>
      <p:ext uri="{BB962C8B-B14F-4D97-AF65-F5344CB8AC3E}">
        <p14:creationId xmlns:p14="http://schemas.microsoft.com/office/powerpoint/2010/main" xmlns="" val="3320653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Λογικοί τελεστές</a:t>
            </a:r>
          </a:p>
        </p:txBody>
      </p:sp>
      <p:pic>
        <p:nvPicPr>
          <p:cNvPr id="18435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179388" y="1557338"/>
            <a:ext cx="8507412" cy="4679950"/>
          </a:xfrm>
          <a:noFill/>
        </p:spPr>
      </p:pic>
    </p:spTree>
    <p:extLst>
      <p:ext uri="{BB962C8B-B14F-4D97-AF65-F5344CB8AC3E}">
        <p14:creationId xmlns:p14="http://schemas.microsoft.com/office/powerpoint/2010/main" xmlns="" val="375198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Τελεστές σε επίπεδο </a:t>
            </a:r>
            <a:r>
              <a:rPr lang="en-US" altLang="el-GR" smtClean="0"/>
              <a:t>bit</a:t>
            </a:r>
            <a:endParaRPr lang="el-GR" altLang="el-GR" smtClean="0"/>
          </a:p>
        </p:txBody>
      </p:sp>
      <p:pic>
        <p:nvPicPr>
          <p:cNvPr id="19459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468313" y="1628775"/>
            <a:ext cx="8229600" cy="4679950"/>
          </a:xfrm>
          <a:noFill/>
        </p:spPr>
      </p:pic>
    </p:spTree>
    <p:extLst>
      <p:ext uri="{BB962C8B-B14F-4D97-AF65-F5344CB8AC3E}">
        <p14:creationId xmlns:p14="http://schemas.microsoft.com/office/powerpoint/2010/main" xmlns="" val="212706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Λοιποί τελεστές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Τελεστής καταχώρησης =</a:t>
            </a:r>
          </a:p>
          <a:p>
            <a:pPr eaLnBrk="1" hangingPunct="1">
              <a:buFontTx/>
              <a:buNone/>
            </a:pPr>
            <a:r>
              <a:rPr lang="el-GR" altLang="el-GR" smtClean="0"/>
              <a:t>Π.χ</a:t>
            </a:r>
            <a:r>
              <a:rPr lang="en-US" altLang="el-GR" smtClean="0"/>
              <a:t> a=p; </a:t>
            </a:r>
          </a:p>
          <a:p>
            <a:pPr eaLnBrk="1" hangingPunct="1">
              <a:buFontTx/>
              <a:buNone/>
            </a:pPr>
            <a:r>
              <a:rPr lang="en-US" altLang="el-GR" smtClean="0"/>
              <a:t>      x+=10; //x=x+10;</a:t>
            </a:r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xmlns="" val="331777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Εντολή επιλογής </a:t>
            </a:r>
            <a:r>
              <a:rPr lang="en-US" altLang="el-GR" smtClean="0"/>
              <a:t>If</a:t>
            </a:r>
            <a:endParaRPr lang="el-GR" altLang="el-GR" smtClean="0"/>
          </a:p>
        </p:txBody>
      </p:sp>
      <p:pic>
        <p:nvPicPr>
          <p:cNvPr id="21507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1116013" y="1306513"/>
            <a:ext cx="7200900" cy="4354512"/>
          </a:xfrm>
          <a:noFill/>
        </p:spPr>
      </p:pic>
    </p:spTree>
    <p:extLst>
      <p:ext uri="{BB962C8B-B14F-4D97-AF65-F5344CB8AC3E}">
        <p14:creationId xmlns:p14="http://schemas.microsoft.com/office/powerpoint/2010/main" xmlns="" val="149127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l-GR" altLang="el-GR" sz="4000" dirty="0" smtClean="0"/>
              <a:t>Λειτουργία της </a:t>
            </a:r>
            <a:r>
              <a:rPr lang="en-US" altLang="el-GR" sz="4000" dirty="0" smtClean="0"/>
              <a:t>JAVA</a:t>
            </a:r>
            <a:endParaRPr lang="el-GR" altLang="el-GR" sz="40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l-GR" altLang="el-GR" sz="2400" dirty="0" smtClean="0"/>
              <a:t>Η </a:t>
            </a:r>
            <a:r>
              <a:rPr lang="en-US" altLang="el-GR" sz="2400" dirty="0" smtClean="0"/>
              <a:t>Java </a:t>
            </a:r>
            <a:r>
              <a:rPr lang="el-GR" altLang="el-GR" sz="2400" dirty="0" smtClean="0"/>
              <a:t>είναι σχεδιασμένη για το </a:t>
            </a:r>
            <a:r>
              <a:rPr lang="en-US" altLang="el-GR" sz="2400" dirty="0" smtClean="0"/>
              <a:t>Internet </a:t>
            </a:r>
            <a:r>
              <a:rPr lang="el-GR" altLang="el-GR" sz="2400" dirty="0" smtClean="0"/>
              <a:t>και γενικά για δικτυακές εφαρμογές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400" dirty="0" smtClean="0"/>
              <a:t>Στην </a:t>
            </a:r>
            <a:r>
              <a:rPr lang="en-US" altLang="el-GR" sz="2400" dirty="0" smtClean="0"/>
              <a:t>java </a:t>
            </a:r>
            <a:r>
              <a:rPr lang="el-GR" altLang="el-GR" sz="2400" dirty="0" smtClean="0"/>
              <a:t>το</a:t>
            </a:r>
            <a:r>
              <a:rPr lang="en-US" altLang="el-GR" sz="2400" dirty="0" smtClean="0"/>
              <a:t> compiling(</a:t>
            </a:r>
            <a:r>
              <a:rPr lang="el-GR" altLang="el-GR" sz="2400" dirty="0" smtClean="0"/>
              <a:t>μεταγλώττιση) χωρίζεται σε δύο μέρη.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dirty="0" smtClean="0"/>
              <a:t>   - Στο πρώτο μέρος </a:t>
            </a:r>
            <a:r>
              <a:rPr lang="en-US" altLang="el-GR" sz="2400" dirty="0" smtClean="0"/>
              <a:t>a) </a:t>
            </a:r>
            <a:r>
              <a:rPr lang="el-GR" altLang="el-GR" sz="2400" dirty="0" smtClean="0"/>
              <a:t>γίνεται έλεγχος συντακτικών λαθών και </a:t>
            </a:r>
            <a:r>
              <a:rPr lang="en-US" altLang="el-GR" sz="2400" dirty="0" smtClean="0"/>
              <a:t>b)</a:t>
            </a:r>
            <a:r>
              <a:rPr lang="el-GR" altLang="el-GR" sz="2400" dirty="0" smtClean="0"/>
              <a:t>παράγεται ένας </a:t>
            </a:r>
            <a:r>
              <a:rPr lang="en-US" altLang="el-GR" sz="2400" dirty="0" smtClean="0"/>
              <a:t>Byte code </a:t>
            </a:r>
            <a:r>
              <a:rPr lang="el-GR" altLang="el-GR" sz="2400" dirty="0" smtClean="0"/>
              <a:t>ο οποίος είναι κοινός ανεξαρτήτως σε ποίο μηχάνημα ή λειτουργικό έγινε το </a:t>
            </a:r>
            <a:r>
              <a:rPr lang="en-US" altLang="el-GR" sz="2400" dirty="0" smtClean="0"/>
              <a:t>compiling.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dirty="0" smtClean="0"/>
              <a:t>    -</a:t>
            </a:r>
            <a:r>
              <a:rPr lang="el-GR" altLang="el-GR" sz="2400" dirty="0" smtClean="0"/>
              <a:t>Στο δεύτερο μέρος γίνεται η μετάφραση του πιο πάνω </a:t>
            </a:r>
            <a:r>
              <a:rPr lang="en-US" altLang="el-GR" sz="2400" dirty="0" smtClean="0"/>
              <a:t>Byte code </a:t>
            </a:r>
            <a:r>
              <a:rPr lang="el-GR" altLang="el-GR" sz="2400" dirty="0" smtClean="0"/>
              <a:t>σε εκτελέσιμο κώδικα μηχανής.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dirty="0" smtClean="0"/>
              <a:t> </a:t>
            </a:r>
            <a:r>
              <a:rPr lang="el-GR" altLang="el-GR" sz="2400" dirty="0" smtClean="0"/>
              <a:t>   Αυτό εξαρτάται από το είδος της μηχανής και του</a:t>
            </a:r>
            <a:r>
              <a:rPr lang="en-US" altLang="el-GR" sz="2400" dirty="0" smtClean="0"/>
              <a:t> </a:t>
            </a:r>
            <a:r>
              <a:rPr lang="el-GR" altLang="el-GR" sz="2400" dirty="0" smtClean="0"/>
              <a:t>λειτουργικού που υπάρχει. </a:t>
            </a:r>
            <a:endParaRPr lang="en-US" altLang="el-GR" sz="2400" dirty="0" smtClean="0"/>
          </a:p>
        </p:txBody>
      </p:sp>
      <p:pic>
        <p:nvPicPr>
          <p:cNvPr id="4" name="Picture 3" descr="sima_uo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1259632" cy="1242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Logo Norm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153776"/>
            <a:ext cx="1924613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06085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Εντολή Επιλογής </a:t>
            </a:r>
            <a:r>
              <a:rPr lang="en-US" altLang="el-GR" smtClean="0"/>
              <a:t>switch - case</a:t>
            </a:r>
            <a:endParaRPr lang="el-GR" altLang="el-GR" smtClean="0"/>
          </a:p>
        </p:txBody>
      </p:sp>
      <p:pic>
        <p:nvPicPr>
          <p:cNvPr id="22531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1547813" y="1549400"/>
            <a:ext cx="6408737" cy="4902200"/>
          </a:xfrm>
          <a:noFill/>
        </p:spPr>
      </p:pic>
    </p:spTree>
    <p:extLst>
      <p:ext uri="{BB962C8B-B14F-4D97-AF65-F5344CB8AC3E}">
        <p14:creationId xmlns:p14="http://schemas.microsoft.com/office/powerpoint/2010/main" xmlns="" val="96747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Εντολή Επιλογής </a:t>
            </a:r>
            <a:r>
              <a:rPr lang="en-US" altLang="el-GR" smtClean="0"/>
              <a:t>switch - case</a:t>
            </a:r>
            <a:endParaRPr lang="el-GR" altLang="el-GR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l-GR" altLang="el-GR" sz="2800" dirty="0" smtClean="0"/>
              <a:t>Η εντολή </a:t>
            </a:r>
            <a:r>
              <a:rPr lang="en-US" altLang="el-GR" sz="2800" dirty="0" smtClean="0"/>
              <a:t>switch case </a:t>
            </a:r>
            <a:r>
              <a:rPr lang="el-GR" altLang="el-GR" sz="2800" dirty="0" smtClean="0"/>
              <a:t>πρώτα υπολογίζει (αποτιμά) την έκφραση που βρίσκεται μετά το </a:t>
            </a:r>
            <a:r>
              <a:rPr lang="en-US" altLang="el-GR" sz="2800" dirty="0" smtClean="0"/>
              <a:t>switch </a:t>
            </a:r>
            <a:r>
              <a:rPr lang="el-GR" altLang="el-GR" sz="2800" dirty="0" smtClean="0"/>
              <a:t>και στην συνέχεια διατρέχει όλες τις περιπτώσεις </a:t>
            </a:r>
            <a:r>
              <a:rPr lang="en-US" altLang="el-GR" sz="2800" dirty="0" smtClean="0"/>
              <a:t>case </a:t>
            </a:r>
            <a:r>
              <a:rPr lang="el-GR" altLang="el-GR" sz="2800" dirty="0" smtClean="0"/>
              <a:t>και αν κάποια βρεθεί αληθής τότε εκτελούνται όλες οι εντολές που βρίσκονται μετά την </a:t>
            </a:r>
            <a:r>
              <a:rPr lang="en-US" altLang="el-GR" sz="2800" dirty="0" smtClean="0"/>
              <a:t>: , </a:t>
            </a:r>
            <a:r>
              <a:rPr lang="el-GR" altLang="el-GR" sz="2800" dirty="0" smtClean="0"/>
              <a:t>αν δεν βρεθεί καμία τότε εκτελείται η </a:t>
            </a:r>
            <a:r>
              <a:rPr lang="en-US" altLang="el-GR" sz="2800" dirty="0" smtClean="0"/>
              <a:t>default </a:t>
            </a:r>
            <a:r>
              <a:rPr lang="el-GR" altLang="el-GR" sz="2800" dirty="0" smtClean="0"/>
              <a:t>αν υπάρχει.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800" dirty="0" smtClean="0"/>
              <a:t>Να σημειωθεί ότι αν βρεθεί μια </a:t>
            </a:r>
            <a:r>
              <a:rPr lang="en-US" altLang="el-GR" sz="2800" dirty="0" smtClean="0"/>
              <a:t>case </a:t>
            </a:r>
            <a:r>
              <a:rPr lang="el-GR" altLang="el-GR" sz="2800" dirty="0" smtClean="0"/>
              <a:t>αληθής αλλά από τις εντολές που βρίσκονται μετά το </a:t>
            </a:r>
            <a:r>
              <a:rPr lang="en-US" altLang="el-GR" sz="2800" dirty="0" smtClean="0"/>
              <a:t>: </a:t>
            </a:r>
            <a:r>
              <a:rPr lang="el-GR" altLang="el-GR" sz="2800" dirty="0" smtClean="0"/>
              <a:t>λείπει η </a:t>
            </a:r>
            <a:r>
              <a:rPr lang="en-US" altLang="el-GR" sz="2800" dirty="0" smtClean="0"/>
              <a:t>break </a:t>
            </a:r>
            <a:r>
              <a:rPr lang="el-GR" altLang="el-GR" sz="2800" dirty="0" smtClean="0"/>
              <a:t>τότε η εκτέλεση συνεχίζεται μέχρι να βρεθεί μια </a:t>
            </a:r>
            <a:r>
              <a:rPr lang="en-US" altLang="el-GR" sz="2800" dirty="0" smtClean="0"/>
              <a:t>break, </a:t>
            </a:r>
            <a:r>
              <a:rPr lang="el-GR" altLang="el-GR" sz="2800" dirty="0" smtClean="0"/>
              <a:t>χωρίς να γίνεται έλεγχος των αντιστοίχων </a:t>
            </a:r>
            <a:r>
              <a:rPr lang="en-US" altLang="el-GR" sz="2800" dirty="0" smtClean="0"/>
              <a:t>case.</a:t>
            </a:r>
            <a:r>
              <a:rPr lang="el-GR" altLang="el-GR" sz="2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11623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Εντολή Επιλογής </a:t>
            </a:r>
            <a:r>
              <a:rPr lang="en-US" altLang="el-GR" dirty="0" smtClean="0"/>
              <a:t>switch - case</a:t>
            </a:r>
            <a:endParaRPr lang="el-GR" altLang="el-GR" dirty="0" smtClean="0"/>
          </a:p>
        </p:txBody>
      </p:sp>
      <p:pic>
        <p:nvPicPr>
          <p:cNvPr id="24579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539750" y="1268413"/>
            <a:ext cx="7777163" cy="4857750"/>
          </a:xfrm>
          <a:noFill/>
        </p:spPr>
      </p:pic>
    </p:spTree>
    <p:extLst>
      <p:ext uri="{BB962C8B-B14F-4D97-AF65-F5344CB8AC3E}">
        <p14:creationId xmlns:p14="http://schemas.microsoft.com/office/powerpoint/2010/main" xmlns="" val="222347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Εντολή επανάληψης </a:t>
            </a:r>
            <a:r>
              <a:rPr lang="en-US" altLang="el-GR" dirty="0" smtClean="0"/>
              <a:t>for</a:t>
            </a:r>
            <a:endParaRPr lang="el-GR" altLang="el-GR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507412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l-GR" dirty="0" smtClean="0"/>
              <a:t>for(</a:t>
            </a:r>
            <a:r>
              <a:rPr lang="el-GR" altLang="el-GR" dirty="0" smtClean="0"/>
              <a:t>αρχικές τιμές συνθήκη τερματισμού</a:t>
            </a:r>
            <a:r>
              <a:rPr lang="en-US" altLang="el-GR" dirty="0" smtClean="0"/>
              <a:t>;</a:t>
            </a:r>
            <a:r>
              <a:rPr lang="el-GR" altLang="el-GR" dirty="0" smtClean="0"/>
              <a:t>βήμα)</a:t>
            </a:r>
          </a:p>
          <a:p>
            <a:pPr eaLnBrk="1" hangingPunct="1">
              <a:buFontTx/>
              <a:buNone/>
            </a:pPr>
            <a:endParaRPr lang="el-GR" altLang="el-GR" dirty="0" smtClean="0"/>
          </a:p>
          <a:p>
            <a:pPr eaLnBrk="1" hangingPunct="1">
              <a:buFontTx/>
              <a:buNone/>
            </a:pPr>
            <a:r>
              <a:rPr lang="en-US" altLang="el-GR" dirty="0" smtClean="0"/>
              <a:t>for(</a:t>
            </a:r>
            <a:r>
              <a:rPr lang="en-US" altLang="el-GR" dirty="0" err="1" smtClean="0"/>
              <a:t>i</a:t>
            </a:r>
            <a:r>
              <a:rPr lang="en-US" altLang="el-GR" dirty="0" smtClean="0"/>
              <a:t>=1;i&lt;=1000;i++)</a:t>
            </a:r>
          </a:p>
          <a:p>
            <a:pPr eaLnBrk="1" hangingPunct="1">
              <a:buFontTx/>
              <a:buNone/>
            </a:pPr>
            <a:r>
              <a:rPr lang="en-US" altLang="el-GR" dirty="0" smtClean="0"/>
              <a:t>    </a:t>
            </a:r>
            <a:r>
              <a:rPr lang="en-US" altLang="el-GR" dirty="0" err="1" smtClean="0"/>
              <a:t>System.out.println</a:t>
            </a:r>
            <a:r>
              <a:rPr lang="en-US" altLang="el-GR" dirty="0" smtClean="0"/>
              <a:t>(</a:t>
            </a:r>
            <a:r>
              <a:rPr lang="en-US" altLang="el-GR" dirty="0" err="1" smtClean="0"/>
              <a:t>i</a:t>
            </a:r>
            <a:r>
              <a:rPr lang="en-US" altLang="el-GR" dirty="0" smtClean="0"/>
              <a:t>);</a:t>
            </a:r>
            <a:endParaRPr lang="el-GR" altLang="el-GR" dirty="0" smtClean="0"/>
          </a:p>
          <a:p>
            <a:pPr eaLnBrk="1" hangingPunct="1">
              <a:buFontTx/>
              <a:buNone/>
            </a:pPr>
            <a:endParaRPr lang="el-GR" altLang="el-GR" dirty="0" smtClean="0"/>
          </a:p>
          <a:p>
            <a:pPr eaLnBrk="1" hangingPunct="1">
              <a:buFontTx/>
              <a:buNone/>
            </a:pPr>
            <a:r>
              <a:rPr lang="el-GR" altLang="el-GR" dirty="0" smtClean="0"/>
              <a:t>Οι εντολές </a:t>
            </a:r>
            <a:r>
              <a:rPr lang="en-US" altLang="el-GR" dirty="0" smtClean="0"/>
              <a:t>break </a:t>
            </a:r>
            <a:r>
              <a:rPr lang="el-GR" altLang="el-GR" dirty="0" smtClean="0"/>
              <a:t>και </a:t>
            </a:r>
            <a:r>
              <a:rPr lang="en-US" altLang="el-GR" dirty="0" smtClean="0"/>
              <a:t>continue </a:t>
            </a:r>
            <a:r>
              <a:rPr lang="el-GR" altLang="el-GR" dirty="0" smtClean="0"/>
              <a:t>έχουν την ίδια σημασία όπως και στην </a:t>
            </a:r>
            <a:r>
              <a:rPr lang="en-US" altLang="el-GR" dirty="0" smtClean="0"/>
              <a:t>C</a:t>
            </a:r>
            <a:endParaRPr lang="el-GR" altLang="el-GR" dirty="0" smtClean="0"/>
          </a:p>
        </p:txBody>
      </p:sp>
    </p:spTree>
    <p:extLst>
      <p:ext uri="{BB962C8B-B14F-4D97-AF65-F5344CB8AC3E}">
        <p14:creationId xmlns:p14="http://schemas.microsoft.com/office/powerpoint/2010/main" xmlns="" val="170942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l-GR" altLang="el-GR" sz="3600" dirty="0" smtClean="0"/>
              <a:t>Εντολή επανάληψης </a:t>
            </a:r>
            <a:r>
              <a:rPr lang="en-US" altLang="el-GR" sz="3600" dirty="0" smtClean="0"/>
              <a:t>while</a:t>
            </a:r>
            <a:endParaRPr lang="el-GR" altLang="el-GR" sz="3600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400" dirty="0" smtClean="0"/>
              <a:t>αρχικές τιμές </a:t>
            </a:r>
            <a:endParaRPr lang="en-US" altLang="el-GR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dirty="0" smtClean="0"/>
              <a:t>while(</a:t>
            </a:r>
            <a:r>
              <a:rPr lang="el-GR" altLang="el-GR" sz="2400" dirty="0" smtClean="0"/>
              <a:t>συνθήκη τερματισμού</a:t>
            </a:r>
            <a:r>
              <a:rPr lang="en-US" altLang="el-GR" sz="2400" dirty="0" smtClean="0"/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dirty="0" smtClean="0"/>
              <a:t>{……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400" dirty="0" smtClean="0"/>
              <a:t>Βήμα</a:t>
            </a:r>
            <a:endParaRPr lang="en-US" altLang="el-GR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dirty="0" smtClean="0"/>
              <a:t>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l-GR" altLang="el-GR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dirty="0" err="1" smtClean="0"/>
              <a:t>i</a:t>
            </a:r>
            <a:r>
              <a:rPr lang="en-US" altLang="el-GR" sz="2400" dirty="0" smtClean="0"/>
              <a:t>=0;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dirty="0" smtClean="0"/>
              <a:t>while(</a:t>
            </a:r>
            <a:r>
              <a:rPr lang="en-US" altLang="el-GR" sz="2400" dirty="0" err="1" smtClean="0"/>
              <a:t>i</a:t>
            </a:r>
            <a:r>
              <a:rPr lang="en-US" altLang="el-GR" sz="2400" dirty="0" smtClean="0"/>
              <a:t>&lt;=1000)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dirty="0" smtClean="0"/>
              <a:t>{   </a:t>
            </a:r>
            <a:r>
              <a:rPr lang="en-US" altLang="el-GR" sz="2400" dirty="0" err="1" smtClean="0"/>
              <a:t>System.out.println</a:t>
            </a:r>
            <a:r>
              <a:rPr lang="en-US" altLang="el-GR" sz="2400" dirty="0" smtClean="0"/>
              <a:t>(</a:t>
            </a:r>
            <a:r>
              <a:rPr lang="en-US" altLang="el-GR" sz="2400" dirty="0" err="1" smtClean="0"/>
              <a:t>i</a:t>
            </a:r>
            <a:r>
              <a:rPr lang="en-US" altLang="el-GR" sz="2400" dirty="0" smtClean="0"/>
              <a:t>);</a:t>
            </a:r>
            <a:endParaRPr lang="el-GR" altLang="el-GR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dirty="0" smtClean="0"/>
              <a:t>     </a:t>
            </a:r>
            <a:r>
              <a:rPr lang="en-US" altLang="el-GR" sz="2400" dirty="0" err="1" smtClean="0"/>
              <a:t>i</a:t>
            </a:r>
            <a:r>
              <a:rPr lang="en-US" altLang="el-GR" sz="2400" dirty="0" smtClean="0"/>
              <a:t>++;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dirty="0" smtClean="0"/>
              <a:t>}</a:t>
            </a:r>
            <a:endParaRPr lang="el-GR" altLang="el-GR" sz="2400" dirty="0" smtClean="0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l-GR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l-GR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dirty="0" smtClean="0"/>
              <a:t>found=0;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dirty="0" err="1" smtClean="0"/>
              <a:t>i</a:t>
            </a:r>
            <a:r>
              <a:rPr lang="en-US" altLang="el-GR" sz="2400" dirty="0" smtClean="0"/>
              <a:t>=0;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dirty="0" smtClean="0"/>
              <a:t>while(!found &amp;&amp; </a:t>
            </a:r>
            <a:r>
              <a:rPr lang="en-US" altLang="el-GR" sz="2400" dirty="0" err="1" smtClean="0"/>
              <a:t>i</a:t>
            </a:r>
            <a:r>
              <a:rPr lang="en-US" altLang="el-GR" sz="2400" dirty="0" smtClean="0"/>
              <a:t>&lt;100)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dirty="0" smtClean="0"/>
              <a:t>{ if (number[</a:t>
            </a:r>
            <a:r>
              <a:rPr lang="en-US" altLang="el-GR" sz="2400" dirty="0" err="1" smtClean="0"/>
              <a:t>i</a:t>
            </a:r>
            <a:r>
              <a:rPr lang="en-US" altLang="el-GR" sz="2400" dirty="0" smtClean="0"/>
              <a:t>]==x)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dirty="0" smtClean="0"/>
              <a:t>        found=1;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dirty="0" smtClean="0"/>
              <a:t>   else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dirty="0" smtClean="0"/>
              <a:t>      </a:t>
            </a:r>
            <a:r>
              <a:rPr lang="en-US" altLang="el-GR" sz="2400" dirty="0" err="1" smtClean="0"/>
              <a:t>i</a:t>
            </a:r>
            <a:r>
              <a:rPr lang="en-US" altLang="el-GR" sz="2400" dirty="0" smtClean="0"/>
              <a:t>++;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dirty="0" smtClean="0"/>
              <a:t>  }</a:t>
            </a:r>
            <a:endParaRPr lang="el-GR" altLang="el-GR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414482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Εντολή επανάληψης </a:t>
            </a:r>
            <a:r>
              <a:rPr lang="en-US" altLang="el-GR" dirty="0" smtClean="0"/>
              <a:t>do-while</a:t>
            </a:r>
            <a:endParaRPr lang="el-GR" altLang="el-GR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altLang="el-GR" dirty="0" smtClean="0"/>
              <a:t>do {</a:t>
            </a:r>
          </a:p>
          <a:p>
            <a:pPr eaLnBrk="1" hangingPunct="1">
              <a:buFontTx/>
              <a:buNone/>
            </a:pPr>
            <a:endParaRPr lang="en-US" altLang="el-GR" dirty="0" smtClean="0"/>
          </a:p>
          <a:p>
            <a:pPr eaLnBrk="1" hangingPunct="1">
              <a:buFontTx/>
              <a:buNone/>
            </a:pPr>
            <a:r>
              <a:rPr lang="el-GR" altLang="el-GR" dirty="0" smtClean="0"/>
              <a:t>εντολές</a:t>
            </a:r>
            <a:endParaRPr lang="en-US" altLang="el-GR" dirty="0" smtClean="0"/>
          </a:p>
          <a:p>
            <a:pPr eaLnBrk="1" hangingPunct="1">
              <a:buFontTx/>
              <a:buNone/>
            </a:pPr>
            <a:r>
              <a:rPr lang="en-US" altLang="el-GR" dirty="0" smtClean="0"/>
              <a:t>}while(</a:t>
            </a:r>
            <a:r>
              <a:rPr lang="el-GR" altLang="el-GR" dirty="0" smtClean="0"/>
              <a:t>συνθήκη</a:t>
            </a:r>
            <a:r>
              <a:rPr lang="en-US" altLang="el-GR" dirty="0" smtClean="0"/>
              <a:t>)</a:t>
            </a:r>
            <a:endParaRPr lang="el-GR" altLang="el-GR" dirty="0" smtClean="0"/>
          </a:p>
          <a:p>
            <a:pPr eaLnBrk="1" hangingPunct="1">
              <a:buFontTx/>
              <a:buNone/>
            </a:pPr>
            <a:endParaRPr lang="en-US" altLang="el-GR" dirty="0" smtClean="0"/>
          </a:p>
          <a:p>
            <a:pPr eaLnBrk="1" hangingPunct="1"/>
            <a:r>
              <a:rPr lang="el-GR" altLang="el-GR" dirty="0" smtClean="0"/>
              <a:t>Σε αυτήν οι εντολές εκτελούνται τουλάχιστον μια φορά</a:t>
            </a:r>
          </a:p>
          <a:p>
            <a:pPr eaLnBrk="1" hangingPunct="1"/>
            <a:r>
              <a:rPr lang="el-GR" altLang="el-GR" dirty="0" smtClean="0"/>
              <a:t>Η επανάληψη τερματίζεται όταν η συνθήκη γίνει ψευδής</a:t>
            </a:r>
          </a:p>
          <a:p>
            <a:pPr eaLnBrk="1" hangingPunct="1">
              <a:buFontTx/>
              <a:buNone/>
            </a:pPr>
            <a:endParaRPr lang="el-GR" altLang="el-GR" dirty="0" smtClean="0"/>
          </a:p>
        </p:txBody>
      </p:sp>
    </p:spTree>
    <p:extLst>
      <p:ext uri="{BB962C8B-B14F-4D97-AF65-F5344CB8AC3E}">
        <p14:creationId xmlns:p14="http://schemas.microsoft.com/office/powerpoint/2010/main" xmlns="" val="163666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Δημιουργία πινάκων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l-GR" dirty="0" err="1" smtClean="0"/>
              <a:t>int</a:t>
            </a:r>
            <a:r>
              <a:rPr lang="en-US" altLang="el-GR" dirty="0" smtClean="0"/>
              <a:t> [] </a:t>
            </a:r>
            <a:r>
              <a:rPr lang="en-US" altLang="el-GR" dirty="0" err="1" smtClean="0"/>
              <a:t>arrayOfStudents</a:t>
            </a:r>
            <a:r>
              <a:rPr lang="en-US" altLang="el-GR" dirty="0" smtClean="0"/>
              <a:t>;</a:t>
            </a:r>
          </a:p>
          <a:p>
            <a:pPr eaLnBrk="1" hangingPunct="1">
              <a:buFontTx/>
              <a:buNone/>
            </a:pPr>
            <a:endParaRPr lang="en-US" altLang="el-GR" dirty="0" smtClean="0"/>
          </a:p>
          <a:p>
            <a:pPr eaLnBrk="1" hangingPunct="1">
              <a:buFontTx/>
              <a:buNone/>
            </a:pPr>
            <a:r>
              <a:rPr lang="en-US" altLang="el-GR" dirty="0" err="1" smtClean="0"/>
              <a:t>arrayOfStudents</a:t>
            </a:r>
            <a:r>
              <a:rPr lang="en-US" altLang="el-GR" dirty="0" smtClean="0"/>
              <a:t>=new </a:t>
            </a:r>
            <a:r>
              <a:rPr lang="en-US" altLang="el-GR" dirty="0" err="1" smtClean="0"/>
              <a:t>int</a:t>
            </a:r>
            <a:r>
              <a:rPr lang="en-US" altLang="el-GR" dirty="0" smtClean="0"/>
              <a:t>[1000];</a:t>
            </a:r>
          </a:p>
          <a:p>
            <a:pPr eaLnBrk="1" hangingPunct="1">
              <a:buFontTx/>
              <a:buNone/>
            </a:pPr>
            <a:endParaRPr lang="en-US" altLang="el-GR" dirty="0" smtClean="0"/>
          </a:p>
          <a:p>
            <a:pPr eaLnBrk="1" hangingPunct="1">
              <a:buFontTx/>
              <a:buNone/>
            </a:pPr>
            <a:r>
              <a:rPr lang="el-GR" altLang="el-GR" dirty="0" smtClean="0"/>
              <a:t>Σημαίνει ότι δηλώνουμε ένα πίνακα από ακεραίους 1000 θέσεων.</a:t>
            </a:r>
          </a:p>
        </p:txBody>
      </p:sp>
    </p:spTree>
    <p:extLst>
      <p:ext uri="{BB962C8B-B14F-4D97-AF65-F5344CB8AC3E}">
        <p14:creationId xmlns:p14="http://schemas.microsoft.com/office/powerpoint/2010/main" xmlns="" val="1667868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l-GR" altLang="el-GR" dirty="0" smtClean="0"/>
              <a:t>Δημιουργία/Προσπέλαση πινάκων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9745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altLang="el-GR" dirty="0" err="1" smtClean="0"/>
              <a:t>int</a:t>
            </a:r>
            <a:r>
              <a:rPr lang="en-US" altLang="el-GR" dirty="0" smtClean="0"/>
              <a:t> [] </a:t>
            </a:r>
            <a:r>
              <a:rPr lang="en-US" altLang="el-GR" dirty="0" err="1" smtClean="0"/>
              <a:t>arrayOfStudents</a:t>
            </a:r>
            <a:r>
              <a:rPr lang="en-US" altLang="el-GR" dirty="0" smtClean="0"/>
              <a:t>=new </a:t>
            </a:r>
            <a:r>
              <a:rPr lang="en-US" altLang="el-GR" dirty="0" err="1" smtClean="0"/>
              <a:t>int</a:t>
            </a:r>
            <a:r>
              <a:rPr lang="en-US" altLang="el-GR" dirty="0" smtClean="0"/>
              <a:t>[1000];</a:t>
            </a:r>
          </a:p>
          <a:p>
            <a:pPr eaLnBrk="1" hangingPunct="1">
              <a:buFontTx/>
              <a:buNone/>
            </a:pPr>
            <a:r>
              <a:rPr lang="en-US" altLang="el-GR" dirty="0" err="1" smtClean="0"/>
              <a:t>int</a:t>
            </a:r>
            <a:r>
              <a:rPr lang="en-US" altLang="el-GR" dirty="0" smtClean="0"/>
              <a:t> </a:t>
            </a:r>
            <a:r>
              <a:rPr lang="en-US" altLang="el-GR" dirty="0" err="1" smtClean="0"/>
              <a:t>i</a:t>
            </a:r>
            <a:r>
              <a:rPr lang="en-US" altLang="el-GR" dirty="0" smtClean="0"/>
              <a:t>;</a:t>
            </a:r>
          </a:p>
          <a:p>
            <a:pPr eaLnBrk="1" hangingPunct="1">
              <a:buFontTx/>
              <a:buNone/>
            </a:pPr>
            <a:r>
              <a:rPr lang="el-GR" altLang="el-GR" dirty="0" smtClean="0"/>
              <a:t>............</a:t>
            </a:r>
            <a:endParaRPr lang="en-US" altLang="el-GR" dirty="0" smtClean="0"/>
          </a:p>
          <a:p>
            <a:pPr eaLnBrk="1" hangingPunct="1">
              <a:buFontTx/>
              <a:buNone/>
            </a:pPr>
            <a:endParaRPr lang="en-US" altLang="el-GR" dirty="0" smtClean="0"/>
          </a:p>
          <a:p>
            <a:pPr eaLnBrk="1" hangingPunct="1">
              <a:buFontTx/>
              <a:buNone/>
            </a:pPr>
            <a:r>
              <a:rPr lang="en-US" altLang="el-GR" dirty="0" smtClean="0"/>
              <a:t>for(</a:t>
            </a:r>
            <a:r>
              <a:rPr lang="en-US" altLang="el-GR" dirty="0" err="1" smtClean="0"/>
              <a:t>i</a:t>
            </a:r>
            <a:r>
              <a:rPr lang="en-US" altLang="el-GR" dirty="0" smtClean="0"/>
              <a:t>=0; </a:t>
            </a:r>
            <a:r>
              <a:rPr lang="en-US" altLang="el-GR" dirty="0" err="1" smtClean="0"/>
              <a:t>i</a:t>
            </a:r>
            <a:r>
              <a:rPr lang="en-US" altLang="el-GR" dirty="0" smtClean="0"/>
              <a:t>&lt;</a:t>
            </a:r>
            <a:r>
              <a:rPr lang="en-US" altLang="el-GR" dirty="0" err="1" smtClean="0"/>
              <a:t>arrayOfStudents.length;i</a:t>
            </a:r>
            <a:r>
              <a:rPr lang="en-US" altLang="el-GR" dirty="0" smtClean="0"/>
              <a:t>++)</a:t>
            </a:r>
          </a:p>
          <a:p>
            <a:pPr eaLnBrk="1" hangingPunct="1">
              <a:buFontTx/>
              <a:buNone/>
            </a:pPr>
            <a:r>
              <a:rPr lang="en-US" altLang="el-GR" dirty="0" smtClean="0"/>
              <a:t>{    </a:t>
            </a:r>
            <a:r>
              <a:rPr lang="en-US" altLang="el-GR" dirty="0" err="1" smtClean="0"/>
              <a:t>System.out.println</a:t>
            </a:r>
            <a:r>
              <a:rPr lang="en-US" altLang="el-GR" dirty="0" smtClean="0"/>
              <a:t>(</a:t>
            </a:r>
            <a:r>
              <a:rPr lang="en-US" altLang="el-GR" dirty="0" err="1" smtClean="0"/>
              <a:t>arrayOfStudents</a:t>
            </a:r>
            <a:r>
              <a:rPr lang="en-US" altLang="el-GR" dirty="0" smtClean="0"/>
              <a:t>[</a:t>
            </a:r>
            <a:r>
              <a:rPr lang="en-US" altLang="el-GR" dirty="0" err="1" smtClean="0"/>
              <a:t>i</a:t>
            </a:r>
            <a:r>
              <a:rPr lang="en-US" altLang="el-GR" dirty="0" smtClean="0"/>
              <a:t>]);</a:t>
            </a:r>
          </a:p>
          <a:p>
            <a:pPr eaLnBrk="1" hangingPunct="1">
              <a:buFontTx/>
              <a:buNone/>
            </a:pPr>
            <a:r>
              <a:rPr lang="en-US" altLang="el-GR" dirty="0" smtClean="0"/>
              <a:t>}</a:t>
            </a:r>
            <a:endParaRPr lang="el-GR" altLang="el-GR" dirty="0" smtClean="0"/>
          </a:p>
          <a:p>
            <a:pPr eaLnBrk="1" hangingPunct="1">
              <a:buFontTx/>
              <a:buNone/>
            </a:pPr>
            <a:r>
              <a:rPr lang="el-GR" altLang="el-GR" dirty="0" smtClean="0"/>
              <a:t>//η ιδιότητα </a:t>
            </a:r>
            <a:r>
              <a:rPr lang="en-US" altLang="el-GR" dirty="0" smtClean="0"/>
              <a:t>length </a:t>
            </a:r>
            <a:r>
              <a:rPr lang="el-GR" altLang="el-GR" dirty="0" smtClean="0"/>
              <a:t>επιστρέφει το μέγεθος του πίνακα. Στην </a:t>
            </a:r>
            <a:r>
              <a:rPr lang="en-US" altLang="el-GR" dirty="0" smtClean="0"/>
              <a:t>java </a:t>
            </a:r>
            <a:r>
              <a:rPr lang="el-GR" altLang="el-GR" dirty="0" smtClean="0"/>
              <a:t>οι «μεταβλητές» έχουν κάποιες ιδιότητες.</a:t>
            </a:r>
          </a:p>
        </p:txBody>
      </p:sp>
    </p:spTree>
    <p:extLst>
      <p:ext uri="{BB962C8B-B14F-4D97-AF65-F5344CB8AC3E}">
        <p14:creationId xmlns:p14="http://schemas.microsoft.com/office/powerpoint/2010/main" xmlns="" val="109588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Δημιουργία πινάκων</a:t>
            </a:r>
            <a:r>
              <a:rPr lang="en-US" altLang="el-GR" smtClean="0"/>
              <a:t> (2)</a:t>
            </a:r>
            <a:endParaRPr lang="el-GR" altLang="el-GR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l-GR" smtClean="0"/>
              <a:t>int b[][]=new int[300][200];</a:t>
            </a:r>
          </a:p>
          <a:p>
            <a:pPr eaLnBrk="1" hangingPunct="1">
              <a:buFontTx/>
              <a:buNone/>
            </a:pPr>
            <a:r>
              <a:rPr lang="en-US" altLang="el-GR" smtClean="0"/>
              <a:t>int c[][]</a:t>
            </a:r>
            <a:r>
              <a:rPr lang="el-GR" altLang="el-GR" smtClean="0"/>
              <a:t>[]</a:t>
            </a:r>
            <a:r>
              <a:rPr lang="en-US" altLang="el-GR" smtClean="0"/>
              <a:t>=new int[50]</a:t>
            </a:r>
            <a:r>
              <a:rPr lang="el-GR" altLang="el-GR" smtClean="0"/>
              <a:t>[</a:t>
            </a:r>
            <a:r>
              <a:rPr lang="en-US" altLang="el-GR" smtClean="0"/>
              <a:t>40]</a:t>
            </a:r>
            <a:r>
              <a:rPr lang="el-GR" altLang="el-GR" smtClean="0"/>
              <a:t>[20]</a:t>
            </a:r>
            <a:r>
              <a:rPr lang="en-US" altLang="el-GR" smtClean="0"/>
              <a:t>;</a:t>
            </a:r>
          </a:p>
          <a:p>
            <a:pPr eaLnBrk="1" hangingPunct="1">
              <a:buFontTx/>
              <a:buNone/>
            </a:pPr>
            <a:endParaRPr lang="en-US" altLang="el-GR" smtClean="0"/>
          </a:p>
          <a:p>
            <a:pPr eaLnBrk="1" hangingPunct="1">
              <a:buFontTx/>
              <a:buNone/>
            </a:pPr>
            <a:r>
              <a:rPr lang="el-GR" altLang="el-GR" smtClean="0"/>
              <a:t>Σημαίνει ότι δηλώνουμε ένα πίνακα </a:t>
            </a:r>
            <a:r>
              <a:rPr lang="en-US" altLang="el-GR" smtClean="0"/>
              <a:t>2 </a:t>
            </a:r>
            <a:r>
              <a:rPr lang="el-GR" altLang="el-GR" smtClean="0"/>
              <a:t>διαστάσεων  300χ200  και ένα πίνακα τριών διαστάσεων 50χ40χ20</a:t>
            </a:r>
          </a:p>
        </p:txBody>
      </p:sp>
    </p:spTree>
    <p:extLst>
      <p:ext uri="{BB962C8B-B14F-4D97-AF65-F5344CB8AC3E}">
        <p14:creationId xmlns:p14="http://schemas.microsoft.com/office/powerpoint/2010/main" xmlns="" val="145327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Δημιουργία πινάκων</a:t>
            </a:r>
            <a:r>
              <a:rPr lang="en-US" altLang="el-GR" smtClean="0"/>
              <a:t> (2)</a:t>
            </a:r>
            <a:endParaRPr lang="el-GR" altLang="el-GR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smtClean="0"/>
              <a:t>int a[][]=new int[300][200];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smtClean="0"/>
              <a:t>int i;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............</a:t>
            </a:r>
            <a:endParaRPr lang="en-US" altLang="el-GR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smtClean="0"/>
              <a:t>for(i=0;i&lt;a.length;i++) {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smtClean="0"/>
              <a:t>     for(j=0; j&lt;a</a:t>
            </a:r>
            <a:r>
              <a:rPr lang="el-GR" altLang="el-GR" sz="2400" smtClean="0"/>
              <a:t>[</a:t>
            </a:r>
            <a:r>
              <a:rPr lang="en-US" altLang="el-GR" sz="2400" smtClean="0"/>
              <a:t>i].length;j++)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smtClean="0"/>
              <a:t>       { System.out.println(a[i][j]);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smtClean="0"/>
              <a:t>     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smtClean="0"/>
              <a:t>                                     }</a:t>
            </a:r>
            <a:endParaRPr lang="el-GR" altLang="el-GR" sz="2400" smtClean="0"/>
          </a:p>
          <a:p>
            <a:pPr eaLnBrk="1" hangingPunct="1">
              <a:lnSpc>
                <a:spcPct val="80000"/>
              </a:lnSpc>
            </a:pPr>
            <a:r>
              <a:rPr lang="el-GR" altLang="el-GR" sz="2400" smtClean="0"/>
              <a:t>Η πρώτη διάσταση θεωρείται ένα μονοδιάστατος πίνακας τα στοιχεία του οποίου είναι μονοδιάστατοι πίνακες ακεραίων. Έτσι το </a:t>
            </a:r>
            <a:r>
              <a:rPr lang="en-US" altLang="el-GR" sz="2400" smtClean="0"/>
              <a:t>a.legnth </a:t>
            </a:r>
            <a:r>
              <a:rPr lang="el-GR" altLang="el-GR" sz="2400" smtClean="0"/>
              <a:t>επιστρέφει το μέγεθος της πρώτης διάστασης και το </a:t>
            </a:r>
            <a:r>
              <a:rPr lang="en-US" altLang="el-GR" sz="2400" smtClean="0"/>
              <a:t>a[i].length </a:t>
            </a:r>
            <a:r>
              <a:rPr lang="el-GR" altLang="el-GR" sz="2400" smtClean="0"/>
              <a:t>το μέγεθος της γραμμής </a:t>
            </a:r>
            <a:r>
              <a:rPr lang="en-US" altLang="el-GR" sz="2400" smtClean="0"/>
              <a:t>i.</a:t>
            </a:r>
            <a:endParaRPr lang="el-GR" altLang="el-GR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l-GR" altLang="el-GR" sz="2400" smtClean="0"/>
          </a:p>
        </p:txBody>
      </p:sp>
    </p:spTree>
    <p:extLst>
      <p:ext uri="{BB962C8B-B14F-4D97-AF65-F5344CB8AC3E}">
        <p14:creationId xmlns:p14="http://schemas.microsoft.com/office/powerpoint/2010/main" xmlns="" val="84475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l-GR" altLang="el-GR" sz="4000" dirty="0" smtClean="0"/>
              <a:t>Λειτουργία της </a:t>
            </a:r>
            <a:r>
              <a:rPr lang="en-US" altLang="el-GR" sz="4000" dirty="0" smtClean="0"/>
              <a:t>JAVA</a:t>
            </a:r>
            <a:endParaRPr lang="el-GR" altLang="el-GR" sz="40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l-GR" altLang="el-GR" sz="2400" dirty="0" smtClean="0"/>
              <a:t>Η </a:t>
            </a:r>
            <a:r>
              <a:rPr lang="en-US" altLang="el-GR" sz="2400" dirty="0" smtClean="0"/>
              <a:t>Java </a:t>
            </a:r>
            <a:r>
              <a:rPr lang="el-GR" altLang="el-GR" sz="2400" dirty="0" smtClean="0"/>
              <a:t>είναι σχεδιασμένη για το </a:t>
            </a:r>
            <a:r>
              <a:rPr lang="en-US" altLang="el-GR" sz="2400" dirty="0" smtClean="0"/>
              <a:t>Internet </a:t>
            </a:r>
            <a:r>
              <a:rPr lang="el-GR" altLang="el-GR" sz="2400" dirty="0" smtClean="0"/>
              <a:t>και γενικά για δικτυακές εφαρμογές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400" dirty="0" smtClean="0"/>
              <a:t>Στην </a:t>
            </a:r>
            <a:r>
              <a:rPr lang="en-US" altLang="el-GR" sz="2400" dirty="0" smtClean="0"/>
              <a:t>java </a:t>
            </a:r>
            <a:r>
              <a:rPr lang="el-GR" altLang="el-GR" sz="2400" dirty="0" smtClean="0"/>
              <a:t>το</a:t>
            </a:r>
            <a:r>
              <a:rPr lang="en-US" altLang="el-GR" sz="2400" dirty="0" smtClean="0"/>
              <a:t> compiling(</a:t>
            </a:r>
            <a:r>
              <a:rPr lang="el-GR" altLang="el-GR" sz="2400" dirty="0" smtClean="0"/>
              <a:t>μεταγλώττιση) χωρίζεται σε δύο μέρη.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dirty="0" smtClean="0"/>
              <a:t>   - Στο πρώτο μέρος </a:t>
            </a:r>
            <a:r>
              <a:rPr lang="en-US" altLang="el-GR" sz="2400" dirty="0" smtClean="0"/>
              <a:t>a) </a:t>
            </a:r>
            <a:r>
              <a:rPr lang="el-GR" altLang="el-GR" sz="2400" dirty="0" smtClean="0"/>
              <a:t>γίνεται έλεγχος συντακτικών λαθών και </a:t>
            </a:r>
            <a:r>
              <a:rPr lang="en-US" altLang="el-GR" sz="2400" dirty="0" smtClean="0"/>
              <a:t>b)</a:t>
            </a:r>
            <a:r>
              <a:rPr lang="el-GR" altLang="el-GR" sz="2400" dirty="0" smtClean="0"/>
              <a:t>παράγεται ένας </a:t>
            </a:r>
            <a:r>
              <a:rPr lang="en-US" altLang="el-GR" sz="2400" dirty="0" smtClean="0"/>
              <a:t>Byte code </a:t>
            </a:r>
            <a:r>
              <a:rPr lang="el-GR" altLang="el-GR" sz="2400" dirty="0" smtClean="0"/>
              <a:t>ο οποίος είναι κοινός ανεξαρτήτως σε ποίο μηχάνημα ή λειτουργικό έγινε το </a:t>
            </a:r>
            <a:r>
              <a:rPr lang="en-US" altLang="el-GR" sz="2400" dirty="0" smtClean="0"/>
              <a:t>compiling.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dirty="0" smtClean="0"/>
              <a:t>    -</a:t>
            </a:r>
            <a:r>
              <a:rPr lang="el-GR" altLang="el-GR" sz="2400" dirty="0" smtClean="0"/>
              <a:t>Στο δεύτερο μέρος γίνεται η μετάφραση του πιο πάνω </a:t>
            </a:r>
            <a:r>
              <a:rPr lang="en-US" altLang="el-GR" sz="2400" dirty="0" smtClean="0"/>
              <a:t>Byte code </a:t>
            </a:r>
            <a:r>
              <a:rPr lang="el-GR" altLang="el-GR" sz="2400" dirty="0" smtClean="0"/>
              <a:t>σε εκτελέσιμο κώδικα μηχανής.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dirty="0" smtClean="0"/>
              <a:t> </a:t>
            </a:r>
            <a:r>
              <a:rPr lang="el-GR" altLang="el-GR" sz="2400" dirty="0" smtClean="0"/>
              <a:t>   Αυτό εξαρτάται από το είδος της μηχανής και του</a:t>
            </a:r>
            <a:r>
              <a:rPr lang="en-US" altLang="el-GR" sz="2400" dirty="0" smtClean="0"/>
              <a:t> </a:t>
            </a:r>
            <a:r>
              <a:rPr lang="el-GR" altLang="el-GR" sz="2400" dirty="0" smtClean="0"/>
              <a:t>λειτουργικού που υπάρχει. </a:t>
            </a:r>
            <a:endParaRPr lang="en-US" altLang="el-GR" sz="2400" dirty="0" smtClean="0"/>
          </a:p>
        </p:txBody>
      </p:sp>
      <p:pic>
        <p:nvPicPr>
          <p:cNvPr id="4" name="Picture 3" descr="sima_uo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1259632" cy="1242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Logo Norm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153776"/>
            <a:ext cx="1924613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53453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l-GR" altLang="el-GR" sz="3600" dirty="0" smtClean="0"/>
              <a:t>Λειτουργία της </a:t>
            </a:r>
            <a:r>
              <a:rPr lang="en-US" altLang="el-GR" sz="3600" dirty="0" smtClean="0"/>
              <a:t>JVM</a:t>
            </a:r>
            <a:endParaRPr lang="el-GR" altLang="el-GR" sz="3600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l-GR" altLang="el-GR" sz="2400" dirty="0" smtClean="0"/>
              <a:t>Άρα μπορούμε να κάνουμε μεταγλώττιση σε ένα μηχάνημα π.χ. </a:t>
            </a:r>
            <a:r>
              <a:rPr lang="en-US" altLang="el-GR" sz="2400" dirty="0" smtClean="0"/>
              <a:t>Solaris </a:t>
            </a:r>
            <a:r>
              <a:rPr lang="el-GR" altLang="el-GR" sz="2400" dirty="0" smtClean="0"/>
              <a:t>και να τρέχουμε τον </a:t>
            </a:r>
            <a:r>
              <a:rPr lang="en-US" altLang="el-GR" sz="2400" dirty="0" smtClean="0"/>
              <a:t>byte code </a:t>
            </a:r>
            <a:r>
              <a:rPr lang="el-GR" altLang="el-GR" sz="2400" dirty="0" smtClean="0"/>
              <a:t>σε ένα μηχάνημα </a:t>
            </a:r>
            <a:r>
              <a:rPr lang="en-US" altLang="el-GR" sz="2400" dirty="0" smtClean="0"/>
              <a:t>windows. </a:t>
            </a:r>
            <a:r>
              <a:rPr lang="el-GR" altLang="el-GR" sz="2400" dirty="0" smtClean="0"/>
              <a:t>Για τον λόγο αυτό είναι κατάλληλη για </a:t>
            </a:r>
            <a:r>
              <a:rPr lang="en-US" altLang="el-GR" sz="2400" dirty="0" smtClean="0"/>
              <a:t>windows</a:t>
            </a:r>
          </a:p>
          <a:p>
            <a:pPr eaLnBrk="1" hangingPunct="1"/>
            <a:endParaRPr lang="el-GR" altLang="el-GR" sz="2400" dirty="0" smtClean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8313" y="2709863"/>
            <a:ext cx="8424862" cy="395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sima_uo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16632"/>
            <a:ext cx="1259632" cy="1242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Logo Norma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0272" y="153776"/>
            <a:ext cx="1924613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95988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10876"/>
            <a:ext cx="8497069" cy="584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 descr="sima_uo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16632"/>
            <a:ext cx="1259632" cy="1242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Logo Norma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0272" y="153776"/>
            <a:ext cx="1924613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81906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815" y="1052736"/>
            <a:ext cx="7705551" cy="545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 descr="sima_uo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16632"/>
            <a:ext cx="1259632" cy="1242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Logo Norma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0272" y="153776"/>
            <a:ext cx="1924613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00634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l-GR" altLang="el-GR" sz="3600" dirty="0" smtClean="0"/>
              <a:t>Πρώτο πρόγραμμα σε </a:t>
            </a:r>
            <a:r>
              <a:rPr lang="en-US" altLang="el-GR" sz="3600" dirty="0" smtClean="0"/>
              <a:t>java</a:t>
            </a:r>
            <a:endParaRPr lang="el-GR" altLang="el-GR" sz="3600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</a:pPr>
            <a:r>
              <a:rPr lang="el-GR" altLang="el-GR" sz="2400" dirty="0" smtClean="0"/>
              <a:t>Για να δημιουργήσομε ένα πρόγραμμα </a:t>
            </a:r>
            <a:r>
              <a:rPr lang="en-US" altLang="el-GR" sz="2400" dirty="0" smtClean="0"/>
              <a:t>java </a:t>
            </a:r>
            <a:r>
              <a:rPr lang="el-GR" altLang="el-GR" sz="2400" dirty="0" smtClean="0"/>
              <a:t>πρέπει να έχει κατάληξη .</a:t>
            </a:r>
            <a:r>
              <a:rPr lang="en-US" altLang="el-GR" sz="2400" dirty="0" smtClean="0"/>
              <a:t>java</a:t>
            </a:r>
          </a:p>
          <a:p>
            <a:pPr eaLnBrk="1" hangingPunct="1">
              <a:spcBef>
                <a:spcPct val="0"/>
              </a:spcBef>
            </a:pPr>
            <a:r>
              <a:rPr lang="el-GR" altLang="el-GR" sz="2400" dirty="0" smtClean="0"/>
              <a:t>Κάθε πρόγραμμα </a:t>
            </a:r>
            <a:r>
              <a:rPr lang="en-US" altLang="el-GR" sz="2400" dirty="0" smtClean="0"/>
              <a:t>java </a:t>
            </a:r>
            <a:r>
              <a:rPr lang="el-GR" altLang="el-GR" sz="2400" dirty="0" smtClean="0"/>
              <a:t>έχει μια κλάση με το ίδιο όνομα με το αρχείο. </a:t>
            </a:r>
            <a:r>
              <a:rPr lang="el-GR" altLang="el-GR" sz="2400" dirty="0" err="1" smtClean="0"/>
              <a:t>Πχ.το</a:t>
            </a:r>
            <a:r>
              <a:rPr lang="el-GR" altLang="el-GR" sz="2400" dirty="0" smtClean="0"/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l-GR" sz="2400" dirty="0" smtClean="0"/>
              <a:t>HelloWorld.java</a:t>
            </a:r>
            <a:endParaRPr lang="el-GR" altLang="el-GR" sz="2400" dirty="0" smtClean="0"/>
          </a:p>
          <a:p>
            <a:pPr eaLnBrk="1" hangingPunct="1">
              <a:spcBef>
                <a:spcPct val="0"/>
              </a:spcBef>
            </a:pPr>
            <a:endParaRPr lang="el-GR" altLang="el-GR" sz="2400" dirty="0" smtClean="0"/>
          </a:p>
          <a:p>
            <a:pPr eaLnBrk="1" hangingPunct="1"/>
            <a:endParaRPr lang="el-GR" altLang="el-GR" sz="2400" dirty="0" smtClean="0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650" y="4038600"/>
            <a:ext cx="7416800" cy="270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sima_uoc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116632"/>
            <a:ext cx="1259632" cy="1242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Logo Norma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20272" y="153776"/>
            <a:ext cx="1924613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767594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l-GR" altLang="el-GR" sz="3600" dirty="0" smtClean="0"/>
              <a:t>Πρώτο πρόγραμμα σε </a:t>
            </a:r>
            <a:r>
              <a:rPr lang="en-US" altLang="el-GR" sz="3600" dirty="0" smtClean="0"/>
              <a:t>java</a:t>
            </a:r>
            <a:endParaRPr lang="el-GR" altLang="el-GR" sz="3600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413"/>
            <a:ext cx="8229600" cy="4857750"/>
          </a:xfrm>
        </p:spPr>
        <p:txBody>
          <a:bodyPr>
            <a:normAutofit/>
          </a:bodyPr>
          <a:lstStyle/>
          <a:p>
            <a:pPr eaLnBrk="1" hangingPunct="1"/>
            <a:r>
              <a:rPr lang="el-GR" altLang="el-GR" sz="2400" dirty="0" smtClean="0"/>
              <a:t>Όπως και στην </a:t>
            </a:r>
            <a:r>
              <a:rPr lang="en-US" altLang="el-GR" sz="2400" dirty="0" smtClean="0"/>
              <a:t>C </a:t>
            </a:r>
            <a:r>
              <a:rPr lang="el-GR" altLang="el-GR" sz="2400" dirty="0" smtClean="0"/>
              <a:t>χρειαζόμαστε μια συνάρτηση </a:t>
            </a:r>
            <a:r>
              <a:rPr lang="en-US" altLang="el-GR" sz="2400" dirty="0" smtClean="0"/>
              <a:t>main </a:t>
            </a:r>
            <a:r>
              <a:rPr lang="el-GR" altLang="el-GR" sz="2400" dirty="0" smtClean="0"/>
              <a:t>η οποία θα αποτελεί το κυρίως πρόγραμμα.</a:t>
            </a:r>
          </a:p>
          <a:p>
            <a:pPr eaLnBrk="1" hangingPunct="1"/>
            <a:r>
              <a:rPr lang="el-GR" altLang="el-GR" sz="2400" dirty="0" smtClean="0"/>
              <a:t>Η </a:t>
            </a:r>
            <a:r>
              <a:rPr lang="en-US" altLang="el-GR" sz="2400" dirty="0" err="1" smtClean="0"/>
              <a:t>System.out.println</a:t>
            </a:r>
            <a:r>
              <a:rPr lang="en-US" altLang="el-GR" sz="2400" dirty="0" smtClean="0"/>
              <a:t> </a:t>
            </a:r>
            <a:r>
              <a:rPr lang="el-GR" altLang="el-GR" sz="2400" dirty="0" smtClean="0"/>
              <a:t>είναι η εντολή για εκτύπωση και δημιουργία νέα γραμμής</a:t>
            </a:r>
          </a:p>
          <a:p>
            <a:pPr eaLnBrk="1" hangingPunct="1"/>
            <a:endParaRPr lang="el-GR" altLang="el-GR" sz="2400" dirty="0" smtClean="0"/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650" y="4038600"/>
            <a:ext cx="7416800" cy="270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 descr="sima_uoc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116632"/>
            <a:ext cx="1259632" cy="1242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Logo Norma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20272" y="153776"/>
            <a:ext cx="1924613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9632641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188" y="487363"/>
            <a:ext cx="7921625" cy="588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5019604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</TotalTime>
  <Words>878</Words>
  <Application>Microsoft Office PowerPoint</Application>
  <PresentationFormat>On-screen Show (4:3)</PresentationFormat>
  <Paragraphs>138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Slide 1</vt:lpstr>
      <vt:lpstr>Λειτουργία της JAVA</vt:lpstr>
      <vt:lpstr>Λειτουργία της JAVA</vt:lpstr>
      <vt:lpstr>Λειτουργία της JVM</vt:lpstr>
      <vt:lpstr>Slide 5</vt:lpstr>
      <vt:lpstr>Slide 6</vt:lpstr>
      <vt:lpstr>Πρώτο πρόγραμμα σε java</vt:lpstr>
      <vt:lpstr>Πρώτο πρόγραμμα σε java</vt:lpstr>
      <vt:lpstr>Slide 9</vt:lpstr>
      <vt:lpstr>Μεταβλητές στην JAVA</vt:lpstr>
      <vt:lpstr>Βασικοί τύποι μεταβλητών</vt:lpstr>
      <vt:lpstr>Βασικοί τύποι στην Java Σταθερές</vt:lpstr>
      <vt:lpstr>JAVA Τελεστές(operators)</vt:lpstr>
      <vt:lpstr>JAVA Τελεστές(operators)</vt:lpstr>
      <vt:lpstr>Τελεστές σύγκρισης</vt:lpstr>
      <vt:lpstr>Λογικοί τελεστές</vt:lpstr>
      <vt:lpstr>Τελεστές σε επίπεδο bit</vt:lpstr>
      <vt:lpstr>Λοιποί τελεστές</vt:lpstr>
      <vt:lpstr>Εντολή επιλογής If</vt:lpstr>
      <vt:lpstr>Εντολή Επιλογής switch - case</vt:lpstr>
      <vt:lpstr>Εντολή Επιλογής switch - case</vt:lpstr>
      <vt:lpstr>Εντολή Επιλογής switch - case</vt:lpstr>
      <vt:lpstr>Εντολή επανάληψης for</vt:lpstr>
      <vt:lpstr>Εντολή επανάληψης while</vt:lpstr>
      <vt:lpstr>Εντολή επανάληψης do-while</vt:lpstr>
      <vt:lpstr>Δημιουργία πινάκων</vt:lpstr>
      <vt:lpstr>Δημιουργία/Προσπέλαση πινάκων</vt:lpstr>
      <vt:lpstr>Δημιουργία πινάκων (2)</vt:lpstr>
      <vt:lpstr>Δημιουργία πινάκων (2)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Σχόλιο</dc:creator>
  <cp:lastModifiedBy>esmyrnaki</cp:lastModifiedBy>
  <cp:revision>33</cp:revision>
  <dcterms:created xsi:type="dcterms:W3CDTF">2014-11-05T14:25:28Z</dcterms:created>
  <dcterms:modified xsi:type="dcterms:W3CDTF">2015-07-15T07:25:28Z</dcterms:modified>
</cp:coreProperties>
</file>