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heme/theme2.xml" ContentType="application/vnd.openxmlformats-officedocument.theme+xml"/>
  <Override PartName="/ppt/tags/tag4.xml" ContentType="application/vnd.openxmlformats-officedocument.presentationml.tags+xml"/>
  <Override PartName="/ppt/notesSlides/notesSlide1.xml" ContentType="application/vnd.openxmlformats-officedocument.presentationml.notesSlide+xml"/>
  <Override PartName="/ppt/tags/tag5.xml" ContentType="application/vnd.openxmlformats-officedocument.presentationml.tags+xml"/>
  <Override PartName="/ppt/notesSlides/notesSlide2.xml" ContentType="application/vnd.openxmlformats-officedocument.presentationml.notesSlide+xml"/>
  <Override PartName="/ppt/tags/tag6.xml" ContentType="application/vnd.openxmlformats-officedocument.presentationml.tags+xml"/>
  <Override PartName="/ppt/notesSlides/notesSlide3.xml" ContentType="application/vnd.openxmlformats-officedocument.presentationml.notesSlide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notesSlides/notesSlide4.xml" ContentType="application/vnd.openxmlformats-officedocument.presentationml.notesSlide+xml"/>
  <Override PartName="/ppt/tags/tag9.xml" ContentType="application/vnd.openxmlformats-officedocument.presentationml.tags+xml"/>
  <Override PartName="/ppt/notesSlides/notesSlide5.xml" ContentType="application/vnd.openxmlformats-officedocument.presentationml.notesSlide+xml"/>
  <Override PartName="/ppt/tags/tag10.xml" ContentType="application/vnd.openxmlformats-officedocument.presentationml.tags+xml"/>
  <Override PartName="/ppt/notesSlides/notesSlide6.xml" ContentType="application/vnd.openxmlformats-officedocument.presentationml.notesSlide+xml"/>
  <Override PartName="/ppt/tags/tag11.xml" ContentType="application/vnd.openxmlformats-officedocument.presentationml.tags+xml"/>
  <Override PartName="/ppt/notesSlides/notesSlide7.xml" ContentType="application/vnd.openxmlformats-officedocument.presentationml.notesSlide+xml"/>
  <Override PartName="/ppt/tags/tag12.xml" ContentType="application/vnd.openxmlformats-officedocument.presentationml.tags+xml"/>
  <Override PartName="/ppt/notesSlides/notesSlide8.xml" ContentType="application/vnd.openxmlformats-officedocument.presentationml.notesSlide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notesSlides/notesSlide9.xml" ContentType="application/vnd.openxmlformats-officedocument.presentationml.notesSlide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16"/>
  </p:notesMasterIdLst>
  <p:sldIdLst>
    <p:sldId id="256" r:id="rId2"/>
    <p:sldId id="260" r:id="rId3"/>
    <p:sldId id="261" r:id="rId4"/>
    <p:sldId id="262" r:id="rId5"/>
    <p:sldId id="263" r:id="rId6"/>
    <p:sldId id="264" r:id="rId7"/>
    <p:sldId id="265" r:id="rId8"/>
    <p:sldId id="266" r:id="rId9"/>
    <p:sldId id="267" r:id="rId10"/>
    <p:sldId id="268" r:id="rId11"/>
    <p:sldId id="269" r:id="rId12"/>
    <p:sldId id="270" r:id="rId13"/>
    <p:sldId id="271" r:id="rId14"/>
    <p:sldId id="259" r:id="rId15"/>
  </p:sldIdLst>
  <p:sldSz cx="9144000" cy="6858000" type="screen4x3"/>
  <p:notesSz cx="6858000" cy="9144000"/>
  <p:custDataLst>
    <p:tags r:id="rId17"/>
  </p:custDataLst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84077"/>
    <a:srgbClr val="A54D90"/>
    <a:srgbClr val="8000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606" autoAdjust="0"/>
    <p:restoredTop sz="94206" autoAdjust="0"/>
  </p:normalViewPr>
  <p:slideViewPr>
    <p:cSldViewPr>
      <p:cViewPr varScale="1">
        <p:scale>
          <a:sx n="75" d="100"/>
          <a:sy n="75" d="100"/>
        </p:scale>
        <p:origin x="-108" y="-73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007E39B-68C5-4C6C-8B23-71BDD6068CFF}" type="datetimeFigureOut">
              <a:rPr lang="el-GR" smtClean="0"/>
              <a:t>14/7/2014</a:t>
            </a:fld>
            <a:endParaRPr lang="el-G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B5A933E-ACF4-49FE-B179-438D2946660D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4717502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5A933E-ACF4-49FE-B179-438D2946660D}" type="slidenum">
              <a:rPr lang="el-GR" smtClean="0"/>
              <a:t>1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54155352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5A933E-ACF4-49FE-B179-438D2946660D}" type="slidenum">
              <a:rPr lang="el-GR" smtClean="0"/>
              <a:t>14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7190178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Tx/>
              <a:buChar char="-"/>
            </a:pPr>
            <a:r>
              <a:rPr lang="el-GR" dirty="0" smtClean="0"/>
              <a:t> Ουσιαστικά</a:t>
            </a:r>
            <a:r>
              <a:rPr lang="el-GR" baseline="0" dirty="0" smtClean="0"/>
              <a:t> είναι ένα </a:t>
            </a:r>
            <a:r>
              <a:rPr lang="en-US" baseline="0" dirty="0" smtClean="0"/>
              <a:t>script, </a:t>
            </a:r>
            <a:r>
              <a:rPr lang="el-GR" baseline="0" dirty="0" smtClean="0"/>
              <a:t>το οποίο φορτώνει τα δικά μας </a:t>
            </a:r>
            <a:r>
              <a:rPr lang="en-US" baseline="0" dirty="0" smtClean="0"/>
              <a:t>script </a:t>
            </a:r>
            <a:r>
              <a:rPr lang="el-GR" baseline="0" dirty="0" smtClean="0"/>
              <a:t>με έναν συγκεκριμένο τρόπο και μας παρέχει</a:t>
            </a:r>
            <a:r>
              <a:rPr lang="en-US" baseline="0" dirty="0" smtClean="0"/>
              <a:t> </a:t>
            </a:r>
            <a:r>
              <a:rPr lang="el-GR" baseline="0" dirty="0" smtClean="0"/>
              <a:t>κλάσεις</a:t>
            </a:r>
            <a:endParaRPr lang="en-US" baseline="0" dirty="0" smtClean="0"/>
          </a:p>
          <a:p>
            <a:pPr>
              <a:buFontTx/>
              <a:buChar char="-"/>
            </a:pPr>
            <a:endParaRPr lang="en-US" baseline="0" dirty="0" smtClean="0"/>
          </a:p>
          <a:p>
            <a:pPr>
              <a:buFontTx/>
              <a:buChar char="-"/>
            </a:pPr>
            <a:r>
              <a:rPr lang="en-US" baseline="0" dirty="0" smtClean="0"/>
              <a:t> </a:t>
            </a:r>
            <a:r>
              <a:rPr lang="el-GR" baseline="0" dirty="0" smtClean="0"/>
              <a:t>Να πω με συντομία τι είναι</a:t>
            </a:r>
            <a:r>
              <a:rPr lang="en-US" baseline="0" dirty="0" smtClean="0"/>
              <a:t> </a:t>
            </a:r>
            <a:r>
              <a:rPr lang="en-US" baseline="0" dirty="0" err="1" smtClean="0"/>
              <a:t>templating</a:t>
            </a:r>
            <a:r>
              <a:rPr lang="en-US" baseline="0" dirty="0" smtClean="0"/>
              <a:t>, </a:t>
            </a:r>
            <a:r>
              <a:rPr lang="el-GR" baseline="0" dirty="0" smtClean="0"/>
              <a:t>τι είναι </a:t>
            </a:r>
            <a:r>
              <a:rPr lang="en-US" baseline="0" dirty="0" smtClean="0"/>
              <a:t>routing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- Request handling: </a:t>
            </a:r>
            <a:r>
              <a:rPr lang="el-GR" dirty="0" smtClean="0"/>
              <a:t>πχ.</a:t>
            </a:r>
            <a:r>
              <a:rPr lang="el-GR" baseline="0" dirty="0" smtClean="0"/>
              <a:t> το πώς θα χειριστώ τις διαφορές ανάμεσα σε </a:t>
            </a:r>
            <a:r>
              <a:rPr lang="en-US" baseline="0" dirty="0" smtClean="0"/>
              <a:t>POST, PUT </a:t>
            </a:r>
            <a:r>
              <a:rPr lang="el-GR" baseline="0" dirty="0" smtClean="0"/>
              <a:t>ή πως θα πάρω τις παραμέτρους από το καθένα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FD17C9-6D7A-4C00-84BB-CD739114678D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l-GR" dirty="0" smtClean="0"/>
              <a:t>-</a:t>
            </a:r>
            <a:r>
              <a:rPr lang="el-GR" baseline="0" dirty="0" smtClean="0"/>
              <a:t> Η επικοινωνία είναι το μεγαλύτερο εμπόδιο για συνεισφορά σε ΕΛΛΑΚ. Όταν βλέπουμε μια εφαρμογή της οποίας τον κώδικα δε τον καταλαβαίνουμε αμέσως μας κάνει </a:t>
            </a:r>
            <a:r>
              <a:rPr lang="en-US" baseline="0" dirty="0" smtClean="0"/>
              <a:t>put off </a:t>
            </a:r>
            <a:r>
              <a:rPr lang="el-GR" baseline="0" dirty="0" smtClean="0"/>
              <a:t>από το να συνεισφέρουμε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- </a:t>
            </a:r>
            <a:r>
              <a:rPr lang="el-GR" dirty="0" smtClean="0"/>
              <a:t>Μπορούμε</a:t>
            </a:r>
            <a:r>
              <a:rPr lang="el-GR" baseline="0" dirty="0" smtClean="0"/>
              <a:t> να εστιάσουμε στην εφαρμογή μας</a:t>
            </a:r>
            <a:r>
              <a:rPr lang="en-US" baseline="0" dirty="0" smtClean="0"/>
              <a:t>: </a:t>
            </a:r>
            <a:r>
              <a:rPr lang="el-GR" baseline="0" dirty="0" smtClean="0"/>
              <a:t>Δε χρειάζεται να αναλωνόμαστε σε περιφερειακά πράγματα όπως το πώς θα εξασφαλίσουμε ότι ο χρήστης δε μπαίνει σε </a:t>
            </a:r>
            <a:r>
              <a:rPr lang="en-US" baseline="0" dirty="0" smtClean="0"/>
              <a:t>resources </a:t>
            </a:r>
            <a:r>
              <a:rPr lang="el-GR" baseline="0" dirty="0" smtClean="0"/>
              <a:t>που δεν έχει πρόσβαση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FD17C9-6D7A-4C00-84BB-CD739114678D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- </a:t>
            </a:r>
            <a:r>
              <a:rPr lang="el-GR" dirty="0" smtClean="0"/>
              <a:t>Το παράδειγμα όπως είναι ΔΕΝ θα δουλέψει γιατί δεν έχουμε κάνει </a:t>
            </a:r>
            <a:r>
              <a:rPr lang="en-US" dirty="0" smtClean="0"/>
              <a:t>include</a:t>
            </a:r>
            <a:r>
              <a:rPr lang="el-GR" baseline="0" dirty="0" smtClean="0"/>
              <a:t> το </a:t>
            </a:r>
            <a:r>
              <a:rPr lang="en-US" baseline="0" dirty="0" smtClean="0"/>
              <a:t>library</a:t>
            </a:r>
            <a:endParaRPr lang="en-US" dirty="0" smtClean="0"/>
          </a:p>
          <a:p>
            <a:endParaRPr lang="en-US" dirty="0" smtClean="0"/>
          </a:p>
          <a:p>
            <a:pPr>
              <a:buFontTx/>
              <a:buChar char="-"/>
            </a:pPr>
            <a:r>
              <a:rPr lang="el-GR" dirty="0" smtClean="0"/>
              <a:t> Να πω για το </a:t>
            </a:r>
            <a:r>
              <a:rPr lang="en-US" dirty="0" err="1" smtClean="0"/>
              <a:t>htaccess</a:t>
            </a:r>
            <a:r>
              <a:rPr lang="en-US" baseline="0" dirty="0" smtClean="0"/>
              <a:t> </a:t>
            </a:r>
            <a:r>
              <a:rPr lang="el-GR" baseline="0" dirty="0" smtClean="0"/>
              <a:t>και το </a:t>
            </a:r>
            <a:r>
              <a:rPr lang="en-US" baseline="0" dirty="0" err="1" smtClean="0"/>
              <a:t>mod_rewrite</a:t>
            </a:r>
            <a:r>
              <a:rPr lang="en-US" baseline="0" dirty="0" smtClean="0"/>
              <a:t> </a:t>
            </a:r>
            <a:r>
              <a:rPr lang="el-GR" baseline="0" dirty="0" smtClean="0"/>
              <a:t>λίγα πράγματα</a:t>
            </a:r>
            <a:endParaRPr lang="en-US" baseline="0" dirty="0" smtClean="0"/>
          </a:p>
          <a:p>
            <a:pPr>
              <a:buFontTx/>
              <a:buChar char="-"/>
            </a:pPr>
            <a:endParaRPr lang="en-US" baseline="0" dirty="0" smtClean="0"/>
          </a:p>
          <a:p>
            <a:pPr>
              <a:buFontTx/>
              <a:buChar char="-"/>
            </a:pPr>
            <a:r>
              <a:rPr lang="el-GR" baseline="0" dirty="0" smtClean="0"/>
              <a:t> Να πω ότι κυρίως θα χρησιμοποιήσουμε το </a:t>
            </a:r>
            <a:r>
              <a:rPr lang="en-US" baseline="0" dirty="0" smtClean="0"/>
              <a:t>routing module </a:t>
            </a:r>
            <a:r>
              <a:rPr lang="el-GR" baseline="0" dirty="0" smtClean="0"/>
              <a:t>για να φτιάξουμε τους πόρους μας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FD17C9-6D7A-4C00-84BB-CD739114678D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FD17C9-6D7A-4C00-84BB-CD739114678D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l-GR" dirty="0" smtClean="0"/>
              <a:t>- Να</a:t>
            </a:r>
            <a:r>
              <a:rPr lang="el-GR" baseline="0" dirty="0" smtClean="0"/>
              <a:t> πω τι είναι το </a:t>
            </a:r>
            <a:r>
              <a:rPr lang="en-US" baseline="0" dirty="0" smtClean="0"/>
              <a:t>.</a:t>
            </a:r>
            <a:r>
              <a:rPr lang="en-US" baseline="0" dirty="0" err="1" smtClean="0"/>
              <a:t>htaccess</a:t>
            </a:r>
            <a:r>
              <a:rPr lang="en-US" baseline="0" dirty="0" smtClean="0"/>
              <a:t> – </a:t>
            </a:r>
            <a:r>
              <a:rPr lang="el-GR" baseline="0" dirty="0" smtClean="0"/>
              <a:t>ειδικό αρχείο που μας επιτρέπει να κάνουμε </a:t>
            </a:r>
            <a:r>
              <a:rPr lang="en-US" baseline="0" dirty="0" smtClean="0"/>
              <a:t>override </a:t>
            </a:r>
            <a:r>
              <a:rPr lang="el-GR" baseline="0" dirty="0" smtClean="0"/>
              <a:t>το </a:t>
            </a:r>
            <a:r>
              <a:rPr lang="en-US" baseline="0" dirty="0" smtClean="0"/>
              <a:t>configuration </a:t>
            </a:r>
            <a:r>
              <a:rPr lang="el-GR" baseline="0" dirty="0" smtClean="0"/>
              <a:t>του </a:t>
            </a:r>
            <a:r>
              <a:rPr lang="en-US" baseline="0" dirty="0" smtClean="0"/>
              <a:t>server </a:t>
            </a:r>
            <a:r>
              <a:rPr lang="el-GR" baseline="0" dirty="0" smtClean="0"/>
              <a:t>για ένα συγκεκριμένο</a:t>
            </a:r>
            <a:r>
              <a:rPr lang="en-US" baseline="0" dirty="0" smtClean="0"/>
              <a:t> directory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FD17C9-6D7A-4C00-84BB-CD739114678D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Tx/>
              <a:buChar char="-"/>
            </a:pPr>
            <a:r>
              <a:rPr lang="en-US" dirty="0" smtClean="0"/>
              <a:t>“rest”</a:t>
            </a:r>
            <a:r>
              <a:rPr lang="en-US" baseline="0" dirty="0" smtClean="0"/>
              <a:t> </a:t>
            </a:r>
            <a:r>
              <a:rPr lang="el-GR" baseline="0" dirty="0" smtClean="0"/>
              <a:t>είναι το όνομα του νέου </a:t>
            </a:r>
            <a:r>
              <a:rPr lang="en-US" baseline="0" dirty="0" smtClean="0"/>
              <a:t>module</a:t>
            </a:r>
            <a:endParaRPr lang="el-GR" baseline="0" dirty="0" smtClean="0"/>
          </a:p>
          <a:p>
            <a:pPr>
              <a:buFontTx/>
              <a:buChar char="-"/>
            </a:pPr>
            <a:endParaRPr lang="el-GR" baseline="0" dirty="0" smtClean="0"/>
          </a:p>
          <a:p>
            <a:pPr>
              <a:buFontTx/>
              <a:buChar char="-"/>
            </a:pPr>
            <a:r>
              <a:rPr lang="el-GR" baseline="0" dirty="0" smtClean="0"/>
              <a:t> Η ιδέα είναι ο φάκελος </a:t>
            </a:r>
            <a:r>
              <a:rPr lang="en-US" baseline="0" dirty="0" smtClean="0"/>
              <a:t>/modules/rest </a:t>
            </a:r>
            <a:r>
              <a:rPr lang="el-GR" baseline="0" dirty="0" smtClean="0"/>
              <a:t>να έχει μέσα τους </a:t>
            </a:r>
            <a:r>
              <a:rPr lang="en-US" baseline="0" dirty="0" err="1" smtClean="0"/>
              <a:t>RESTful</a:t>
            </a:r>
            <a:r>
              <a:rPr lang="en-US" baseline="0" dirty="0" smtClean="0"/>
              <a:t> </a:t>
            </a:r>
            <a:r>
              <a:rPr lang="el-GR" baseline="0" dirty="0" smtClean="0"/>
              <a:t>πόρους με τα κατάλληλα </a:t>
            </a:r>
            <a:r>
              <a:rPr lang="en-US" baseline="0" dirty="0" smtClean="0"/>
              <a:t>paths</a:t>
            </a:r>
            <a:endParaRPr lang="el-GR" dirty="0" smtClean="0"/>
          </a:p>
          <a:p>
            <a:endParaRPr lang="el-GR" dirty="0" smtClean="0"/>
          </a:p>
          <a:p>
            <a:r>
              <a:rPr lang="el-GR" dirty="0" smtClean="0"/>
              <a:t>- Να αναφέρω ότι τα πρώτα έχουν γίνει ήδη από εμάς</a:t>
            </a:r>
            <a:r>
              <a:rPr lang="en-US" baseline="0" dirty="0" smtClean="0"/>
              <a:t> </a:t>
            </a:r>
            <a:r>
              <a:rPr lang="el-GR" baseline="0" dirty="0" smtClean="0"/>
              <a:t>προς διευκόλυνση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FD17C9-6D7A-4C00-84BB-CD739114678D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FD17C9-6D7A-4C00-84BB-CD739114678D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Tx/>
              <a:buChar char="-"/>
            </a:pPr>
            <a:r>
              <a:rPr lang="el-GR" baseline="0" dirty="0" smtClean="0"/>
              <a:t> Τα </a:t>
            </a:r>
            <a:r>
              <a:rPr lang="en-US" baseline="0" dirty="0" err="1" smtClean="0"/>
              <a:t>openClass</a:t>
            </a:r>
            <a:r>
              <a:rPr lang="en-US" baseline="0" dirty="0" smtClean="0"/>
              <a:t> </a:t>
            </a:r>
            <a:r>
              <a:rPr lang="el-GR" baseline="0" dirty="0" smtClean="0"/>
              <a:t>σαν σύστημα ανοίγει ήδη σύνδεση με τη βάση χρησιμοποιώντας τη βιβλιοθήκη </a:t>
            </a:r>
            <a:r>
              <a:rPr lang="en-US" baseline="0" dirty="0" smtClean="0"/>
              <a:t>PDO</a:t>
            </a:r>
          </a:p>
          <a:p>
            <a:pPr>
              <a:buFontTx/>
              <a:buChar char="-"/>
            </a:pPr>
            <a:r>
              <a:rPr lang="en-US" baseline="0" dirty="0" smtClean="0"/>
              <a:t> </a:t>
            </a:r>
            <a:r>
              <a:rPr lang="el-GR" baseline="0" dirty="0" smtClean="0"/>
              <a:t>Στη συνέχεια κάνει </a:t>
            </a:r>
            <a:r>
              <a:rPr lang="en-US" baseline="0" dirty="0" smtClean="0"/>
              <a:t>encapsulate </a:t>
            </a:r>
            <a:r>
              <a:rPr lang="el-GR" baseline="0" dirty="0" smtClean="0"/>
              <a:t>αυτή τη σύνδεση σε ένα </a:t>
            </a:r>
            <a:r>
              <a:rPr lang="en-US" baseline="0" dirty="0" smtClean="0"/>
              <a:t>object </a:t>
            </a:r>
            <a:r>
              <a:rPr lang="el-GR" baseline="0" dirty="0" smtClean="0"/>
              <a:t>που ονομάζεται </a:t>
            </a:r>
            <a:r>
              <a:rPr lang="en-US" baseline="0" dirty="0" smtClean="0"/>
              <a:t>Database </a:t>
            </a:r>
            <a:r>
              <a:rPr lang="el-GR" baseline="0" dirty="0" smtClean="0"/>
              <a:t>και μας επιτρέπει να ανακτούμε την ίδια σύνδεση και να τη χρησιμοποιούμε όποτε θέλουμε για να τρέξουμε </a:t>
            </a:r>
            <a:r>
              <a:rPr lang="en-US" baseline="0" dirty="0" smtClean="0"/>
              <a:t>queries</a:t>
            </a:r>
          </a:p>
          <a:p>
            <a:pPr>
              <a:buFontTx/>
              <a:buChar char="-"/>
            </a:pPr>
            <a:endParaRPr lang="en-US" baseline="0" dirty="0" smtClean="0"/>
          </a:p>
          <a:p>
            <a:pPr>
              <a:buFontTx/>
              <a:buChar char="-"/>
            </a:pPr>
            <a:r>
              <a:rPr lang="en-US" baseline="0" dirty="0" smtClean="0"/>
              <a:t> </a:t>
            </a:r>
            <a:r>
              <a:rPr lang="el-GR" baseline="0" dirty="0" smtClean="0"/>
              <a:t>Ίσως χρειαστεί να πω δύο λόγια τα </a:t>
            </a:r>
            <a:r>
              <a:rPr lang="en-US" baseline="0" dirty="0" smtClean="0"/>
              <a:t>prepared statements </a:t>
            </a:r>
            <a:r>
              <a:rPr lang="el-GR" baseline="0" dirty="0" smtClean="0"/>
              <a:t>όταν εξηγήσω τι είναι τα </a:t>
            </a:r>
            <a:r>
              <a:rPr lang="en-US" baseline="0" dirty="0" smtClean="0"/>
              <a:t>arguments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FD17C9-6D7A-4C00-84BB-CD739114678D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2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2240280" y="5975388"/>
            <a:ext cx="6903720" cy="8280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2700" cap="rnd" cmpd="dbl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>
                <a:solidFill>
                  <a:schemeClr val="bg1"/>
                </a:solidFill>
              </a:defRPr>
            </a:lvl1pPr>
          </a:lstStyle>
          <a:p>
            <a:r>
              <a:rPr kumimoji="0" lang="en-US" dirty="0" smtClean="0"/>
              <a:t>Click to edit Master title style</a:t>
            </a:r>
            <a:endParaRPr kumimoji="0" lang="en-US" dirty="0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dirty="0" smtClean="0"/>
              <a:t>Click to edit Master subtitle style</a:t>
            </a:r>
            <a:endParaRPr kumimoji="0" lang="en-US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l-GR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0B19A337-1056-4FE5-B4D7-0F8ADC8EE35A}" type="slidenum">
              <a:rPr lang="el-GR" smtClean="0"/>
              <a:t>‹#›</a:t>
            </a:fld>
            <a:endParaRPr lang="el-GR"/>
          </a:p>
        </p:txBody>
      </p:sp>
      <p:cxnSp>
        <p:nvCxnSpPr>
          <p:cNvPr id="13" name="Straight Connector 12"/>
          <p:cNvCxnSpPr/>
          <p:nvPr userDrawn="1"/>
        </p:nvCxnSpPr>
        <p:spPr>
          <a:xfrm>
            <a:off x="0" y="5975388"/>
            <a:ext cx="245552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 userDrawn="1"/>
        </p:nvCxnSpPr>
        <p:spPr>
          <a:xfrm>
            <a:off x="-38641" y="6796800"/>
            <a:ext cx="245552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custDataLst>
      <p:tags r:id="rId1"/>
    </p:custData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19A337-1056-4FE5-B4D7-0F8ADC8EE35A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el-GR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0B19A337-1056-4FE5-B4D7-0F8ADC8EE35A}" type="slidenum">
              <a:rPr lang="el-GR" smtClean="0"/>
              <a:t>‹#›</a:t>
            </a:fld>
            <a:endParaRPr lang="el-G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1560" y="116632"/>
            <a:ext cx="8153400" cy="9906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B19A337-1056-4FE5-B4D7-0F8ADC8EE35A}" type="slidenum">
              <a:rPr lang="el-GR" smtClean="0"/>
              <a:t>‹#›</a:t>
            </a:fld>
            <a:endParaRPr lang="el-GR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600200"/>
            <a:ext cx="1295400" cy="990600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0B19A337-1056-4FE5-B4D7-0F8ADC8EE35A}" type="slidenum">
              <a:rPr lang="el-GR" smtClean="0"/>
              <a:t>‹#›</a:t>
            </a:fld>
            <a:endParaRPr lang="el-GR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l-GR"/>
          </a:p>
        </p:txBody>
      </p:sp>
    </p:spTree>
    <p:custDataLst>
      <p:tags r:id="rId1"/>
    </p:custData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endParaRPr lang="el-GR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0B19A337-1056-4FE5-B4D7-0F8ADC8EE35A}" type="slidenum">
              <a:rPr lang="el-GR" smtClean="0"/>
              <a:t>‹#›</a:t>
            </a:fld>
            <a:endParaRPr lang="el-GR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endParaRPr lang="el-GR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0B19A337-1056-4FE5-B4D7-0F8ADC8EE35A}" type="slidenum">
              <a:rPr lang="el-GR" smtClean="0"/>
              <a:t>‹#›</a:t>
            </a:fld>
            <a:endParaRPr lang="el-GR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l-GR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B19A337-1056-4FE5-B4D7-0F8ADC8EE35A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0B19A337-1056-4FE5-B4D7-0F8ADC8EE35A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B19A337-1056-4FE5-B4D7-0F8ADC8EE35A}" type="slidenum">
              <a:rPr lang="el-GR" smtClean="0"/>
              <a:t>‹#›</a:t>
            </a:fld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endParaRPr lang="el-GR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0B19A337-1056-4FE5-B4D7-0F8ADC8EE35A}" type="slidenum">
              <a:rPr lang="el-GR" smtClean="0"/>
              <a:t>‹#›</a:t>
            </a:fld>
            <a:endParaRPr lang="el-GR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el-G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l-G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l-GR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bg2">
              <a:lumMod val="5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  <a:solidFill>
            <a:schemeClr val="bg2">
              <a:lumMod val="50000"/>
            </a:schemeClr>
          </a:solidFill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0B19A337-1056-4FE5-B4D7-0F8ADC8EE35A}" type="slidenum">
              <a:rPr lang="el-GR" smtClean="0"/>
              <a:t>‹#›</a:t>
            </a:fld>
            <a:endParaRPr lang="el-G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Calibri" panose="020F0502020204030204" pitchFamily="34" charset="0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Calibri" panose="020F0502020204030204" pitchFamily="34" charset="0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Calibri" panose="020F0502020204030204" pitchFamily="34" charset="0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Calibri" panose="020F0502020204030204" pitchFamily="34" charset="0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Calibri" panose="020F0502020204030204" pitchFamily="34" charset="0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Calibri" panose="020F0502020204030204" pitchFamily="34" charset="0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notesSlide" Target="../notesSlides/notesSlide1.xml"/><Relationship Id="rId7" Type="http://schemas.openxmlformats.org/officeDocument/2006/relationships/image" Target="../media/image6.jpe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4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5.xml"/><Relationship Id="rId4" Type="http://schemas.openxmlformats.org/officeDocument/2006/relationships/hyperlink" Target="https://github.com/maellak/openeclass/blob/master/modules/db/database.php" TargetMode="Externa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6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7.xml"/><Relationship Id="rId5" Type="http://schemas.openxmlformats.org/officeDocument/2006/relationships/image" Target="../media/image7.png"/><Relationship Id="rId4" Type="http://schemas.openxmlformats.org/officeDocument/2006/relationships/image" Target="../media/image6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8.xml"/><Relationship Id="rId6" Type="http://schemas.openxmlformats.org/officeDocument/2006/relationships/hyperlink" Target="http://www.slimframework.com/" TargetMode="External"/><Relationship Id="rId5" Type="http://schemas.microsoft.com/office/2007/relationships/hdphoto" Target="../media/hdphoto1.wdp"/><Relationship Id="rId4" Type="http://schemas.openxmlformats.org/officeDocument/2006/relationships/image" Target="../media/image8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9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0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1.xml"/><Relationship Id="rId4" Type="http://schemas.openxmlformats.org/officeDocument/2006/relationships/hyperlink" Target="http://docs.slimframework.com/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04072" y="2060848"/>
            <a:ext cx="6477000" cy="1828800"/>
          </a:xfrm>
        </p:spPr>
        <p:txBody>
          <a:bodyPr>
            <a:normAutofit/>
          </a:bodyPr>
          <a:lstStyle/>
          <a:p>
            <a:pPr marL="0" indent="0">
              <a:spcAft>
                <a:spcPct val="0"/>
              </a:spcAft>
              <a:tabLst>
                <a:tab pos="0" algn="l"/>
                <a:tab pos="95041" algn="l"/>
                <a:tab pos="502568" algn="l"/>
                <a:tab pos="910093" algn="l"/>
                <a:tab pos="1317620" algn="l"/>
                <a:tab pos="1725145" algn="l"/>
                <a:tab pos="2132672" algn="l"/>
                <a:tab pos="2540197" algn="l"/>
                <a:tab pos="2947724" algn="l"/>
                <a:tab pos="3355250" algn="l"/>
                <a:tab pos="3762776" algn="l"/>
                <a:tab pos="4170302" algn="l"/>
                <a:tab pos="4577828" algn="l"/>
                <a:tab pos="4985354" algn="l"/>
                <a:tab pos="5392880" algn="l"/>
                <a:tab pos="5800406" algn="l"/>
                <a:tab pos="6207932" algn="l"/>
                <a:tab pos="6615458" algn="l"/>
                <a:tab pos="7022984" algn="l"/>
                <a:tab pos="7430510" algn="l"/>
                <a:tab pos="7838036" algn="l"/>
                <a:tab pos="8150520" algn="l"/>
              </a:tabLst>
            </a:pPr>
            <a:r>
              <a:rPr lang="en-US" altLang="el-GR" cap="none" dirty="0" smtClean="0"/>
              <a:t>slim</a:t>
            </a:r>
            <a:endParaRPr lang="el-GR" altLang="el-GR" cap="none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2926" y="305149"/>
            <a:ext cx="6705600" cy="685800"/>
          </a:xfrm>
        </p:spPr>
        <p:txBody>
          <a:bodyPr>
            <a:normAutofit/>
          </a:bodyPr>
          <a:lstStyle/>
          <a:p>
            <a:pPr algn="ctr"/>
            <a:r>
              <a:rPr lang="el-GR" sz="2300" dirty="0" smtClean="0">
                <a:solidFill>
                  <a:schemeClr val="accent1">
                    <a:lumMod val="75000"/>
                  </a:schemeClr>
                </a:solidFill>
              </a:rPr>
              <a:t>Θερινό Σχολείο, 14 – 20 Ιουλίου 2014</a:t>
            </a:r>
            <a:endParaRPr lang="el-GR" sz="2300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1026" name="Picture 2" descr="C:\Users\alex\Desktop\logo_normal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9135" y="219424"/>
            <a:ext cx="1347787" cy="857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G:\OPEN COURSES TEMP FILES + OLD FOLDER\tei_logo1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17330" y="219423"/>
            <a:ext cx="785595" cy="7985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Picture 5" descr="G:\ELLAK\NEW!!!\b507359f9a62284d6c51d8b4b5ed864a-bpfull.pn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5565" y="4437112"/>
            <a:ext cx="1284734" cy="12847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6" name="Straight Connector 5"/>
          <p:cNvCxnSpPr/>
          <p:nvPr/>
        </p:nvCxnSpPr>
        <p:spPr>
          <a:xfrm>
            <a:off x="2239501" y="2204864"/>
            <a:ext cx="0" cy="389715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flipH="1">
            <a:off x="2239499" y="4077072"/>
            <a:ext cx="6508963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itle 1"/>
          <p:cNvSpPr txBox="1">
            <a:spLocks/>
          </p:cNvSpPr>
          <p:nvPr/>
        </p:nvSpPr>
        <p:spPr>
          <a:xfrm>
            <a:off x="2391193" y="4293096"/>
            <a:ext cx="6477000" cy="1572765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400" kern="1200" cap="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l-GR" sz="2800" cap="none" dirty="0" smtClean="0">
                <a:solidFill>
                  <a:schemeClr val="bg1">
                    <a:lumMod val="75000"/>
                    <a:lumOff val="25000"/>
                  </a:schemeClr>
                </a:solidFill>
                <a:latin typeface="+mn-lt"/>
              </a:rPr>
              <a:t>Δημοσθένης </a:t>
            </a:r>
            <a:r>
              <a:rPr lang="el-GR" sz="2800" cap="none" dirty="0" err="1" smtClean="0">
                <a:solidFill>
                  <a:schemeClr val="bg1">
                    <a:lumMod val="75000"/>
                    <a:lumOff val="25000"/>
                  </a:schemeClr>
                </a:solidFill>
                <a:latin typeface="+mn-lt"/>
              </a:rPr>
              <a:t>Νικούδης</a:t>
            </a:r>
            <a:endParaRPr lang="el-GR" sz="2800" cap="none" dirty="0">
              <a:solidFill>
                <a:schemeClr val="bg1">
                  <a:lumMod val="75000"/>
                  <a:lumOff val="25000"/>
                </a:schemeClr>
              </a:solidFill>
              <a:latin typeface="+mn-lt"/>
            </a:endParaRPr>
          </a:p>
        </p:txBody>
      </p:sp>
      <p:pic>
        <p:nvPicPr>
          <p:cNvPr id="1033" name="Picture 9" descr="C:\Users\alex\Desktop\images.jp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57306" y="6066000"/>
            <a:ext cx="1920047" cy="6724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C:\Users\alex\Desktop\logo.png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305" y="6102022"/>
            <a:ext cx="2172502" cy="6031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Subtitle 2"/>
          <p:cNvSpPr txBox="1">
            <a:spLocks/>
          </p:cNvSpPr>
          <p:nvPr/>
        </p:nvSpPr>
        <p:spPr>
          <a:xfrm>
            <a:off x="2289772" y="6081884"/>
            <a:ext cx="6705600" cy="685800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marL="0" indent="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None/>
              <a:defRPr kumimoji="0" sz="2600" kern="1200">
                <a:solidFill>
                  <a:srgbClr val="FFFFFF"/>
                </a:solidFill>
                <a:latin typeface="Calibri" panose="020F0502020204030204" pitchFamily="34" charset="0"/>
                <a:ea typeface="+mn-ea"/>
                <a:cs typeface="+mn-cs"/>
              </a:defRPr>
            </a:lvl1pPr>
            <a:lvl2pPr marL="457200" indent="0" algn="ctr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None/>
              <a:defRPr kumimoji="0" sz="26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2pPr>
            <a:lvl3pPr marL="914400" indent="0" algn="ctr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None/>
              <a:defRPr kumimoji="0" sz="23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3pPr>
            <a:lvl4pPr marL="1371600" indent="0" algn="ctr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None/>
              <a:defRPr kumimoji="0" sz="20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4pPr>
            <a:lvl5pPr marL="1828800" indent="0" algn="ctr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None/>
              <a:defRPr kumimoji="0" sz="20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5pPr>
            <a:lvl6pPr marL="22860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None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None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None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None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l-GR" sz="2300" dirty="0" smtClean="0"/>
              <a:t>Μονάδα Αριστείας ΕΛ/ΛΑΚ ΤΕΙ Αθήνας</a:t>
            </a:r>
            <a:endParaRPr lang="el-GR" sz="23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9630122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Άσκηση</a:t>
            </a:r>
            <a:r>
              <a:rPr lang="en-US" dirty="0" smtClean="0"/>
              <a:t> 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dirty="0" smtClean="0"/>
              <a:t>Θα δημιουργήσουμε τον πόρο</a:t>
            </a:r>
            <a:r>
              <a:rPr lang="en-US" dirty="0" smtClean="0"/>
              <a:t> GET</a:t>
            </a:r>
            <a:r>
              <a:rPr lang="el-GR" dirty="0" smtClean="0"/>
              <a:t> </a:t>
            </a:r>
            <a:r>
              <a:rPr lang="en-US" dirty="0" smtClean="0"/>
              <a:t>/courses </a:t>
            </a:r>
            <a:r>
              <a:rPr lang="el-GR" dirty="0" smtClean="0"/>
              <a:t>που</a:t>
            </a:r>
            <a:r>
              <a:rPr lang="en-US" dirty="0" smtClean="0"/>
              <a:t> </a:t>
            </a:r>
            <a:r>
              <a:rPr lang="el-GR" dirty="0" smtClean="0"/>
              <a:t>θα επιστρέφει έναν πίνακα με μαθήματα</a:t>
            </a:r>
          </a:p>
          <a:p>
            <a:r>
              <a:rPr lang="el-GR" dirty="0" smtClean="0"/>
              <a:t>Τα δεδομένα θα πρέπει να επιστρέφονται σε μορφή </a:t>
            </a:r>
            <a:r>
              <a:rPr lang="en-US" dirty="0" smtClean="0"/>
              <a:t>JSON</a:t>
            </a:r>
          </a:p>
          <a:p>
            <a:r>
              <a:rPr lang="el-GR" dirty="0" smtClean="0"/>
              <a:t>Τα πεδία που θα επιστρέφονται για κάθε μάθημα είναι</a:t>
            </a:r>
            <a:r>
              <a:rPr lang="en-US" dirty="0" smtClean="0"/>
              <a:t>: </a:t>
            </a:r>
            <a:r>
              <a:rPr lang="en-US" i="1" dirty="0" smtClean="0"/>
              <a:t>code, </a:t>
            </a:r>
            <a:r>
              <a:rPr lang="en-US" i="1" dirty="0" err="1" smtClean="0"/>
              <a:t>lang</a:t>
            </a:r>
            <a:r>
              <a:rPr lang="en-US" i="1" dirty="0" smtClean="0"/>
              <a:t>, title, keywords, visible</a:t>
            </a:r>
          </a:p>
          <a:p>
            <a:r>
              <a:rPr lang="el-GR" i="1" dirty="0" smtClean="0"/>
              <a:t>Ο πίνακας με τα μαθήματα θα είναι αρχικά σταθερός και «</a:t>
            </a:r>
            <a:r>
              <a:rPr lang="en-US" i="1" dirty="0" smtClean="0"/>
              <a:t>hardcoded</a:t>
            </a:r>
            <a:r>
              <a:rPr lang="el-GR" i="1" dirty="0" smtClean="0"/>
              <a:t>» μέσα στο </a:t>
            </a:r>
            <a:r>
              <a:rPr lang="en-US" i="1" dirty="0" err="1" smtClean="0"/>
              <a:t>GetCourses</a:t>
            </a:r>
            <a:r>
              <a:rPr lang="el-GR" i="1" dirty="0" smtClean="0"/>
              <a:t>. Ακολουθεί ο πίνακας των μαθημάτων</a:t>
            </a:r>
            <a:r>
              <a:rPr lang="en-US" i="1" dirty="0" smtClean="0"/>
              <a:t>.</a:t>
            </a:r>
            <a:endParaRPr lang="en-US" i="1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9926611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Άσκηση</a:t>
            </a:r>
            <a:r>
              <a:rPr lang="en-US" dirty="0" smtClean="0"/>
              <a:t> 1 (</a:t>
            </a:r>
            <a:r>
              <a:rPr lang="el-GR" dirty="0" smtClean="0"/>
              <a:t>Πίνακας μαθημάτων</a:t>
            </a:r>
            <a:r>
              <a:rPr lang="en-US" dirty="0" smtClean="0"/>
              <a:t>)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74107514"/>
              </p:ext>
            </p:extLst>
          </p:nvPr>
        </p:nvGraphicFramePr>
        <p:xfrm>
          <a:off x="304800" y="2590800"/>
          <a:ext cx="8458200" cy="2590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91640"/>
                <a:gridCol w="746760"/>
                <a:gridCol w="2636520"/>
                <a:gridCol w="1691640"/>
                <a:gridCol w="169164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code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err="1" smtClean="0"/>
                        <a:t>lang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title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keywords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visible</a:t>
                      </a:r>
                      <a:endParaRPr lang="en-US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1001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el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2000" dirty="0" smtClean="0"/>
                        <a:t>Μαθηματικά </a:t>
                      </a:r>
                      <a:r>
                        <a:rPr lang="en-US" sz="2000" dirty="0" smtClean="0"/>
                        <a:t>I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math, </a:t>
                      </a:r>
                      <a:r>
                        <a:rPr lang="en-US" sz="2000" dirty="0" err="1" smtClean="0"/>
                        <a:t>sci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1</a:t>
                      </a:r>
                      <a:endParaRPr lang="en-US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1002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el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2000" dirty="0" smtClean="0"/>
                        <a:t>Αλγοριθμική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err="1" smtClean="0"/>
                        <a:t>alg</a:t>
                      </a:r>
                      <a:r>
                        <a:rPr lang="en-US" sz="2000" dirty="0" smtClean="0"/>
                        <a:t>, </a:t>
                      </a:r>
                      <a:r>
                        <a:rPr lang="en-US" sz="2000" dirty="0" err="1" smtClean="0"/>
                        <a:t>progr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1</a:t>
                      </a:r>
                      <a:endParaRPr lang="en-US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2001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el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2000" dirty="0" smtClean="0"/>
                        <a:t>Λειτουργικά Συστήματα </a:t>
                      </a:r>
                      <a:r>
                        <a:rPr lang="en-US" sz="2000" dirty="0" smtClean="0"/>
                        <a:t>I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err="1" smtClean="0"/>
                        <a:t>os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1</a:t>
                      </a:r>
                      <a:endParaRPr lang="en-US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2002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el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2000" dirty="0" smtClean="0"/>
                        <a:t>Αντικειμενοστραφής Προγραμματισμός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err="1" smtClean="0"/>
                        <a:t>progr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1</a:t>
                      </a:r>
                      <a:endParaRPr lang="en-US" sz="2000" dirty="0"/>
                    </a:p>
                  </a:txBody>
                  <a:tcPr/>
                </a:tc>
              </a:tr>
            </a:tbl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10022267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Σύνδεση με βάση δεδομένων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l-GR" dirty="0" smtClean="0"/>
              <a:t>Το </a:t>
            </a:r>
            <a:r>
              <a:rPr lang="en-US" dirty="0" err="1" smtClean="0"/>
              <a:t>openClass</a:t>
            </a:r>
            <a:r>
              <a:rPr lang="en-US" dirty="0" smtClean="0"/>
              <a:t> </a:t>
            </a:r>
            <a:r>
              <a:rPr lang="el-GR" dirty="0" smtClean="0"/>
              <a:t>εφόσον έχει εγκατασταθεί σωστά παρέχει έναν </a:t>
            </a:r>
            <a:r>
              <a:rPr lang="en-US" dirty="0" smtClean="0"/>
              <a:t>wrapper </a:t>
            </a:r>
            <a:r>
              <a:rPr lang="el-GR" dirty="0" smtClean="0"/>
              <a:t>για σύνδεση με τη βάση δεδομένων</a:t>
            </a:r>
          </a:p>
          <a:p>
            <a:pPr lvl="1"/>
            <a:r>
              <a:rPr lang="el-GR" dirty="0" smtClean="0"/>
              <a:t>Εξασφαλίζει ότι θα γίνει μόνο μια σύνδεση με τη βάση</a:t>
            </a:r>
          </a:p>
          <a:p>
            <a:r>
              <a:rPr lang="el-GR" dirty="0" smtClean="0"/>
              <a:t>Η ανάκτηση της σύνδεσης με την κλήση</a:t>
            </a:r>
            <a:r>
              <a:rPr lang="en-US" dirty="0" smtClean="0"/>
              <a:t> Database::get()</a:t>
            </a:r>
            <a:endParaRPr lang="el-GR" dirty="0" smtClean="0"/>
          </a:p>
          <a:p>
            <a:r>
              <a:rPr lang="el-GR" dirty="0" smtClean="0"/>
              <a:t>Η κύρια κλήση για εκτέλεση ερωτημάτων είναι</a:t>
            </a:r>
            <a:r>
              <a:rPr lang="en-US" dirty="0" smtClean="0"/>
              <a:t>:</a:t>
            </a:r>
            <a:r>
              <a:rPr lang="el-GR" dirty="0" smtClean="0"/>
              <a:t> </a:t>
            </a:r>
            <a:r>
              <a:rPr lang="en-US" dirty="0" smtClean="0"/>
              <a:t>Database::get()-&gt;</a:t>
            </a:r>
            <a:r>
              <a:rPr lang="en-US" dirty="0" err="1" smtClean="0"/>
              <a:t>queryFunc</a:t>
            </a:r>
            <a:r>
              <a:rPr lang="en-US" dirty="0" smtClean="0"/>
              <a:t>($</a:t>
            </a:r>
            <a:r>
              <a:rPr lang="en-US" dirty="0" err="1" smtClean="0"/>
              <a:t>sql</a:t>
            </a:r>
            <a:r>
              <a:rPr lang="en-US" dirty="0" smtClean="0"/>
              <a:t>, $callback, $argument1, $argument2, …, $</a:t>
            </a:r>
            <a:r>
              <a:rPr lang="en-US" dirty="0" err="1" smtClean="0"/>
              <a:t>argumentN</a:t>
            </a:r>
            <a:r>
              <a:rPr lang="en-US" dirty="0" smtClean="0"/>
              <a:t>);</a:t>
            </a:r>
            <a:endParaRPr lang="el-GR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304800" y="6019800"/>
            <a:ext cx="7696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Reference </a:t>
            </a:r>
            <a:r>
              <a:rPr lang="el-GR" dirty="0" smtClean="0"/>
              <a:t>μεθόδων της κλάσης </a:t>
            </a:r>
            <a:r>
              <a:rPr lang="en-US" dirty="0" smtClean="0"/>
              <a:t>Database:</a:t>
            </a:r>
          </a:p>
          <a:p>
            <a:r>
              <a:rPr lang="en-US" dirty="0" smtClean="0">
                <a:hlinkClick r:id="rId4"/>
              </a:rPr>
              <a:t>https://github.com/maellak/openeclass/blob/master/modules/db/database.php</a:t>
            </a:r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1853267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Άσκηση 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Θέλουμε να επεκτείνουμε την άσκηση 1, ώστε ο πίνακας των μαθημάτων να μην είναι «</a:t>
            </a:r>
            <a:r>
              <a:rPr lang="en-US" dirty="0" smtClean="0"/>
              <a:t>hardcoded</a:t>
            </a:r>
            <a:r>
              <a:rPr lang="el-GR" dirty="0" smtClean="0"/>
              <a:t>» αλλά να ανακτάται από τη βάση</a:t>
            </a:r>
          </a:p>
          <a:p>
            <a:r>
              <a:rPr lang="el-GR" dirty="0" smtClean="0"/>
              <a:t>Το </a:t>
            </a:r>
            <a:r>
              <a:rPr lang="en-US" dirty="0" smtClean="0"/>
              <a:t>output </a:t>
            </a:r>
            <a:r>
              <a:rPr lang="el-GR" dirty="0" smtClean="0"/>
              <a:t>θα πρέπει να περιέχει τα πεδία της προηγούμενης άσκησης και τα εξής επιπλέον</a:t>
            </a:r>
            <a:r>
              <a:rPr lang="en-US" dirty="0" smtClean="0"/>
              <a:t>: </a:t>
            </a:r>
            <a:r>
              <a:rPr lang="en-US" i="1" dirty="0" err="1" smtClean="0"/>
              <a:t>prof_names</a:t>
            </a:r>
            <a:r>
              <a:rPr lang="en-US" i="1" dirty="0" smtClean="0"/>
              <a:t>, </a:t>
            </a:r>
            <a:r>
              <a:rPr lang="en-US" i="1" dirty="0" err="1" smtClean="0"/>
              <a:t>public_code</a:t>
            </a:r>
            <a:endParaRPr lang="en-US" i="1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5235469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1333500" y="2492896"/>
            <a:ext cx="6477000" cy="1828800"/>
          </a:xfrm>
        </p:spPr>
        <p:txBody>
          <a:bodyPr>
            <a:normAutofit fontScale="90000"/>
          </a:bodyPr>
          <a:lstStyle/>
          <a:p>
            <a:pPr algn="ctr"/>
            <a:r>
              <a:rPr lang="el-GR" cap="none" dirty="0" smtClean="0"/>
              <a:t>Σας ευχαριστώ πολύ</a:t>
            </a:r>
            <a:br>
              <a:rPr lang="el-GR" cap="none" dirty="0" smtClean="0"/>
            </a:br>
            <a:r>
              <a:rPr lang="el-GR" cap="none" dirty="0"/>
              <a:t/>
            </a:r>
            <a:br>
              <a:rPr lang="el-GR" cap="none" dirty="0"/>
            </a:br>
            <a:r>
              <a:rPr lang="el-GR" sz="4000" cap="none" dirty="0" smtClean="0"/>
              <a:t>Ερωτήσεις</a:t>
            </a:r>
            <a:r>
              <a:rPr lang="en-US" sz="4000" cap="none" dirty="0" smtClean="0"/>
              <a:t>;</a:t>
            </a:r>
            <a:endParaRPr lang="el-GR" cap="none" dirty="0"/>
          </a:p>
        </p:txBody>
      </p:sp>
      <p:sp>
        <p:nvSpPr>
          <p:cNvPr id="6" name="Subtitle 2"/>
          <p:cNvSpPr txBox="1">
            <a:spLocks/>
          </p:cNvSpPr>
          <p:nvPr/>
        </p:nvSpPr>
        <p:spPr>
          <a:xfrm>
            <a:off x="2339752" y="6050037"/>
            <a:ext cx="6728048" cy="685800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marL="0" indent="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None/>
              <a:defRPr kumimoji="0" sz="26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None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None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None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None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None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None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l-GR" sz="2300" dirty="0" smtClean="0"/>
              <a:t>Μονάδα Αριστείας ΕΛ/ΛΑΚ ΤΕΙ Αθήνας</a:t>
            </a:r>
            <a:endParaRPr lang="el-GR" sz="2300" dirty="0"/>
          </a:p>
        </p:txBody>
      </p:sp>
      <p:pic>
        <p:nvPicPr>
          <p:cNvPr id="7" name="Picture 9" descr="C:\Users\alex\Desktop\images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57306" y="6066000"/>
            <a:ext cx="1920047" cy="6724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10" descr="C:\Users\alex\Desktop\logo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305" y="6102022"/>
            <a:ext cx="2172502" cy="6031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4005785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Τι είναι </a:t>
            </a:r>
            <a:r>
              <a:rPr lang="en-US" dirty="0" smtClean="0"/>
              <a:t>framework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dirty="0" smtClean="0"/>
              <a:t>Μια δομή/καλούπι που μας βοηθάει να οργανώσουμε τον κώδικα μας</a:t>
            </a:r>
          </a:p>
          <a:p>
            <a:r>
              <a:rPr lang="el-GR" dirty="0" smtClean="0"/>
              <a:t>Συνήθως παρέχει βιβλιοθήκες για συχνά </a:t>
            </a:r>
            <a:r>
              <a:rPr lang="en-US" dirty="0" smtClean="0"/>
              <a:t>tasks </a:t>
            </a:r>
            <a:r>
              <a:rPr lang="el-GR" dirty="0" smtClean="0"/>
              <a:t>όπως </a:t>
            </a:r>
            <a:r>
              <a:rPr lang="en-US" dirty="0" err="1" smtClean="0"/>
              <a:t>templating</a:t>
            </a:r>
            <a:r>
              <a:rPr lang="en-US" dirty="0" smtClean="0"/>
              <a:t>,</a:t>
            </a:r>
            <a:r>
              <a:rPr lang="el-GR" dirty="0" smtClean="0"/>
              <a:t> </a:t>
            </a:r>
            <a:r>
              <a:rPr lang="en-US" dirty="0" smtClean="0"/>
              <a:t>routing, request handling </a:t>
            </a:r>
            <a:r>
              <a:rPr lang="el-GR" dirty="0" smtClean="0"/>
              <a:t>κτλ.</a:t>
            </a:r>
            <a:endParaRPr lang="en-US" dirty="0" smtClean="0"/>
          </a:p>
          <a:p>
            <a:r>
              <a:rPr lang="el-GR" dirty="0" smtClean="0"/>
              <a:t>Είναι ένα επίπεδο πιο πάνω από μια απλή βιβλιοθήκη – μας ορίζει πως πρέπει να γραφτεί γενικότερα ο κώδικας αντί να παρέχει απλά συναρτήσεις προς χρήση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136690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Γιατί </a:t>
            </a:r>
            <a:r>
              <a:rPr lang="en-US" dirty="0" smtClean="0"/>
              <a:t>framework;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dirty="0" smtClean="0"/>
              <a:t>Σωστά δομημένος κώδικας από την αρχή – αναγκαζόμαστε να αναλύσουμε και να χωρίσουμε τον κώδικα μας από την αρχή</a:t>
            </a:r>
          </a:p>
          <a:p>
            <a:r>
              <a:rPr lang="el-GR" dirty="0" smtClean="0"/>
              <a:t>Καλύτερη επικοινωνία με άλλους </a:t>
            </a:r>
            <a:r>
              <a:rPr lang="en-US" dirty="0" smtClean="0"/>
              <a:t>developers – </a:t>
            </a:r>
            <a:r>
              <a:rPr lang="el-GR" dirty="0" smtClean="0"/>
              <a:t>οποιοσδήποτε ξέρει το </a:t>
            </a:r>
            <a:r>
              <a:rPr lang="en-US" dirty="0" smtClean="0"/>
              <a:t>framework </a:t>
            </a:r>
            <a:r>
              <a:rPr lang="el-GR" dirty="0" smtClean="0"/>
              <a:t>μπορεί να καταλάβει τον κώδικα μας</a:t>
            </a:r>
            <a:r>
              <a:rPr lang="en-US" dirty="0" smtClean="0"/>
              <a:t> </a:t>
            </a:r>
            <a:r>
              <a:rPr lang="el-GR" dirty="0" smtClean="0"/>
              <a:t>και να συνεισφέρει</a:t>
            </a:r>
            <a:endParaRPr lang="en-US" dirty="0" smtClean="0"/>
          </a:p>
          <a:p>
            <a:r>
              <a:rPr lang="el-GR" dirty="0" smtClean="0"/>
              <a:t>Γρηγορότερη ανάπτυξη – μπορούμε να εστιάσουμε στην εφαρμογή μας</a:t>
            </a:r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5490775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Slim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Micro-framework</a:t>
            </a:r>
            <a:endParaRPr lang="el-GR" dirty="0" smtClean="0"/>
          </a:p>
          <a:p>
            <a:pPr lvl="1"/>
            <a:r>
              <a:rPr lang="el-GR" dirty="0" smtClean="0"/>
              <a:t>Παρέχει τα ελάχιστα δυνατά </a:t>
            </a:r>
            <a:r>
              <a:rPr lang="en-US" dirty="0" smtClean="0"/>
              <a:t>features </a:t>
            </a:r>
            <a:r>
              <a:rPr lang="el-GR" dirty="0" smtClean="0"/>
              <a:t>που μπορεί να παρέχει ένα </a:t>
            </a:r>
            <a:r>
              <a:rPr lang="en-US" dirty="0" smtClean="0"/>
              <a:t>framework</a:t>
            </a:r>
          </a:p>
          <a:p>
            <a:pPr lvl="1"/>
            <a:r>
              <a:rPr lang="el-GR" dirty="0" smtClean="0"/>
              <a:t>Ελάχιστο </a:t>
            </a:r>
            <a:r>
              <a:rPr lang="en-US" dirty="0" smtClean="0"/>
              <a:t>overhead </a:t>
            </a:r>
            <a:r>
              <a:rPr lang="el-GR" dirty="0" smtClean="0"/>
              <a:t>σε σχέση με την «ελεύθερη» </a:t>
            </a:r>
            <a:r>
              <a:rPr lang="en-US" dirty="0" smtClean="0"/>
              <a:t>PHP</a:t>
            </a:r>
          </a:p>
          <a:p>
            <a:r>
              <a:rPr lang="en-US" dirty="0" smtClean="0"/>
              <a:t>Object oriented</a:t>
            </a:r>
          </a:p>
          <a:p>
            <a:r>
              <a:rPr lang="el-GR" dirty="0" smtClean="0"/>
              <a:t>Πολύ απλό στη χρήση</a:t>
            </a:r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6887454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Παράδειγμα</a:t>
            </a:r>
            <a:r>
              <a:rPr lang="en-US" dirty="0" smtClean="0"/>
              <a:t> Slim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0"/>
            <a:ext cx="8229600" cy="2316163"/>
          </a:xfrm>
        </p:spPr>
        <p:txBody>
          <a:bodyPr>
            <a:normAutofit/>
          </a:bodyPr>
          <a:lstStyle/>
          <a:p>
            <a:r>
              <a:rPr lang="en-US" dirty="0" smtClean="0"/>
              <a:t>Routing </a:t>
            </a:r>
            <a:r>
              <a:rPr lang="el-GR" dirty="0" smtClean="0"/>
              <a:t>με μια παράμετρο</a:t>
            </a:r>
          </a:p>
          <a:p>
            <a:r>
              <a:rPr lang="el-GR" dirty="0" smtClean="0"/>
              <a:t>Τι θα τυπώσει αν ονομάσουμε το αρχείο</a:t>
            </a:r>
            <a:r>
              <a:rPr lang="en-US" dirty="0" smtClean="0"/>
              <a:t> index.php </a:t>
            </a:r>
            <a:r>
              <a:rPr lang="el-GR" dirty="0" smtClean="0"/>
              <a:t>και καλέσουμε </a:t>
            </a:r>
            <a:r>
              <a:rPr lang="en-US" dirty="0" smtClean="0"/>
              <a:t>/index.php/hello/</a:t>
            </a:r>
            <a:r>
              <a:rPr lang="en-US" dirty="0" err="1" smtClean="0"/>
              <a:t>george</a:t>
            </a:r>
            <a:r>
              <a:rPr lang="en-US" dirty="0" smtClean="0"/>
              <a:t> ?</a:t>
            </a:r>
          </a:p>
        </p:txBody>
      </p:sp>
      <p:pic>
        <p:nvPicPr>
          <p:cNvPr id="5" name="Picture 4" descr="Slim Framework 2014-07-06 18-15-58.png"/>
          <p:cNvPicPr>
            <a:picLocks noChangeAspect="1"/>
          </p:cNvPicPr>
          <p:nvPr/>
        </p:nvPicPr>
        <p:blipFill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harpenSoften amount="5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905000" y="1628800"/>
            <a:ext cx="5387400" cy="2185987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381000" y="6019800"/>
            <a:ext cx="5105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/>
              <a:t>Χρήσιμα </a:t>
            </a:r>
            <a:r>
              <a:rPr lang="en-US" dirty="0" smtClean="0"/>
              <a:t>links:</a:t>
            </a:r>
          </a:p>
          <a:p>
            <a:r>
              <a:rPr lang="en-US" dirty="0" smtClean="0">
                <a:hlinkClick r:id="rId6"/>
              </a:rPr>
              <a:t>http://www.slimframework.com/</a:t>
            </a:r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5547311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URL rewriting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Το </a:t>
            </a:r>
            <a:r>
              <a:rPr lang="en-US" dirty="0" smtClean="0"/>
              <a:t>path /index.php/hello/</a:t>
            </a:r>
            <a:r>
              <a:rPr lang="en-US" dirty="0" err="1" smtClean="0"/>
              <a:t>george</a:t>
            </a:r>
            <a:r>
              <a:rPr lang="el-GR" dirty="0" smtClean="0"/>
              <a:t> δεν είναι «όμορφο»</a:t>
            </a:r>
            <a:endParaRPr lang="en-US" dirty="0" smtClean="0"/>
          </a:p>
          <a:p>
            <a:r>
              <a:rPr lang="el-GR" dirty="0" smtClean="0"/>
              <a:t>Θα ήταν καλύτερο να το μετατρέψουμε σε</a:t>
            </a:r>
            <a:r>
              <a:rPr lang="en-US" dirty="0" smtClean="0"/>
              <a:t>: /hello/</a:t>
            </a:r>
            <a:r>
              <a:rPr lang="en-US" dirty="0" err="1" smtClean="0"/>
              <a:t>george</a:t>
            </a:r>
            <a:endParaRPr lang="en-US" dirty="0" smtClean="0"/>
          </a:p>
          <a:p>
            <a:r>
              <a:rPr lang="el-GR" dirty="0" smtClean="0"/>
              <a:t>Μπορεί να επιτευχθεί με </a:t>
            </a:r>
            <a:r>
              <a:rPr lang="en-US" dirty="0" smtClean="0"/>
              <a:t>URL rewriting</a:t>
            </a:r>
          </a:p>
          <a:p>
            <a:pPr lvl="1"/>
            <a:r>
              <a:rPr lang="en-US" dirty="0" err="1" smtClean="0"/>
              <a:t>mod_rewrite</a:t>
            </a:r>
            <a:r>
              <a:rPr lang="en-US" dirty="0" smtClean="0"/>
              <a:t> </a:t>
            </a:r>
            <a:r>
              <a:rPr lang="el-GR" dirty="0" smtClean="0"/>
              <a:t>στον </a:t>
            </a:r>
            <a:r>
              <a:rPr lang="en-US" dirty="0" smtClean="0"/>
              <a:t>Apache</a:t>
            </a:r>
          </a:p>
          <a:p>
            <a:pPr lvl="1"/>
            <a:r>
              <a:rPr lang="en-US" dirty="0" err="1" smtClean="0"/>
              <a:t>HttpRewriteModule</a:t>
            </a:r>
            <a:r>
              <a:rPr lang="en-US" dirty="0" smtClean="0"/>
              <a:t> </a:t>
            </a:r>
            <a:r>
              <a:rPr lang="el-GR" dirty="0" smtClean="0"/>
              <a:t>στον </a:t>
            </a:r>
            <a:r>
              <a:rPr lang="en-US" dirty="0" err="1" smtClean="0"/>
              <a:t>Nginx</a:t>
            </a:r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0213282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914400" y="1524000"/>
            <a:ext cx="7620000" cy="3276600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lvl="1">
              <a:buNone/>
            </a:pPr>
            <a:r>
              <a:rPr lang="en-US" dirty="0" err="1" smtClean="0"/>
              <a:t>RewriteEngine</a:t>
            </a:r>
            <a:r>
              <a:rPr lang="en-US" dirty="0" smtClean="0"/>
              <a:t> On</a:t>
            </a:r>
          </a:p>
          <a:p>
            <a:pPr lvl="1">
              <a:buNone/>
            </a:pPr>
            <a:endParaRPr lang="en-US" dirty="0" smtClean="0"/>
          </a:p>
          <a:p>
            <a:pPr lvl="1">
              <a:buNone/>
            </a:pPr>
            <a:r>
              <a:rPr lang="en-US" dirty="0" smtClean="0"/>
              <a:t># Some hosts may require you to use the `</a:t>
            </a:r>
            <a:r>
              <a:rPr lang="en-US" dirty="0" err="1" smtClean="0"/>
              <a:t>RewriteBase</a:t>
            </a:r>
            <a:r>
              <a:rPr lang="en-US" dirty="0" smtClean="0"/>
              <a:t>` directive.</a:t>
            </a:r>
          </a:p>
          <a:p>
            <a:pPr lvl="1">
              <a:buNone/>
            </a:pPr>
            <a:r>
              <a:rPr lang="en-US" dirty="0" smtClean="0"/>
              <a:t># If you need to use the `</a:t>
            </a:r>
            <a:r>
              <a:rPr lang="en-US" dirty="0" err="1" smtClean="0"/>
              <a:t>RewriteBase</a:t>
            </a:r>
            <a:r>
              <a:rPr lang="en-US" dirty="0" smtClean="0"/>
              <a:t>` directive, it should be the</a:t>
            </a:r>
          </a:p>
          <a:p>
            <a:pPr lvl="1">
              <a:buNone/>
            </a:pPr>
            <a:r>
              <a:rPr lang="en-US" dirty="0" smtClean="0"/>
              <a:t># absolute physical path to the directory that contains this </a:t>
            </a:r>
            <a:r>
              <a:rPr lang="en-US" dirty="0" err="1" smtClean="0"/>
              <a:t>htaccess</a:t>
            </a:r>
            <a:r>
              <a:rPr lang="en-US" dirty="0" smtClean="0"/>
              <a:t> file.</a:t>
            </a:r>
          </a:p>
          <a:p>
            <a:pPr lvl="1">
              <a:buNone/>
            </a:pPr>
            <a:r>
              <a:rPr lang="en-US" dirty="0" smtClean="0"/>
              <a:t>#</a:t>
            </a:r>
          </a:p>
          <a:p>
            <a:pPr lvl="1">
              <a:buNone/>
            </a:pPr>
            <a:r>
              <a:rPr lang="en-US" dirty="0" err="1" smtClean="0"/>
              <a:t>RewriteBase</a:t>
            </a:r>
            <a:r>
              <a:rPr lang="en-US" dirty="0" smtClean="0"/>
              <a:t> /modules/rest/</a:t>
            </a:r>
          </a:p>
          <a:p>
            <a:pPr lvl="1">
              <a:buNone/>
            </a:pPr>
            <a:endParaRPr lang="en-US" dirty="0" smtClean="0"/>
          </a:p>
          <a:p>
            <a:pPr lvl="1">
              <a:buNone/>
            </a:pPr>
            <a:r>
              <a:rPr lang="en-US" dirty="0" err="1" smtClean="0"/>
              <a:t>RewriteCond</a:t>
            </a:r>
            <a:r>
              <a:rPr lang="en-US" dirty="0" smtClean="0"/>
              <a:t> %{REQUEST_FILENAME} !-f</a:t>
            </a:r>
          </a:p>
          <a:p>
            <a:pPr lvl="1">
              <a:buNone/>
            </a:pPr>
            <a:r>
              <a:rPr lang="en-US" dirty="0" err="1" smtClean="0"/>
              <a:t>RewriteRule</a:t>
            </a:r>
            <a:r>
              <a:rPr lang="en-US" dirty="0" smtClean="0"/>
              <a:t> ^(.*)$ index.php [QSA,L]</a:t>
            </a:r>
          </a:p>
          <a:p>
            <a:endParaRPr lang="en-US" dirty="0" smtClean="0"/>
          </a:p>
          <a:p>
            <a:r>
              <a:rPr lang="el-GR" dirty="0" smtClean="0"/>
              <a:t>Τοποθετείται είτε απευθείας στο </a:t>
            </a:r>
            <a:r>
              <a:rPr lang="en-US" dirty="0" err="1" smtClean="0"/>
              <a:t>config</a:t>
            </a:r>
            <a:r>
              <a:rPr lang="en-US" dirty="0" smtClean="0"/>
              <a:t> </a:t>
            </a:r>
            <a:r>
              <a:rPr lang="el-GR" dirty="0" smtClean="0"/>
              <a:t>του </a:t>
            </a:r>
            <a:r>
              <a:rPr lang="en-US" dirty="0" smtClean="0"/>
              <a:t>server </a:t>
            </a:r>
            <a:r>
              <a:rPr lang="el-GR" dirty="0" smtClean="0"/>
              <a:t>είτε στο </a:t>
            </a:r>
            <a:r>
              <a:rPr lang="en-US" dirty="0" smtClean="0"/>
              <a:t>.</a:t>
            </a:r>
            <a:r>
              <a:rPr lang="en-US" dirty="0" err="1" smtClean="0"/>
              <a:t>htaccess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Παράδειγμα </a:t>
            </a:r>
            <a:r>
              <a:rPr lang="en-US" dirty="0" err="1" smtClean="0"/>
              <a:t>mod_rewrite</a:t>
            </a:r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7849120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Πως θα το χρησιμοποιήσουμε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419600"/>
          </a:xfrm>
        </p:spPr>
        <p:txBody>
          <a:bodyPr>
            <a:normAutofit/>
          </a:bodyPr>
          <a:lstStyle/>
          <a:p>
            <a:r>
              <a:rPr lang="el-GR" dirty="0" smtClean="0"/>
              <a:t>Θα προσθέσουμε το </a:t>
            </a:r>
            <a:r>
              <a:rPr lang="en-US" dirty="0" smtClean="0"/>
              <a:t>Slim framework</a:t>
            </a:r>
            <a:r>
              <a:rPr lang="el-GR" dirty="0" smtClean="0"/>
              <a:t> στα </a:t>
            </a:r>
            <a:r>
              <a:rPr lang="en-US" dirty="0" smtClean="0"/>
              <a:t>includes </a:t>
            </a:r>
            <a:r>
              <a:rPr lang="el-GR" dirty="0" smtClean="0"/>
              <a:t>του </a:t>
            </a:r>
            <a:r>
              <a:rPr lang="en-US" dirty="0" err="1" smtClean="0"/>
              <a:t>openClass</a:t>
            </a:r>
            <a:endParaRPr lang="en-US" dirty="0" smtClean="0"/>
          </a:p>
          <a:p>
            <a:pPr lvl="1"/>
            <a:r>
              <a:rPr lang="el-GR" dirty="0" smtClean="0"/>
              <a:t>Φάκελος </a:t>
            </a:r>
            <a:r>
              <a:rPr lang="en-US" dirty="0" smtClean="0"/>
              <a:t>/includes</a:t>
            </a:r>
          </a:p>
          <a:p>
            <a:r>
              <a:rPr lang="el-GR" dirty="0" smtClean="0"/>
              <a:t>Θα δημιουργήσουμε ένα νέο </a:t>
            </a:r>
            <a:r>
              <a:rPr lang="en-US" dirty="0" smtClean="0"/>
              <a:t>module </a:t>
            </a:r>
            <a:r>
              <a:rPr lang="el-GR" dirty="0" smtClean="0"/>
              <a:t>στο </a:t>
            </a:r>
            <a:r>
              <a:rPr lang="en-US" dirty="0" err="1" smtClean="0"/>
              <a:t>openClass</a:t>
            </a:r>
            <a:endParaRPr lang="en-US" dirty="0" smtClean="0"/>
          </a:p>
          <a:p>
            <a:pPr lvl="1"/>
            <a:r>
              <a:rPr lang="el-GR" dirty="0" smtClean="0"/>
              <a:t>Φάκελος </a:t>
            </a:r>
            <a:r>
              <a:rPr lang="en-US" dirty="0" smtClean="0"/>
              <a:t>/modules/rest/</a:t>
            </a:r>
          </a:p>
          <a:p>
            <a:r>
              <a:rPr lang="el-GR" dirty="0" smtClean="0"/>
              <a:t>Μέσα στο </a:t>
            </a:r>
            <a:r>
              <a:rPr lang="en-US" dirty="0" smtClean="0"/>
              <a:t>module </a:t>
            </a:r>
            <a:r>
              <a:rPr lang="el-GR" dirty="0" smtClean="0"/>
              <a:t>θα φτιάξουμε ένα </a:t>
            </a:r>
            <a:r>
              <a:rPr lang="en-US" dirty="0" smtClean="0"/>
              <a:t>index.php </a:t>
            </a:r>
            <a:r>
              <a:rPr lang="el-GR" dirty="0" smtClean="0"/>
              <a:t>το οποίο θα φορτώνει το </a:t>
            </a:r>
            <a:r>
              <a:rPr lang="en-US" dirty="0" smtClean="0"/>
              <a:t>Slim</a:t>
            </a:r>
            <a:r>
              <a:rPr lang="el-GR" dirty="0" smtClean="0"/>
              <a:t> και θα αρχικοποιεί το </a:t>
            </a:r>
            <a:r>
              <a:rPr lang="en-US" dirty="0" smtClean="0"/>
              <a:t>routing </a:t>
            </a:r>
            <a:r>
              <a:rPr lang="el-GR" dirty="0" smtClean="0"/>
              <a:t>για τους πόρους</a:t>
            </a:r>
            <a:endParaRPr lang="en-US" dirty="0" smtClean="0"/>
          </a:p>
          <a:p>
            <a:endParaRPr lang="en-US" dirty="0" smtClean="0"/>
          </a:p>
        </p:txBody>
      </p:sp>
      <p:sp>
        <p:nvSpPr>
          <p:cNvPr id="5" name="TextBox 4"/>
          <p:cNvSpPr txBox="1"/>
          <p:nvPr/>
        </p:nvSpPr>
        <p:spPr>
          <a:xfrm>
            <a:off x="381000" y="6019800"/>
            <a:ext cx="5105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/>
              <a:t>Χρήσιμα </a:t>
            </a:r>
            <a:r>
              <a:rPr lang="en-US" dirty="0" smtClean="0"/>
              <a:t>links:</a:t>
            </a:r>
          </a:p>
          <a:p>
            <a:r>
              <a:rPr lang="en-US" dirty="0" smtClean="0">
                <a:hlinkClick r:id="rId4"/>
              </a:rPr>
              <a:t>http://docs.slimframework.com/#Routing-Overview</a:t>
            </a:r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3308682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Υπάρχουσα υποδομή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dirty="0" smtClean="0"/>
              <a:t>Το </a:t>
            </a:r>
            <a:r>
              <a:rPr lang="en-US" dirty="0" smtClean="0"/>
              <a:t>rest module </a:t>
            </a:r>
            <a:r>
              <a:rPr lang="el-GR" dirty="0" smtClean="0"/>
              <a:t>έχει δημιουργηθεί, με ένα βασικό </a:t>
            </a:r>
            <a:r>
              <a:rPr lang="en-US" dirty="0" smtClean="0"/>
              <a:t>index.php </a:t>
            </a:r>
            <a:r>
              <a:rPr lang="el-GR" dirty="0" smtClean="0"/>
              <a:t>που χειρίζεται την αυθεντικοποίηση</a:t>
            </a:r>
          </a:p>
          <a:p>
            <a:r>
              <a:rPr lang="el-GR" dirty="0" smtClean="0"/>
              <a:t>Επίσης έχει δημιουργηθεί το αρχείο </a:t>
            </a:r>
            <a:r>
              <a:rPr lang="en-US" dirty="0" smtClean="0"/>
              <a:t>courses.php </a:t>
            </a:r>
            <a:r>
              <a:rPr lang="el-GR" dirty="0" smtClean="0"/>
              <a:t>που περιέχει τη δομή των συναρτήσεων που θα χειριστούν τον πόρο </a:t>
            </a:r>
            <a:r>
              <a:rPr lang="en-US" dirty="0" smtClean="0"/>
              <a:t>/courses</a:t>
            </a:r>
            <a:endParaRPr lang="el-GR" dirty="0" smtClean="0"/>
          </a:p>
          <a:p>
            <a:r>
              <a:rPr lang="el-GR" dirty="0" smtClean="0"/>
              <a:t>Η υποδομή έχει δημιουργηθεί για τη διευκόλυνση των ασκήσεων και για να αποτελέσει την αφετηρία για τη δημιουργία άλλων πόρων</a:t>
            </a:r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5205915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SCORM_RATE_SLIDES" val="0"/>
  <p:tag name="ARTICULATE_SLIDE_THUMBNAIL_REFRESH" val="1"/>
  <p:tag name="ARTICULATE_PROJECT_OPEN" val="0"/>
  <p:tag name="ARTICULATE_SLIDE_COUNT" val="14"/>
  <p:tag name="ISPRING_RESOURCE_PATHS_HASH_2" val="1d4f62dfcb4b55e630c954cdb057bd4ab16b5d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Custom 47">
      <a:dk1>
        <a:sysClr val="windowText" lastClr="000000"/>
      </a:dk1>
      <a:lt1>
        <a:sysClr val="window" lastClr="FFFFFF"/>
      </a:lt1>
      <a:dk2>
        <a:srgbClr val="57294C"/>
      </a:dk2>
      <a:lt2>
        <a:srgbClr val="F2F2F2"/>
      </a:lt2>
      <a:accent1>
        <a:srgbClr val="57294C"/>
      </a:accent1>
      <a:accent2>
        <a:srgbClr val="000000"/>
      </a:accent2>
      <a:accent3>
        <a:srgbClr val="3F3F3F"/>
      </a:accent3>
      <a:accent4>
        <a:srgbClr val="57294C"/>
      </a:accent4>
      <a:accent5>
        <a:srgbClr val="262626"/>
      </a:accent5>
      <a:accent6>
        <a:srgbClr val="968C8C"/>
      </a:accent6>
      <a:hlink>
        <a:srgbClr val="57294C"/>
      </a:hlink>
      <a:folHlink>
        <a:srgbClr val="57294C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795</TotalTime>
  <Words>933</Words>
  <Application>Microsoft Office PowerPoint</Application>
  <PresentationFormat>On-screen Show (4:3)</PresentationFormat>
  <Paragraphs>129</Paragraphs>
  <Slides>14</Slides>
  <Notes>10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Median</vt:lpstr>
      <vt:lpstr>slim</vt:lpstr>
      <vt:lpstr>Τι είναι framework</vt:lpstr>
      <vt:lpstr>Γιατί framework;</vt:lpstr>
      <vt:lpstr>Slim</vt:lpstr>
      <vt:lpstr>Παράδειγμα Slim</vt:lpstr>
      <vt:lpstr>URL rewriting</vt:lpstr>
      <vt:lpstr>Παράδειγμα mod_rewrite</vt:lpstr>
      <vt:lpstr>Πως θα το χρησιμοποιήσουμε</vt:lpstr>
      <vt:lpstr>Υπάρχουσα υποδομή</vt:lpstr>
      <vt:lpstr>Άσκηση 1</vt:lpstr>
      <vt:lpstr>Άσκηση 1 (Πίνακας μαθημάτων)</vt:lpstr>
      <vt:lpstr>Σύνδεση με βάση δεδομένων</vt:lpstr>
      <vt:lpstr>Άσκηση 2</vt:lpstr>
      <vt:lpstr>Σας ευχαριστώ πολύ  Ερωτήσεις;</vt:lpstr>
    </vt:vector>
  </TitlesOfParts>
  <Company>BLACK EDITION - tum0r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invenio week 4</dc:title>
  <dc:creator>alex</dc:creator>
  <cp:lastModifiedBy>alex</cp:lastModifiedBy>
  <cp:revision>184</cp:revision>
  <dcterms:created xsi:type="dcterms:W3CDTF">2014-05-12T08:31:42Z</dcterms:created>
  <dcterms:modified xsi:type="dcterms:W3CDTF">2014-07-14T17:16:02Z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E35B12B2-681B-480C-85D8-4EE4E33B87CC</vt:lpwstr>
  </property>
  <property fmtid="{D5CDD505-2E9C-101B-9397-08002B2CF9AE}" pid="3" name="ArticulatePath">
    <vt:lpwstr>template</vt:lpwstr>
  </property>
</Properties>
</file>