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46"/>
  </p:notesMasterIdLst>
  <p:handoutMasterIdLst>
    <p:handoutMasterId r:id="rId47"/>
  </p:handoutMasterIdLst>
  <p:sldIdLst>
    <p:sldId id="287" r:id="rId2"/>
    <p:sldId id="288" r:id="rId3"/>
    <p:sldId id="304" r:id="rId4"/>
    <p:sldId id="305" r:id="rId5"/>
    <p:sldId id="306" r:id="rId6"/>
    <p:sldId id="307" r:id="rId7"/>
    <p:sldId id="308" r:id="rId8"/>
    <p:sldId id="348" r:id="rId9"/>
    <p:sldId id="309" r:id="rId10"/>
    <p:sldId id="311" r:id="rId11"/>
    <p:sldId id="335" r:id="rId12"/>
    <p:sldId id="312" r:id="rId13"/>
    <p:sldId id="313" r:id="rId14"/>
    <p:sldId id="314" r:id="rId15"/>
    <p:sldId id="315" r:id="rId16"/>
    <p:sldId id="340" r:id="rId17"/>
    <p:sldId id="339" r:id="rId18"/>
    <p:sldId id="336" r:id="rId19"/>
    <p:sldId id="316" r:id="rId20"/>
    <p:sldId id="334" r:id="rId21"/>
    <p:sldId id="317" r:id="rId22"/>
    <p:sldId id="341" r:id="rId23"/>
    <p:sldId id="342" r:id="rId24"/>
    <p:sldId id="337" r:id="rId25"/>
    <p:sldId id="338" r:id="rId26"/>
    <p:sldId id="343" r:id="rId27"/>
    <p:sldId id="318" r:id="rId28"/>
    <p:sldId id="347" r:id="rId29"/>
    <p:sldId id="344" r:id="rId30"/>
    <p:sldId id="345" r:id="rId31"/>
    <p:sldId id="319" r:id="rId32"/>
    <p:sldId id="320" r:id="rId33"/>
    <p:sldId id="346" r:id="rId34"/>
    <p:sldId id="321" r:id="rId35"/>
    <p:sldId id="322" r:id="rId36"/>
    <p:sldId id="323" r:id="rId37"/>
    <p:sldId id="324" r:id="rId38"/>
    <p:sldId id="325" r:id="rId39"/>
    <p:sldId id="326" r:id="rId40"/>
    <p:sldId id="327" r:id="rId41"/>
    <p:sldId id="328" r:id="rId42"/>
    <p:sldId id="329" r:id="rId43"/>
    <p:sldId id="330" r:id="rId44"/>
    <p:sldId id="333" r:id="rId45"/>
  </p:sldIdLst>
  <p:sldSz cx="9144000" cy="6858000" type="screen4x3"/>
  <p:notesSz cx="6858000" cy="9144000"/>
  <p:defaultTextStyle>
    <a:defPPr>
      <a:defRPr lang="el-GR"/>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68800" autoAdjust="0"/>
  </p:normalViewPr>
  <p:slideViewPr>
    <p:cSldViewPr>
      <p:cViewPr>
        <p:scale>
          <a:sx n="100" d="100"/>
          <a:sy n="100" d="100"/>
        </p:scale>
        <p:origin x="-1308" y="5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endParaRPr lang="el-GR"/>
          </a:p>
        </p:txBody>
      </p:sp>
      <p:sp>
        <p:nvSpPr>
          <p:cNvPr id="12083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endParaRPr lang="el-GR"/>
          </a:p>
        </p:txBody>
      </p:sp>
      <p:sp>
        <p:nvSpPr>
          <p:cNvPr id="12083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endParaRPr lang="el-GR"/>
          </a:p>
        </p:txBody>
      </p:sp>
      <p:sp>
        <p:nvSpPr>
          <p:cNvPr id="12083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F8DD7DD4-6843-49C7-8441-BCA70C28665D}" type="slidenum">
              <a:rPr lang="el-GR"/>
              <a:pPr/>
              <a:t>‹#›</a:t>
            </a:fld>
            <a:endParaRPr lang="el-GR"/>
          </a:p>
        </p:txBody>
      </p:sp>
    </p:spTree>
    <p:extLst>
      <p:ext uri="{BB962C8B-B14F-4D97-AF65-F5344CB8AC3E}">
        <p14:creationId xmlns:p14="http://schemas.microsoft.com/office/powerpoint/2010/main" val="3646681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endParaRPr lang="el-GR"/>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endParaRPr lang="el-GR"/>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endParaRPr lang="el-GR"/>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5FEAC649-50D5-47DB-890A-4330DE7F45C6}" type="slidenum">
              <a:rPr lang="el-GR"/>
              <a:pPr/>
              <a:t>‹#›</a:t>
            </a:fld>
            <a:endParaRPr lang="el-GR"/>
          </a:p>
        </p:txBody>
      </p:sp>
    </p:spTree>
    <p:extLst>
      <p:ext uri="{BB962C8B-B14F-4D97-AF65-F5344CB8AC3E}">
        <p14:creationId xmlns:p14="http://schemas.microsoft.com/office/powerpoint/2010/main" val="355903837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3C5836-C95D-49D5-B2FD-F824DC5AC638}" type="slidenum">
              <a:rPr lang="el-GR"/>
              <a:pPr/>
              <a:t>1</a:t>
            </a:fld>
            <a:endParaRPr lang="el-G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10</a:t>
            </a:fld>
            <a:endParaRPr lang="el-GR"/>
          </a:p>
        </p:txBody>
      </p:sp>
    </p:spTree>
    <p:extLst>
      <p:ext uri="{BB962C8B-B14F-4D97-AF65-F5344CB8AC3E}">
        <p14:creationId xmlns:p14="http://schemas.microsoft.com/office/powerpoint/2010/main" val="12548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11</a:t>
            </a:fld>
            <a:endParaRPr lang="el-GR"/>
          </a:p>
        </p:txBody>
      </p:sp>
    </p:spTree>
    <p:extLst>
      <p:ext uri="{BB962C8B-B14F-4D97-AF65-F5344CB8AC3E}">
        <p14:creationId xmlns:p14="http://schemas.microsoft.com/office/powerpoint/2010/main" val="3735480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step towards bridging the two platforms was to install SLOODLE, the Moodle add-on which facilitates data transfer between Moodle and Second Life platforms.</a:t>
            </a:r>
          </a:p>
          <a:p>
            <a:endParaRPr lang="en-US" dirty="0" smtClean="0"/>
          </a:p>
          <a:p>
            <a:r>
              <a:rPr lang="en-US" dirty="0" smtClean="0"/>
              <a:t>With </a:t>
            </a:r>
            <a:r>
              <a:rPr lang="en-US" dirty="0" err="1" smtClean="0"/>
              <a:t>Sloodle</a:t>
            </a:r>
            <a:r>
              <a:rPr lang="en-US" dirty="0" smtClean="0"/>
              <a:t> installation, a new set of options has been added in his Moodle administration console. From this controller, the administrator is able to add virtual objects in the Second Life classroom. </a:t>
            </a:r>
          </a:p>
          <a:p>
            <a:endParaRPr lang="el-GR" dirty="0"/>
          </a:p>
        </p:txBody>
      </p:sp>
      <p:sp>
        <p:nvSpPr>
          <p:cNvPr id="4" name="Slide Number Placeholder 3"/>
          <p:cNvSpPr>
            <a:spLocks noGrp="1"/>
          </p:cNvSpPr>
          <p:nvPr>
            <p:ph type="sldNum" sz="quarter" idx="10"/>
          </p:nvPr>
        </p:nvSpPr>
        <p:spPr/>
        <p:txBody>
          <a:bodyPr/>
          <a:lstStyle/>
          <a:p>
            <a:fld id="{5FEAC649-50D5-47DB-890A-4330DE7F45C6}" type="slidenum">
              <a:rPr lang="el-GR" smtClean="0"/>
              <a:pPr/>
              <a:t>12</a:t>
            </a:fld>
            <a:endParaRPr lang="el-GR"/>
          </a:p>
        </p:txBody>
      </p:sp>
    </p:spTree>
    <p:extLst>
      <p:ext uri="{BB962C8B-B14F-4D97-AF65-F5344CB8AC3E}">
        <p14:creationId xmlns:p14="http://schemas.microsoft.com/office/powerpoint/2010/main" val="3341148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RegEnrol</a:t>
            </a:r>
            <a:r>
              <a:rPr lang="en-US" dirty="0" smtClean="0"/>
              <a:t> Booth: A virtual booth in Second Life, where users can link their SL </a:t>
            </a:r>
          </a:p>
          <a:p>
            <a:r>
              <a:rPr lang="en-US" dirty="0" smtClean="0"/>
              <a:t>avatar to their user profile in Moodle with a simple click. After this registration </a:t>
            </a:r>
          </a:p>
          <a:p>
            <a:r>
              <a:rPr lang="en-US" dirty="0" smtClean="0"/>
              <a:t>process, any actions in the virtual world are mapped to the respective Moodle tools </a:t>
            </a:r>
          </a:p>
          <a:p>
            <a:r>
              <a:rPr lang="en-US" dirty="0" smtClean="0"/>
              <a:t>(e.g. chat, answering a test, getting a grade in a course etc.).</a:t>
            </a:r>
            <a:endParaRPr lang="el-GR" dirty="0" smtClean="0"/>
          </a:p>
          <a:p>
            <a:endParaRPr lang="en-US" dirty="0" smtClean="0"/>
          </a:p>
          <a:p>
            <a:r>
              <a:rPr lang="en-US" dirty="0" smtClean="0"/>
              <a:t> </a:t>
            </a:r>
            <a:r>
              <a:rPr lang="en-US" dirty="0" err="1" smtClean="0"/>
              <a:t>Sloodle</a:t>
            </a:r>
            <a:r>
              <a:rPr lang="en-US" dirty="0" smtClean="0"/>
              <a:t> Presenter: The virtual whiteboard where the course slides are projected. </a:t>
            </a:r>
          </a:p>
          <a:p>
            <a:r>
              <a:rPr lang="en-US" dirty="0" smtClean="0"/>
              <a:t>The presentation has been created by the teacher and uploaded in Moodle.</a:t>
            </a:r>
            <a:endParaRPr lang="el-GR" dirty="0" smtClean="0"/>
          </a:p>
          <a:p>
            <a:endParaRPr lang="en-US" dirty="0" smtClean="0"/>
          </a:p>
          <a:p>
            <a:r>
              <a:rPr lang="en-US" dirty="0" smtClean="0"/>
              <a:t> Web intercom: This tool allowed the connection between </a:t>
            </a:r>
            <a:r>
              <a:rPr lang="en-US" dirty="0" err="1" smtClean="0"/>
              <a:t>Moodle‟s</a:t>
            </a:r>
            <a:r>
              <a:rPr lang="en-US" dirty="0" smtClean="0"/>
              <a:t> and Second </a:t>
            </a:r>
          </a:p>
          <a:p>
            <a:r>
              <a:rPr lang="en-US" dirty="0" smtClean="0"/>
              <a:t>Life text chat services, thus creating a common chat room accessible from both </a:t>
            </a:r>
          </a:p>
          <a:p>
            <a:r>
              <a:rPr lang="en-US" dirty="0" smtClean="0"/>
              <a:t>platforms.</a:t>
            </a:r>
            <a:endParaRPr lang="el-GR" dirty="0" smtClean="0"/>
          </a:p>
          <a:p>
            <a:endParaRPr lang="en-US" dirty="0" smtClean="0"/>
          </a:p>
          <a:p>
            <a:r>
              <a:rPr lang="en-US" dirty="0" smtClean="0"/>
              <a:t> Quiz Chair: At the end of each lecture, students sit in the Quiz Chair and answer </a:t>
            </a:r>
          </a:p>
          <a:p>
            <a:r>
              <a:rPr lang="en-US" dirty="0" smtClean="0"/>
              <a:t>the questions. A correct answer moves the virtual chair to a higher level, whereas </a:t>
            </a:r>
          </a:p>
          <a:p>
            <a:r>
              <a:rPr lang="en-US" dirty="0" smtClean="0"/>
              <a:t>wrong answers lower the chair. As a result, a series of successful answers will </a:t>
            </a:r>
          </a:p>
          <a:p>
            <a:r>
              <a:rPr lang="en-US" dirty="0" smtClean="0"/>
              <a:t>elevate the above his classmates.</a:t>
            </a:r>
            <a:endParaRPr lang="el-GR" dirty="0"/>
          </a:p>
        </p:txBody>
      </p:sp>
      <p:sp>
        <p:nvSpPr>
          <p:cNvPr id="4" name="Slide Number Placeholder 3"/>
          <p:cNvSpPr>
            <a:spLocks noGrp="1"/>
          </p:cNvSpPr>
          <p:nvPr>
            <p:ph type="sldNum" sz="quarter" idx="10"/>
          </p:nvPr>
        </p:nvSpPr>
        <p:spPr/>
        <p:txBody>
          <a:bodyPr/>
          <a:lstStyle/>
          <a:p>
            <a:fld id="{5FEAC649-50D5-47DB-890A-4330DE7F45C6}" type="slidenum">
              <a:rPr lang="el-GR" smtClean="0"/>
              <a:pPr/>
              <a:t>13</a:t>
            </a:fld>
            <a:endParaRPr lang="el-GR"/>
          </a:p>
        </p:txBody>
      </p:sp>
    </p:spTree>
    <p:extLst>
      <p:ext uri="{BB962C8B-B14F-4D97-AF65-F5344CB8AC3E}">
        <p14:creationId xmlns:p14="http://schemas.microsoft.com/office/powerpoint/2010/main" val="1555503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kern="1200" dirty="0" smtClean="0">
                <a:solidFill>
                  <a:schemeClr val="tx1"/>
                </a:solidFill>
                <a:latin typeface="Arial" charset="0"/>
                <a:ea typeface="+mn-ea"/>
                <a:cs typeface="+mn-cs"/>
              </a:rPr>
              <a:t>10 attendants spanning a wide range of ages (from 20 to 40)</a:t>
            </a:r>
          </a:p>
          <a:p>
            <a:pPr>
              <a:buNone/>
            </a:pPr>
            <a:endParaRPr lang="en-US" sz="800" kern="1200" dirty="0" smtClean="0">
              <a:solidFill>
                <a:schemeClr val="tx1"/>
              </a:solidFill>
              <a:latin typeface="Arial" charset="0"/>
              <a:ea typeface="+mn-ea"/>
              <a:cs typeface="+mn-cs"/>
            </a:endParaRPr>
          </a:p>
          <a:p>
            <a:r>
              <a:rPr lang="en-US" sz="800" kern="1200" dirty="0" smtClean="0">
                <a:solidFill>
                  <a:schemeClr val="tx1"/>
                </a:solidFill>
                <a:latin typeface="Arial" charset="0"/>
                <a:ea typeface="+mn-ea"/>
                <a:cs typeface="+mn-cs"/>
              </a:rPr>
              <a:t>Each one of the participants joined the virtual learning community from his/her own place and has been logged both in the 3DVE (SL) and in the e-learning platform (Moodle).</a:t>
            </a:r>
          </a:p>
          <a:p>
            <a:pPr>
              <a:buNone/>
            </a:pPr>
            <a:endParaRPr lang="en-US" sz="800" kern="1200" dirty="0" smtClean="0">
              <a:solidFill>
                <a:schemeClr val="tx1"/>
              </a:solidFill>
              <a:latin typeface="Arial" charset="0"/>
              <a:ea typeface="+mn-ea"/>
              <a:cs typeface="+mn-cs"/>
            </a:endParaRPr>
          </a:p>
          <a:p>
            <a:r>
              <a:rPr lang="en-US" sz="800" kern="1200" dirty="0" smtClean="0">
                <a:solidFill>
                  <a:schemeClr val="tx1"/>
                </a:solidFill>
                <a:latin typeface="Arial" charset="0"/>
                <a:ea typeface="+mn-ea"/>
                <a:cs typeface="+mn-cs"/>
              </a:rPr>
              <a:t>The two platforms have been adjusted in order to exchange necessary data and provide links between each other, thus creating a seemingly homogeneous learning environment for the attendants.</a:t>
            </a:r>
            <a:endParaRPr lang="el-GR" sz="800" kern="1200" dirty="0" smtClean="0">
              <a:solidFill>
                <a:schemeClr val="tx1"/>
              </a:solidFill>
              <a:latin typeface="Arial" charset="0"/>
              <a:ea typeface="+mn-ea"/>
              <a:cs typeface="+mn-cs"/>
            </a:endParaRPr>
          </a:p>
          <a:p>
            <a:endParaRPr lang="el-GR" sz="800" kern="1200" dirty="0" smtClean="0">
              <a:solidFill>
                <a:schemeClr val="tx1"/>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kern="1200" dirty="0" smtClean="0">
                <a:solidFill>
                  <a:schemeClr val="tx1"/>
                </a:solidFill>
                <a:latin typeface="Arial" charset="0"/>
                <a:ea typeface="+mn-ea"/>
                <a:cs typeface="+mn-cs"/>
              </a:rPr>
              <a:t>Students, were able to easily switch between the 3DVE and the text based e-class environment and attend the various activities in their preferable platform. </a:t>
            </a:r>
            <a:endParaRPr lang="en-US" sz="800" dirty="0" smtClean="0"/>
          </a:p>
          <a:p>
            <a:endParaRPr lang="en-US" sz="800" kern="1200" dirty="0" smtClean="0">
              <a:solidFill>
                <a:schemeClr val="tx1"/>
              </a:solidFill>
              <a:latin typeface="Arial" charset="0"/>
              <a:ea typeface="+mn-ea"/>
              <a:cs typeface="+mn-cs"/>
            </a:endParaRPr>
          </a:p>
          <a:p>
            <a:endParaRPr lang="el-GR" dirty="0"/>
          </a:p>
        </p:txBody>
      </p:sp>
      <p:sp>
        <p:nvSpPr>
          <p:cNvPr id="4" name="Slide Number Placeholder 3"/>
          <p:cNvSpPr>
            <a:spLocks noGrp="1"/>
          </p:cNvSpPr>
          <p:nvPr>
            <p:ph type="sldNum" sz="quarter" idx="10"/>
          </p:nvPr>
        </p:nvSpPr>
        <p:spPr/>
        <p:txBody>
          <a:bodyPr/>
          <a:lstStyle/>
          <a:p>
            <a:fld id="{5FEAC649-50D5-47DB-890A-4330DE7F45C6}" type="slidenum">
              <a:rPr lang="el-GR" smtClean="0"/>
              <a:pPr/>
              <a:t>14</a:t>
            </a:fld>
            <a:endParaRPr lang="el-GR"/>
          </a:p>
        </p:txBody>
      </p:sp>
    </p:spTree>
    <p:extLst>
      <p:ext uri="{BB962C8B-B14F-4D97-AF65-F5344CB8AC3E}">
        <p14:creationId xmlns:p14="http://schemas.microsoft.com/office/powerpoint/2010/main" val="461757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lecture and the presentation slides illustrate the history of brewing, present the details of each step of the brewing process and provide information on the nutritional value of beer.</a:t>
            </a:r>
          </a:p>
          <a:p>
            <a:endParaRPr lang="en-US" dirty="0" smtClean="0"/>
          </a:p>
          <a:p>
            <a:r>
              <a:rPr lang="en-US" dirty="0" smtClean="0"/>
              <a:t>The lecture inside Second Life is interactive. During the lecture, the teacher encourages student participation and dialogue by asking questions and making comments and remarks on the types of beer, their drinking habits etc. </a:t>
            </a:r>
          </a:p>
          <a:p>
            <a:endParaRPr lang="el-GR" dirty="0" smtClean="0"/>
          </a:p>
          <a:p>
            <a:endParaRPr lang="el-GR" dirty="0" smtClean="0"/>
          </a:p>
          <a:p>
            <a:endParaRPr lang="en-US" dirty="0" smtClean="0"/>
          </a:p>
          <a:p>
            <a:endParaRPr lang="el-GR" dirty="0"/>
          </a:p>
        </p:txBody>
      </p:sp>
      <p:sp>
        <p:nvSpPr>
          <p:cNvPr id="4" name="Slide Number Placeholder 3"/>
          <p:cNvSpPr>
            <a:spLocks noGrp="1"/>
          </p:cNvSpPr>
          <p:nvPr>
            <p:ph type="sldNum" sz="quarter" idx="10"/>
          </p:nvPr>
        </p:nvSpPr>
        <p:spPr/>
        <p:txBody>
          <a:bodyPr/>
          <a:lstStyle/>
          <a:p>
            <a:fld id="{5FEAC649-50D5-47DB-890A-4330DE7F45C6}" type="slidenum">
              <a:rPr lang="el-GR" smtClean="0"/>
              <a:pPr/>
              <a:t>15</a:t>
            </a:fld>
            <a:endParaRPr lang="el-GR"/>
          </a:p>
        </p:txBody>
      </p:sp>
    </p:spTree>
    <p:extLst>
      <p:ext uri="{BB962C8B-B14F-4D97-AF65-F5344CB8AC3E}">
        <p14:creationId xmlns:p14="http://schemas.microsoft.com/office/powerpoint/2010/main" val="3099522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Inside the virtual classroom, students sat in their virtual desks, from where they could see the virtual whiteboards and could hear their teacher. The main whiteboard was used for projecting the presentation slides. The presentation has been created by the teacher and uploaded in Moodle.</a:t>
            </a:r>
          </a:p>
          <a:p>
            <a:endParaRPr lang="en-US" dirty="0" smtClean="0"/>
          </a:p>
          <a:p>
            <a:r>
              <a:rPr lang="en-US" dirty="0" smtClean="0"/>
              <a:t>However, a secondary whiteboard allowed the teacher to project videos and images or to display an interactive web browser. During the lecture, both teacher and students were able to communicate with voice (public) and text chat (public or private).</a:t>
            </a:r>
          </a:p>
          <a:p>
            <a:endParaRPr lang="el-GR" dirty="0"/>
          </a:p>
        </p:txBody>
      </p:sp>
      <p:sp>
        <p:nvSpPr>
          <p:cNvPr id="4" name="Slide Number Placeholder 3"/>
          <p:cNvSpPr>
            <a:spLocks noGrp="1"/>
          </p:cNvSpPr>
          <p:nvPr>
            <p:ph type="sldNum" sz="quarter" idx="10"/>
          </p:nvPr>
        </p:nvSpPr>
        <p:spPr/>
        <p:txBody>
          <a:bodyPr/>
          <a:lstStyle/>
          <a:p>
            <a:fld id="{5FEAC649-50D5-47DB-890A-4330DE7F45C6}" type="slidenum">
              <a:rPr lang="el-GR" smtClean="0"/>
              <a:pPr/>
              <a:t>16</a:t>
            </a:fld>
            <a:endParaRPr lang="el-GR"/>
          </a:p>
        </p:txBody>
      </p:sp>
    </p:spTree>
    <p:extLst>
      <p:ext uri="{BB962C8B-B14F-4D97-AF65-F5344CB8AC3E}">
        <p14:creationId xmlns:p14="http://schemas.microsoft.com/office/powerpoint/2010/main" val="19623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17</a:t>
            </a:fld>
            <a:endParaRPr lang="el-GR"/>
          </a:p>
        </p:txBody>
      </p:sp>
    </p:spTree>
    <p:extLst>
      <p:ext uri="{BB962C8B-B14F-4D97-AF65-F5344CB8AC3E}">
        <p14:creationId xmlns:p14="http://schemas.microsoft.com/office/powerpoint/2010/main" val="971955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At the end of the lecture, all attendants receive an invitation to a virtual visit to a brewery. In their walk inside the 3D virtual brewery, students are able to watch each step of the brewing process, e.g. malting, brewing, fermentation etc. The primary aim of the student assessment process was to assist participants to revise the knowledge acquired during the online course and to search in the assorted reading material. So, in a separate session, all attendants were able to pass an online test comprising question related to the brewing process.</a:t>
            </a:r>
          </a:p>
          <a:p>
            <a:endParaRPr lang="el-GR" dirty="0"/>
          </a:p>
        </p:txBody>
      </p:sp>
      <p:sp>
        <p:nvSpPr>
          <p:cNvPr id="4" name="Slide Number Placeholder 3"/>
          <p:cNvSpPr>
            <a:spLocks noGrp="1"/>
          </p:cNvSpPr>
          <p:nvPr>
            <p:ph type="sldNum" sz="quarter" idx="10"/>
          </p:nvPr>
        </p:nvSpPr>
        <p:spPr/>
        <p:txBody>
          <a:bodyPr/>
          <a:lstStyle/>
          <a:p>
            <a:fld id="{5FEAC649-50D5-47DB-890A-4330DE7F45C6}" type="slidenum">
              <a:rPr lang="el-GR" smtClean="0"/>
              <a:pPr/>
              <a:t>18</a:t>
            </a:fld>
            <a:endParaRPr lang="el-GR"/>
          </a:p>
        </p:txBody>
      </p:sp>
    </p:spTree>
    <p:extLst>
      <p:ext uri="{BB962C8B-B14F-4D97-AF65-F5344CB8AC3E}">
        <p14:creationId xmlns:p14="http://schemas.microsoft.com/office/powerpoint/2010/main" val="1048015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At the end of the lecture, all attendants receive an invitation to a virtual visit to a brewery. In their walk inside the 3D virtual brewery, students are able to watch each step of the brewing process, e.g. malting, brewing, fermentation etc. The primary aim of the student assessment process was to assist participants to revise the knowledge acquired during the online course and to search in the assorted reading material. So, in a separate session, all attendants were able to pass an online test comprising question related to the brewing process.</a:t>
            </a:r>
          </a:p>
          <a:p>
            <a:endParaRPr lang="el-GR" dirty="0"/>
          </a:p>
        </p:txBody>
      </p:sp>
      <p:sp>
        <p:nvSpPr>
          <p:cNvPr id="4" name="Slide Number Placeholder 3"/>
          <p:cNvSpPr>
            <a:spLocks noGrp="1"/>
          </p:cNvSpPr>
          <p:nvPr>
            <p:ph type="sldNum" sz="quarter" idx="10"/>
          </p:nvPr>
        </p:nvSpPr>
        <p:spPr/>
        <p:txBody>
          <a:bodyPr/>
          <a:lstStyle/>
          <a:p>
            <a:fld id="{5FEAC649-50D5-47DB-890A-4330DE7F45C6}" type="slidenum">
              <a:rPr lang="el-GR" smtClean="0"/>
              <a:pPr/>
              <a:t>19</a:t>
            </a:fld>
            <a:endParaRPr lang="el-GR"/>
          </a:p>
        </p:txBody>
      </p:sp>
    </p:spTree>
    <p:extLst>
      <p:ext uri="{BB962C8B-B14F-4D97-AF65-F5344CB8AC3E}">
        <p14:creationId xmlns:p14="http://schemas.microsoft.com/office/powerpoint/2010/main" val="1626737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charset="0"/>
                <a:ea typeface="+mn-ea"/>
                <a:cs typeface="+mn-cs"/>
              </a:rPr>
              <a:t>In this work</a:t>
            </a:r>
            <a:r>
              <a:rPr lang="en-US" sz="1200" kern="1200" baseline="0" dirty="0" smtClean="0">
                <a:solidFill>
                  <a:schemeClr val="tx1"/>
                </a:solidFill>
                <a:latin typeface="Arial" charset="0"/>
                <a:ea typeface="+mn-ea"/>
                <a:cs typeface="+mn-cs"/>
              </a:rPr>
              <a:t> we try to </a:t>
            </a:r>
            <a:r>
              <a:rPr lang="en-US" sz="800" kern="1200" dirty="0" smtClean="0">
                <a:solidFill>
                  <a:schemeClr val="tx1"/>
                </a:solidFill>
                <a:latin typeface="Arial" charset="0"/>
                <a:ea typeface="+mn-ea"/>
                <a:cs typeface="+mn-cs"/>
              </a:rPr>
              <a:t>investigate whether virtual reality and distance learning tools can be combined in order to effectively support the learning process.</a:t>
            </a:r>
            <a:endParaRPr lang="en-US" sz="1200" kern="1200" dirty="0" smtClean="0">
              <a:solidFill>
                <a:schemeClr val="tx1"/>
              </a:solidFill>
              <a:latin typeface="Arial"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Arial"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Arial" charset="0"/>
                <a:ea typeface="+mn-ea"/>
                <a:cs typeface="+mn-cs"/>
              </a:rPr>
              <a:t>We investigate whether the existence of a 3D environment can be combined smoothly and productively with the already established tools for online learning communities support.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kern="1200" dirty="0" smtClean="0">
              <a:solidFill>
                <a:schemeClr val="tx1"/>
              </a:solidFill>
              <a:latin typeface="Arial"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charset="0"/>
                <a:ea typeface="+mn-ea"/>
                <a:cs typeface="+mn-cs"/>
              </a:rPr>
              <a:t>We present the characteristics of the 3D platform that was used and those of a web-based e-learning platform, and we focus on the points of potential interconnection between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Arial"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charset="0"/>
                <a:ea typeface="+mn-ea"/>
                <a:cs typeface="+mn-cs"/>
              </a:rPr>
              <a:t>Secondly, we describe the key points of the e-learning community that was studied and the difficulties experienced during the implementation of the project.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Arial"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charset="0"/>
                <a:ea typeface="+mn-ea"/>
                <a:cs typeface="+mn-cs"/>
              </a:rPr>
              <a:t>Finally, we present details of the procedure followed for the evaluation of this effort and summarize the conclusions reached.</a:t>
            </a:r>
          </a:p>
          <a:p>
            <a:endParaRPr lang="el-GR" dirty="0"/>
          </a:p>
        </p:txBody>
      </p:sp>
      <p:sp>
        <p:nvSpPr>
          <p:cNvPr id="4" name="Slide Number Placeholder 3"/>
          <p:cNvSpPr>
            <a:spLocks noGrp="1"/>
          </p:cNvSpPr>
          <p:nvPr>
            <p:ph type="sldNum" sz="quarter" idx="10"/>
          </p:nvPr>
        </p:nvSpPr>
        <p:spPr/>
        <p:txBody>
          <a:bodyPr/>
          <a:lstStyle/>
          <a:p>
            <a:fld id="{5FEAC649-50D5-47DB-890A-4330DE7F45C6}" type="slidenum">
              <a:rPr lang="el-GR" smtClean="0"/>
              <a:pPr/>
              <a:t>2</a:t>
            </a:fld>
            <a:endParaRPr lang="el-GR"/>
          </a:p>
        </p:txBody>
      </p:sp>
    </p:spTree>
    <p:extLst>
      <p:ext uri="{BB962C8B-B14F-4D97-AF65-F5344CB8AC3E}">
        <p14:creationId xmlns:p14="http://schemas.microsoft.com/office/powerpoint/2010/main" val="1296144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20</a:t>
            </a:fld>
            <a:endParaRPr lang="el-GR"/>
          </a:p>
        </p:txBody>
      </p:sp>
    </p:spTree>
    <p:extLst>
      <p:ext uri="{BB962C8B-B14F-4D97-AF65-F5344CB8AC3E}">
        <p14:creationId xmlns:p14="http://schemas.microsoft.com/office/powerpoint/2010/main" val="900544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21</a:t>
            </a:fld>
            <a:endParaRPr lang="el-GR"/>
          </a:p>
        </p:txBody>
      </p:sp>
    </p:spTree>
    <p:extLst>
      <p:ext uri="{BB962C8B-B14F-4D97-AF65-F5344CB8AC3E}">
        <p14:creationId xmlns:p14="http://schemas.microsoft.com/office/powerpoint/2010/main" val="2886712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22</a:t>
            </a:fld>
            <a:endParaRPr lang="el-GR"/>
          </a:p>
        </p:txBody>
      </p:sp>
    </p:spTree>
    <p:extLst>
      <p:ext uri="{BB962C8B-B14F-4D97-AF65-F5344CB8AC3E}">
        <p14:creationId xmlns:p14="http://schemas.microsoft.com/office/powerpoint/2010/main" val="2731188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23</a:t>
            </a:fld>
            <a:endParaRPr lang="el-GR"/>
          </a:p>
        </p:txBody>
      </p:sp>
    </p:spTree>
    <p:extLst>
      <p:ext uri="{BB962C8B-B14F-4D97-AF65-F5344CB8AC3E}">
        <p14:creationId xmlns:p14="http://schemas.microsoft.com/office/powerpoint/2010/main" val="3685490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24</a:t>
            </a:fld>
            <a:endParaRPr lang="el-GR"/>
          </a:p>
        </p:txBody>
      </p:sp>
    </p:spTree>
    <p:extLst>
      <p:ext uri="{BB962C8B-B14F-4D97-AF65-F5344CB8AC3E}">
        <p14:creationId xmlns:p14="http://schemas.microsoft.com/office/powerpoint/2010/main" val="2477045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25</a:t>
            </a:fld>
            <a:endParaRPr lang="el-GR"/>
          </a:p>
        </p:txBody>
      </p:sp>
    </p:spTree>
    <p:extLst>
      <p:ext uri="{BB962C8B-B14F-4D97-AF65-F5344CB8AC3E}">
        <p14:creationId xmlns:p14="http://schemas.microsoft.com/office/powerpoint/2010/main" val="230579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26</a:t>
            </a:fld>
            <a:endParaRPr lang="el-GR"/>
          </a:p>
        </p:txBody>
      </p:sp>
    </p:spTree>
    <p:extLst>
      <p:ext uri="{BB962C8B-B14F-4D97-AF65-F5344CB8AC3E}">
        <p14:creationId xmlns:p14="http://schemas.microsoft.com/office/powerpoint/2010/main" val="3787841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27</a:t>
            </a:fld>
            <a:endParaRPr lang="el-GR"/>
          </a:p>
        </p:txBody>
      </p:sp>
    </p:spTree>
    <p:extLst>
      <p:ext uri="{BB962C8B-B14F-4D97-AF65-F5344CB8AC3E}">
        <p14:creationId xmlns:p14="http://schemas.microsoft.com/office/powerpoint/2010/main" val="2823357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28</a:t>
            </a:fld>
            <a:endParaRPr lang="el-GR"/>
          </a:p>
        </p:txBody>
      </p:sp>
    </p:spTree>
    <p:extLst>
      <p:ext uri="{BB962C8B-B14F-4D97-AF65-F5344CB8AC3E}">
        <p14:creationId xmlns:p14="http://schemas.microsoft.com/office/powerpoint/2010/main" val="3270111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29</a:t>
            </a:fld>
            <a:endParaRPr lang="el-GR"/>
          </a:p>
        </p:txBody>
      </p:sp>
    </p:spTree>
    <p:extLst>
      <p:ext uri="{BB962C8B-B14F-4D97-AF65-F5344CB8AC3E}">
        <p14:creationId xmlns:p14="http://schemas.microsoft.com/office/powerpoint/2010/main" val="2963332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3</a:t>
            </a:fld>
            <a:endParaRPr lang="el-GR"/>
          </a:p>
        </p:txBody>
      </p:sp>
    </p:spTree>
    <p:extLst>
      <p:ext uri="{BB962C8B-B14F-4D97-AF65-F5344CB8AC3E}">
        <p14:creationId xmlns:p14="http://schemas.microsoft.com/office/powerpoint/2010/main" val="37719456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30</a:t>
            </a:fld>
            <a:endParaRPr lang="el-GR"/>
          </a:p>
        </p:txBody>
      </p:sp>
    </p:spTree>
    <p:extLst>
      <p:ext uri="{BB962C8B-B14F-4D97-AF65-F5344CB8AC3E}">
        <p14:creationId xmlns:p14="http://schemas.microsoft.com/office/powerpoint/2010/main" val="1278883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31</a:t>
            </a:fld>
            <a:endParaRPr lang="el-GR"/>
          </a:p>
        </p:txBody>
      </p:sp>
    </p:spTree>
    <p:extLst>
      <p:ext uri="{BB962C8B-B14F-4D97-AF65-F5344CB8AC3E}">
        <p14:creationId xmlns:p14="http://schemas.microsoft.com/office/powerpoint/2010/main" val="627952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32</a:t>
            </a:fld>
            <a:endParaRPr lang="el-GR"/>
          </a:p>
        </p:txBody>
      </p:sp>
    </p:spTree>
    <p:extLst>
      <p:ext uri="{BB962C8B-B14F-4D97-AF65-F5344CB8AC3E}">
        <p14:creationId xmlns:p14="http://schemas.microsoft.com/office/powerpoint/2010/main" val="33114178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33</a:t>
            </a:fld>
            <a:endParaRPr lang="el-GR"/>
          </a:p>
        </p:txBody>
      </p:sp>
    </p:spTree>
    <p:extLst>
      <p:ext uri="{BB962C8B-B14F-4D97-AF65-F5344CB8AC3E}">
        <p14:creationId xmlns:p14="http://schemas.microsoft.com/office/powerpoint/2010/main" val="18469538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34</a:t>
            </a:fld>
            <a:endParaRPr lang="el-GR"/>
          </a:p>
        </p:txBody>
      </p:sp>
    </p:spTree>
    <p:extLst>
      <p:ext uri="{BB962C8B-B14F-4D97-AF65-F5344CB8AC3E}">
        <p14:creationId xmlns:p14="http://schemas.microsoft.com/office/powerpoint/2010/main" val="9492565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end of the first course, all students were asked to evaluate various parameters </a:t>
            </a:r>
          </a:p>
          <a:p>
            <a:r>
              <a:rPr lang="en-US" dirty="0" smtClean="0"/>
              <a:t>of the course and the platforms by completing a questionnaire. The aim of the </a:t>
            </a:r>
          </a:p>
          <a:p>
            <a:r>
              <a:rPr lang="en-US" dirty="0" smtClean="0"/>
              <a:t>questionnaire was to examine the users‟ perception of the virtual course and the </a:t>
            </a:r>
          </a:p>
          <a:p>
            <a:r>
              <a:rPr lang="en-US" dirty="0" smtClean="0"/>
              <a:t>linked platforms. Questions aimed to evaluate the educational value of the virtual </a:t>
            </a:r>
          </a:p>
          <a:p>
            <a:r>
              <a:rPr lang="en-US" dirty="0" smtClean="0"/>
              <a:t>course and its </a:t>
            </a:r>
            <a:r>
              <a:rPr lang="en-US" dirty="0" err="1" smtClean="0"/>
              <a:t>psycosocial</a:t>
            </a:r>
            <a:r>
              <a:rPr lang="en-US" dirty="0" smtClean="0"/>
              <a:t> effects and to identify usability and technical problems.</a:t>
            </a:r>
            <a:endParaRPr lang="el-GR" dirty="0"/>
          </a:p>
        </p:txBody>
      </p:sp>
      <p:sp>
        <p:nvSpPr>
          <p:cNvPr id="4" name="Slide Number Placeholder 3"/>
          <p:cNvSpPr>
            <a:spLocks noGrp="1"/>
          </p:cNvSpPr>
          <p:nvPr>
            <p:ph type="sldNum" sz="quarter" idx="10"/>
          </p:nvPr>
        </p:nvSpPr>
        <p:spPr/>
        <p:txBody>
          <a:bodyPr/>
          <a:lstStyle/>
          <a:p>
            <a:fld id="{5FEAC649-50D5-47DB-890A-4330DE7F45C6}" type="slidenum">
              <a:rPr lang="el-GR" smtClean="0"/>
              <a:pPr/>
              <a:t>35</a:t>
            </a:fld>
            <a:endParaRPr lang="el-GR"/>
          </a:p>
        </p:txBody>
      </p:sp>
    </p:spTree>
    <p:extLst>
      <p:ext uri="{BB962C8B-B14F-4D97-AF65-F5344CB8AC3E}">
        <p14:creationId xmlns:p14="http://schemas.microsoft.com/office/powerpoint/2010/main" val="41509607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results in Figure 5 showed that the majority of the students were excited by the </a:t>
            </a:r>
          </a:p>
          <a:p>
            <a:r>
              <a:rPr lang="en-US" dirty="0" smtClean="0"/>
              <a:t>idea to participate in a virtual online course in a 3DVE. Almost all found the course </a:t>
            </a:r>
          </a:p>
          <a:p>
            <a:r>
              <a:rPr lang="en-US" dirty="0" smtClean="0"/>
              <a:t>very or extremely interesting and understandable. They also liked the idea of 3D </a:t>
            </a:r>
          </a:p>
          <a:p>
            <a:r>
              <a:rPr lang="en-US" dirty="0" smtClean="0"/>
              <a:t>simulation and found it very helpful in understanding the brewing process. Finally, </a:t>
            </a:r>
          </a:p>
          <a:p>
            <a:r>
              <a:rPr lang="en-US" dirty="0" smtClean="0"/>
              <a:t>they all stated that will be happy to use the platform in the future.</a:t>
            </a:r>
          </a:p>
          <a:p>
            <a:r>
              <a:rPr lang="en-US" dirty="0" smtClean="0"/>
              <a:t>In comparison to a course in real a class, the opinions were contradicting. According </a:t>
            </a:r>
          </a:p>
          <a:p>
            <a:r>
              <a:rPr lang="en-US" dirty="0" smtClean="0"/>
              <a:t>to the negative opinions: the virtual course was not able to replace the immediate </a:t>
            </a:r>
          </a:p>
          <a:p>
            <a:r>
              <a:rPr lang="en-US" dirty="0" smtClean="0"/>
              <a:t>contact with the teacher, it was difficult for the teacher to interact with students and </a:t>
            </a:r>
          </a:p>
          <a:p>
            <a:r>
              <a:rPr lang="en-US" dirty="0" smtClean="0"/>
              <a:t>make them more active, students‟ attention can be easily distracted since they are </a:t>
            </a:r>
          </a:p>
          <a:p>
            <a:r>
              <a:rPr lang="en-US" dirty="0" smtClean="0"/>
              <a:t>sitting in their own places and the tutor is unaware of it. The 3DVE provides a good </a:t>
            </a:r>
          </a:p>
          <a:p>
            <a:r>
              <a:rPr lang="en-US" dirty="0" smtClean="0"/>
              <a:t>simulation of the real class environment, since it gives the ability to the teacher to use </a:t>
            </a:r>
          </a:p>
          <a:p>
            <a:r>
              <a:rPr lang="en-US" dirty="0" smtClean="0"/>
              <a:t>an avatar and his/her own voice during the presentation and the same holds for </a:t>
            </a:r>
          </a:p>
          <a:p>
            <a:r>
              <a:rPr lang="en-US" dirty="0" smtClean="0"/>
              <a:t>students. Although private text messaging between students is allowed and cannot be </a:t>
            </a:r>
          </a:p>
          <a:p>
            <a:r>
              <a:rPr lang="en-US" dirty="0" smtClean="0"/>
              <a:t>controlled by the teacher, voice chat can be perceived by anyone inside the classroom </a:t>
            </a:r>
          </a:p>
          <a:p>
            <a:r>
              <a:rPr lang="en-US" dirty="0" smtClean="0"/>
              <a:t>as happens in a real classroom. On the other side, the distraction of students‟ attention </a:t>
            </a:r>
          </a:p>
          <a:p>
            <a:r>
              <a:rPr lang="en-US" dirty="0" smtClean="0"/>
              <a:t>in modern classrooms or computer labs is a reality (</a:t>
            </a:r>
            <a:r>
              <a:rPr lang="en-US" dirty="0" err="1" smtClean="0"/>
              <a:t>Barkhuus</a:t>
            </a:r>
            <a:r>
              <a:rPr lang="en-US" dirty="0" smtClean="0"/>
              <a:t> 2005, Fried 2008) and </a:t>
            </a:r>
          </a:p>
          <a:p>
            <a:r>
              <a:rPr lang="en-US" dirty="0" smtClean="0"/>
              <a:t>virtual classrooms cannot avoid this fact. However, a shorter lecture and more </a:t>
            </a:r>
          </a:p>
          <a:p>
            <a:r>
              <a:rPr lang="en-US" dirty="0" smtClean="0"/>
              <a:t>interactive activities that encourage student creativity can keep students‟ attention in a </a:t>
            </a:r>
          </a:p>
          <a:p>
            <a:r>
              <a:rPr lang="en-US" dirty="0" smtClean="0"/>
              <a:t>high level.</a:t>
            </a:r>
            <a:endParaRPr lang="el-GR" dirty="0"/>
          </a:p>
        </p:txBody>
      </p:sp>
      <p:sp>
        <p:nvSpPr>
          <p:cNvPr id="4" name="Slide Number Placeholder 3"/>
          <p:cNvSpPr>
            <a:spLocks noGrp="1"/>
          </p:cNvSpPr>
          <p:nvPr>
            <p:ph type="sldNum" sz="quarter" idx="10"/>
          </p:nvPr>
        </p:nvSpPr>
        <p:spPr/>
        <p:txBody>
          <a:bodyPr/>
          <a:lstStyle/>
          <a:p>
            <a:fld id="{5FEAC649-50D5-47DB-890A-4330DE7F45C6}" type="slidenum">
              <a:rPr lang="el-GR" smtClean="0"/>
              <a:pPr/>
              <a:t>36</a:t>
            </a:fld>
            <a:endParaRPr lang="el-GR"/>
          </a:p>
        </p:txBody>
      </p:sp>
    </p:spTree>
    <p:extLst>
      <p:ext uri="{BB962C8B-B14F-4D97-AF65-F5344CB8AC3E}">
        <p14:creationId xmlns:p14="http://schemas.microsoft.com/office/powerpoint/2010/main" val="436442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Τα αποτελέσματα της ψυχοκοινωνικής αξιολόγησης</a:t>
            </a:r>
            <a:r>
              <a:rPr lang="el-GR" baseline="0" dirty="0" smtClean="0"/>
              <a:t> έδειξαν </a:t>
            </a:r>
            <a:r>
              <a:rPr lang="el-GR" dirty="0" smtClean="0"/>
              <a:t>ότι</a:t>
            </a:r>
            <a:r>
              <a:rPr lang="el-GR" baseline="0" dirty="0" smtClean="0"/>
              <a:t> οι</a:t>
            </a:r>
            <a:r>
              <a:rPr lang="el-GR" dirty="0" smtClean="0"/>
              <a:t> περισσότεροι από τους μαθητές είχαν την αίσθηση της παρουσίας μέσα στον εικονικό χώρο.</a:t>
            </a:r>
          </a:p>
          <a:p>
            <a:r>
              <a:rPr lang="el-GR" dirty="0" smtClean="0"/>
              <a:t>Όσον αφορά, τι αφορά την επιλογή του </a:t>
            </a:r>
            <a:r>
              <a:rPr lang="el-GR" dirty="0" err="1" smtClean="0"/>
              <a:t>avatar</a:t>
            </a:r>
            <a:r>
              <a:rPr lang="el-GR" dirty="0" smtClean="0"/>
              <a:t>, οι μισοί  συμμετέχοντες επέλεξαν </a:t>
            </a:r>
            <a:r>
              <a:rPr lang="el-GR" dirty="0" err="1" smtClean="0"/>
              <a:t>avatar</a:t>
            </a:r>
            <a:r>
              <a:rPr lang="el-GR" dirty="0" smtClean="0"/>
              <a:t> που μοιάζει στην αληθινή τους εμφάνιση και</a:t>
            </a:r>
            <a:r>
              <a:rPr lang="el-GR" baseline="0" dirty="0" smtClean="0"/>
              <a:t> οι </a:t>
            </a:r>
            <a:r>
              <a:rPr lang="el-GR" dirty="0" smtClean="0"/>
              <a:t>άλλοι μισοί ένα εντελώς άσχετο </a:t>
            </a:r>
            <a:r>
              <a:rPr lang="el-GR" dirty="0" err="1" smtClean="0"/>
              <a:t>avatar</a:t>
            </a:r>
            <a:r>
              <a:rPr lang="el-GR" dirty="0" smtClean="0"/>
              <a:t>.</a:t>
            </a:r>
          </a:p>
          <a:p>
            <a:r>
              <a:rPr lang="el-GR" dirty="0" smtClean="0"/>
              <a:t>Οι περισσότεροι από τους μαθητές αισθάνθηκαν ασφάλεια</a:t>
            </a:r>
            <a:r>
              <a:rPr lang="el-GR" baseline="0" dirty="0" smtClean="0"/>
              <a:t> </a:t>
            </a:r>
            <a:r>
              <a:rPr lang="el-GR" dirty="0" smtClean="0"/>
              <a:t>μέσα στην εικονικό</a:t>
            </a:r>
            <a:r>
              <a:rPr lang="el-GR" baseline="0" dirty="0" smtClean="0"/>
              <a:t> κόσμο</a:t>
            </a:r>
            <a:r>
              <a:rPr lang="el-GR" dirty="0" smtClean="0"/>
              <a:t>, αν και οι περισσότεροι από αυτούς δεν είχαν συναντηθεί ποτέ τους συμμαθητές τους πριν, είτε στον πραγματικό είτε</a:t>
            </a:r>
            <a:r>
              <a:rPr lang="el-GR" baseline="0" dirty="0" smtClean="0"/>
              <a:t> στον</a:t>
            </a:r>
            <a:r>
              <a:rPr lang="el-GR" dirty="0" smtClean="0"/>
              <a:t> εικονικό κόσμο.</a:t>
            </a:r>
          </a:p>
          <a:p>
            <a:endParaRPr lang="el-GR" dirty="0" smtClean="0"/>
          </a:p>
          <a:p>
            <a:r>
              <a:rPr lang="el-GR" dirty="0" smtClean="0"/>
              <a:t>Τέσσερις στους δέκα μαθητές δεν είχαν χρησιμοποιήσει ποτέ το </a:t>
            </a:r>
            <a:r>
              <a:rPr lang="el-GR" dirty="0" err="1" smtClean="0"/>
              <a:t>Second</a:t>
            </a:r>
            <a:r>
              <a:rPr lang="el-GR" dirty="0" smtClean="0"/>
              <a:t> </a:t>
            </a:r>
            <a:r>
              <a:rPr lang="el-GR" dirty="0" err="1" smtClean="0"/>
              <a:t>Life</a:t>
            </a:r>
            <a:r>
              <a:rPr lang="el-GR" dirty="0" smtClean="0"/>
              <a:t> πριν. Τρεις από αυτούς αισθάνθηκαν λίγο ανασφαλείς με το να είναι μαζί με τους ανθρώπους που δεν είχαν ξανασυναντήσει στην πραγματική ζωή. Παρά το γεγονός ότι οι υπόλοιπες έξι φοιτητές είχαν χρησιμοποιηθεί </a:t>
            </a:r>
            <a:r>
              <a:rPr lang="el-GR" dirty="0" err="1" smtClean="0"/>
              <a:t>Second</a:t>
            </a:r>
            <a:r>
              <a:rPr lang="el-GR" dirty="0" smtClean="0"/>
              <a:t> </a:t>
            </a:r>
            <a:r>
              <a:rPr lang="el-GR" dirty="0" err="1" smtClean="0"/>
              <a:t>Life</a:t>
            </a:r>
            <a:r>
              <a:rPr lang="el-GR" dirty="0" smtClean="0"/>
              <a:t> μερικές φορές, δύο από αυτούς αισθάνθηκαν λίγο ανασφαλείς στον εικονικό κόσμο. Ένας μαθητής είπε ότι κατά τη διάρκεια της παραμονής του στον εικονικό χώρο ένιωθε ότι μπορούσε εύκολα να χάσει επαφή με την πραγματικότητα.</a:t>
            </a:r>
          </a:p>
          <a:p>
            <a:endParaRPr lang="el-GR" dirty="0" smtClean="0"/>
          </a:p>
          <a:p>
            <a:r>
              <a:rPr lang="el-GR" dirty="0" smtClean="0"/>
              <a:t>Όλοι οι μαθητές επεσήμαναν ότι θα ήθελαν να χρησιμοποιήσουν το </a:t>
            </a:r>
            <a:r>
              <a:rPr lang="el-GR" dirty="0" err="1" smtClean="0"/>
              <a:t>Second</a:t>
            </a:r>
            <a:r>
              <a:rPr lang="el-GR" dirty="0" smtClean="0"/>
              <a:t> </a:t>
            </a:r>
            <a:r>
              <a:rPr lang="el-GR" dirty="0" err="1" smtClean="0"/>
              <a:t>Life</a:t>
            </a:r>
            <a:r>
              <a:rPr lang="el-GR" dirty="0" smtClean="0"/>
              <a:t> ή άλλο εικονικό κόσμο στο μέλλον. Οι μισοί από αυτούς θα το έκαναν για μια διαδικασία μάθησης, τρεις για </a:t>
            </a:r>
            <a:r>
              <a:rPr lang="el-GR" dirty="0" err="1" smtClean="0"/>
              <a:t>gaming</a:t>
            </a:r>
            <a:r>
              <a:rPr lang="el-GR" dirty="0" smtClean="0"/>
              <a:t> και δύο για νέες γνωριμίες και κοινωνικοποίηση.</a:t>
            </a:r>
            <a:endParaRPr lang="el-GR" dirty="0"/>
          </a:p>
        </p:txBody>
      </p:sp>
      <p:sp>
        <p:nvSpPr>
          <p:cNvPr id="4" name="Slide Number Placeholder 3"/>
          <p:cNvSpPr>
            <a:spLocks noGrp="1"/>
          </p:cNvSpPr>
          <p:nvPr>
            <p:ph type="sldNum" sz="quarter" idx="10"/>
          </p:nvPr>
        </p:nvSpPr>
        <p:spPr/>
        <p:txBody>
          <a:bodyPr/>
          <a:lstStyle/>
          <a:p>
            <a:fld id="{5FEAC649-50D5-47DB-890A-4330DE7F45C6}" type="slidenum">
              <a:rPr lang="el-GR" smtClean="0"/>
              <a:pPr/>
              <a:t>37</a:t>
            </a:fld>
            <a:endParaRPr lang="el-GR"/>
          </a:p>
        </p:txBody>
      </p:sp>
    </p:spTree>
    <p:extLst>
      <p:ext uri="{BB962C8B-B14F-4D97-AF65-F5344CB8AC3E}">
        <p14:creationId xmlns:p14="http://schemas.microsoft.com/office/powerpoint/2010/main" val="21056578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Almost all students logged on easily to the virtual world and most of them were happy </a:t>
            </a:r>
          </a:p>
          <a:p>
            <a:r>
              <a:rPr lang="en-US" dirty="0" smtClean="0"/>
              <a:t>from their navigation in the virtual world (see Figure 7). The majority of the students </a:t>
            </a:r>
          </a:p>
          <a:p>
            <a:r>
              <a:rPr lang="en-US" dirty="0" smtClean="0"/>
              <a:t>feel comfortable to use the platform in the future without the aid of the teacher or a </a:t>
            </a:r>
          </a:p>
          <a:p>
            <a:r>
              <a:rPr lang="en-US" dirty="0" smtClean="0"/>
              <a:t>technical assistant. However, one student stated it would be too difficult for her. </a:t>
            </a:r>
          </a:p>
          <a:p>
            <a:r>
              <a:rPr lang="en-US" dirty="0" smtClean="0"/>
              <a:t>Different things inside the virtual world attracted the interest of students: four were </a:t>
            </a:r>
          </a:p>
          <a:p>
            <a:r>
              <a:rPr lang="en-US" dirty="0" smtClean="0"/>
              <a:t>drawn by the overall image, three were more impressed by the 3D representation of</a:t>
            </a:r>
          </a:p>
          <a:p>
            <a:r>
              <a:rPr lang="en-US" dirty="0" smtClean="0"/>
              <a:t>the brewing process, others liked the sound, the choice of avatar or the movement </a:t>
            </a:r>
          </a:p>
          <a:p>
            <a:r>
              <a:rPr lang="en-US" dirty="0" smtClean="0"/>
              <a:t>within the space.</a:t>
            </a:r>
            <a:endParaRPr lang="el-GR" dirty="0" smtClean="0"/>
          </a:p>
          <a:p>
            <a:endParaRPr lang="el-GR" dirty="0" smtClean="0"/>
          </a:p>
          <a:p>
            <a:r>
              <a:rPr lang="en-US" dirty="0" smtClean="0"/>
              <a:t>Despite the overall satisfaction, students faced several technical difficulties during the </a:t>
            </a:r>
          </a:p>
          <a:p>
            <a:r>
              <a:rPr lang="en-US" dirty="0" smtClean="0"/>
              <a:t>lesson, which were mainly due to their limited technical experience, and to </a:t>
            </a:r>
          </a:p>
          <a:p>
            <a:r>
              <a:rPr lang="en-US" dirty="0" smtClean="0"/>
              <a:t>insufficient </a:t>
            </a:r>
            <a:r>
              <a:rPr lang="en-US" dirty="0" err="1" smtClean="0"/>
              <a:t>equipments</a:t>
            </a:r>
            <a:r>
              <a:rPr lang="en-US" dirty="0" smtClean="0"/>
              <a:t>. Most students had difficulties in activating voice chat, but </a:t>
            </a:r>
          </a:p>
          <a:p>
            <a:r>
              <a:rPr lang="en-US" dirty="0" smtClean="0"/>
              <a:t>finally managed to activate it after communicating, using text chat, with the technical </a:t>
            </a:r>
          </a:p>
          <a:p>
            <a:r>
              <a:rPr lang="en-US" dirty="0" smtClean="0"/>
              <a:t>assistant. For those who had no microphones, text chat was the only option. Audio </a:t>
            </a:r>
          </a:p>
          <a:p>
            <a:r>
              <a:rPr lang="en-US" dirty="0" smtClean="0"/>
              <a:t>communication was the feature that most students would like to be improved. The </a:t>
            </a:r>
          </a:p>
          <a:p>
            <a:r>
              <a:rPr lang="en-US" dirty="0" smtClean="0"/>
              <a:t>avatar graphics, the ease of navigation and the quality of 3D graphics were also </a:t>
            </a:r>
          </a:p>
          <a:p>
            <a:r>
              <a:rPr lang="en-US" dirty="0" smtClean="0"/>
              <a:t>features that need improvement according to students.</a:t>
            </a:r>
            <a:endParaRPr lang="el-GR" dirty="0"/>
          </a:p>
        </p:txBody>
      </p:sp>
      <p:sp>
        <p:nvSpPr>
          <p:cNvPr id="4" name="Slide Number Placeholder 3"/>
          <p:cNvSpPr>
            <a:spLocks noGrp="1"/>
          </p:cNvSpPr>
          <p:nvPr>
            <p:ph type="sldNum" sz="quarter" idx="10"/>
          </p:nvPr>
        </p:nvSpPr>
        <p:spPr/>
        <p:txBody>
          <a:bodyPr/>
          <a:lstStyle/>
          <a:p>
            <a:fld id="{5FEAC649-50D5-47DB-890A-4330DE7F45C6}" type="slidenum">
              <a:rPr lang="el-GR" smtClean="0"/>
              <a:pPr/>
              <a:t>38</a:t>
            </a:fld>
            <a:endParaRPr lang="el-GR"/>
          </a:p>
        </p:txBody>
      </p:sp>
    </p:spTree>
    <p:extLst>
      <p:ext uri="{BB962C8B-B14F-4D97-AF65-F5344CB8AC3E}">
        <p14:creationId xmlns:p14="http://schemas.microsoft.com/office/powerpoint/2010/main" val="42569780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far as it concerns the Moodle site, students were satisfied overall. The majority of </a:t>
            </a:r>
          </a:p>
          <a:p>
            <a:r>
              <a:rPr lang="en-US" dirty="0" smtClean="0"/>
              <a:t>them found it easy to connect their Moodle profiles to their Second Life avatars and </a:t>
            </a:r>
          </a:p>
          <a:p>
            <a:r>
              <a:rPr lang="en-US" dirty="0" smtClean="0"/>
              <a:t>stated the presence of the two-dimensional platform is important (see </a:t>
            </a:r>
          </a:p>
          <a:p>
            <a:r>
              <a:rPr lang="en-US" dirty="0" smtClean="0"/>
              <a:t>Figure 8). The tools and educational content were found necessary. Finally, they </a:t>
            </a:r>
          </a:p>
          <a:p>
            <a:r>
              <a:rPr lang="en-US" dirty="0" smtClean="0"/>
              <a:t>reported that a two-dimensional platform strengthens the sense of safety that weakens </a:t>
            </a:r>
          </a:p>
          <a:p>
            <a:r>
              <a:rPr lang="en-US" dirty="0" smtClean="0"/>
              <a:t>inside the virtual world. All students agreed the Moodle platform was integral in </a:t>
            </a:r>
          </a:p>
          <a:p>
            <a:r>
              <a:rPr lang="en-US" dirty="0" smtClean="0"/>
              <a:t>facilitating easy access to the subject matter, news, announcements, tests and grades. </a:t>
            </a:r>
          </a:p>
          <a:p>
            <a:r>
              <a:rPr lang="en-US" dirty="0" smtClean="0"/>
              <a:t>One person mentioned that the Moodle platform was necessary because it offers quick </a:t>
            </a:r>
          </a:p>
          <a:p>
            <a:r>
              <a:rPr lang="en-US" dirty="0" smtClean="0"/>
              <a:t>access to content and is closer to what most people are familiar with, while another </a:t>
            </a:r>
          </a:p>
          <a:p>
            <a:r>
              <a:rPr lang="en-US" dirty="0" smtClean="0"/>
              <a:t>stated it can provide a good introduction and acquaintance with the object of study, </a:t>
            </a:r>
          </a:p>
          <a:p>
            <a:r>
              <a:rPr lang="en-US" dirty="0" smtClean="0"/>
              <a:t>plus an easy transportation to the virtual classroom by means of a simple click.</a:t>
            </a:r>
            <a:endParaRPr lang="el-GR" dirty="0"/>
          </a:p>
        </p:txBody>
      </p:sp>
      <p:sp>
        <p:nvSpPr>
          <p:cNvPr id="4" name="Slide Number Placeholder 3"/>
          <p:cNvSpPr>
            <a:spLocks noGrp="1"/>
          </p:cNvSpPr>
          <p:nvPr>
            <p:ph type="sldNum" sz="quarter" idx="10"/>
          </p:nvPr>
        </p:nvSpPr>
        <p:spPr/>
        <p:txBody>
          <a:bodyPr/>
          <a:lstStyle/>
          <a:p>
            <a:fld id="{5FEAC649-50D5-47DB-890A-4330DE7F45C6}" type="slidenum">
              <a:rPr lang="el-GR" smtClean="0"/>
              <a:pPr/>
              <a:t>39</a:t>
            </a:fld>
            <a:endParaRPr lang="el-GR"/>
          </a:p>
        </p:txBody>
      </p:sp>
    </p:spTree>
    <p:extLst>
      <p:ext uri="{BB962C8B-B14F-4D97-AF65-F5344CB8AC3E}">
        <p14:creationId xmlns:p14="http://schemas.microsoft.com/office/powerpoint/2010/main" val="2398868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charset="0"/>
                <a:ea typeface="+mn-ea"/>
                <a:cs typeface="+mn-cs"/>
              </a:rPr>
              <a:t>We designed a series of courses on different disciplines, such as chemistry, physics and astronomy. Since the community members live in different places and join the community in their free time, a distant learning approach must be followed. However, we use 3DVEs in order to create our community member the sense of being in a classroom.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Arial"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Apart from the basic e-learning platform, where students can access educational content and activities and communicate and cooperate with others from distance, we created a 3D virtual classroom representation and arranged meetings for the community members. The final result is an application of the blended learning model in a virtual learning community.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Arial"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charset="0"/>
                <a:ea typeface="+mn-ea"/>
                <a:cs typeface="+mn-cs"/>
              </a:rPr>
              <a:t>In this virtual classroom, members meet face to face, or at least avatar to avatar. Teachers give lectures that simulate lectures in the classroom, answer to students’ questions and motivate them to use the educational material and additional web resources.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Arial"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charset="0"/>
                <a:ea typeface="+mn-ea"/>
                <a:cs typeface="+mn-cs"/>
              </a:rPr>
              <a:t>The final result is an application of the blended learning model in a virtual learning community. </a:t>
            </a:r>
          </a:p>
          <a:p>
            <a:endParaRPr lang="el-GR" dirty="0"/>
          </a:p>
        </p:txBody>
      </p:sp>
      <p:sp>
        <p:nvSpPr>
          <p:cNvPr id="4" name="Slide Number Placeholder 3"/>
          <p:cNvSpPr>
            <a:spLocks noGrp="1"/>
          </p:cNvSpPr>
          <p:nvPr>
            <p:ph type="sldNum" sz="quarter" idx="10"/>
          </p:nvPr>
        </p:nvSpPr>
        <p:spPr/>
        <p:txBody>
          <a:bodyPr/>
          <a:lstStyle/>
          <a:p>
            <a:fld id="{5FEAC649-50D5-47DB-890A-4330DE7F45C6}" type="slidenum">
              <a:rPr lang="el-GR" smtClean="0"/>
              <a:pPr/>
              <a:t>4</a:t>
            </a:fld>
            <a:endParaRPr lang="el-GR"/>
          </a:p>
        </p:txBody>
      </p:sp>
    </p:spTree>
    <p:extLst>
      <p:ext uri="{BB962C8B-B14F-4D97-AF65-F5344CB8AC3E}">
        <p14:creationId xmlns:p14="http://schemas.microsoft.com/office/powerpoint/2010/main" val="38732978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40</a:t>
            </a:fld>
            <a:endParaRPr lang="el-GR"/>
          </a:p>
        </p:txBody>
      </p:sp>
    </p:spTree>
    <p:extLst>
      <p:ext uri="{BB962C8B-B14F-4D97-AF65-F5344CB8AC3E}">
        <p14:creationId xmlns:p14="http://schemas.microsoft.com/office/powerpoint/2010/main" val="415950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41</a:t>
            </a:fld>
            <a:endParaRPr lang="el-GR"/>
          </a:p>
        </p:txBody>
      </p:sp>
    </p:spTree>
    <p:extLst>
      <p:ext uri="{BB962C8B-B14F-4D97-AF65-F5344CB8AC3E}">
        <p14:creationId xmlns:p14="http://schemas.microsoft.com/office/powerpoint/2010/main" val="25159239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42</a:t>
            </a:fld>
            <a:endParaRPr lang="el-GR"/>
          </a:p>
        </p:txBody>
      </p:sp>
    </p:spTree>
    <p:extLst>
      <p:ext uri="{BB962C8B-B14F-4D97-AF65-F5344CB8AC3E}">
        <p14:creationId xmlns:p14="http://schemas.microsoft.com/office/powerpoint/2010/main" val="32275875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43</a:t>
            </a:fld>
            <a:endParaRPr lang="el-GR"/>
          </a:p>
        </p:txBody>
      </p:sp>
    </p:spTree>
    <p:extLst>
      <p:ext uri="{BB962C8B-B14F-4D97-AF65-F5344CB8AC3E}">
        <p14:creationId xmlns:p14="http://schemas.microsoft.com/office/powerpoint/2010/main" val="1179696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44</a:t>
            </a:fld>
            <a:endParaRPr lang="el-GR"/>
          </a:p>
        </p:txBody>
      </p:sp>
    </p:spTree>
    <p:extLst>
      <p:ext uri="{BB962C8B-B14F-4D97-AF65-F5344CB8AC3E}">
        <p14:creationId xmlns:p14="http://schemas.microsoft.com/office/powerpoint/2010/main" val="4241115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5</a:t>
            </a:fld>
            <a:endParaRPr lang="el-GR"/>
          </a:p>
        </p:txBody>
      </p:sp>
    </p:spTree>
    <p:extLst>
      <p:ext uri="{BB962C8B-B14F-4D97-AF65-F5344CB8AC3E}">
        <p14:creationId xmlns:p14="http://schemas.microsoft.com/office/powerpoint/2010/main" val="3223023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students can either login to Second Life and teleport to the virtual classroom, or login to Moodle and then teleport to the meeting point by clicking the appropriate link (see Figure 1). </a:t>
            </a:r>
          </a:p>
          <a:p>
            <a:endParaRPr lang="el-GR" dirty="0"/>
          </a:p>
        </p:txBody>
      </p:sp>
      <p:sp>
        <p:nvSpPr>
          <p:cNvPr id="4" name="Slide Number Placeholder 3"/>
          <p:cNvSpPr>
            <a:spLocks noGrp="1"/>
          </p:cNvSpPr>
          <p:nvPr>
            <p:ph type="sldNum" sz="quarter" idx="10"/>
          </p:nvPr>
        </p:nvSpPr>
        <p:spPr/>
        <p:txBody>
          <a:bodyPr/>
          <a:lstStyle/>
          <a:p>
            <a:fld id="{5FEAC649-50D5-47DB-890A-4330DE7F45C6}" type="slidenum">
              <a:rPr lang="el-GR" smtClean="0"/>
              <a:pPr/>
              <a:t>6</a:t>
            </a:fld>
            <a:endParaRPr lang="el-GR"/>
          </a:p>
        </p:txBody>
      </p:sp>
    </p:spTree>
    <p:extLst>
      <p:ext uri="{BB962C8B-B14F-4D97-AF65-F5344CB8AC3E}">
        <p14:creationId xmlns:p14="http://schemas.microsoft.com/office/powerpoint/2010/main" val="492164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7</a:t>
            </a:fld>
            <a:endParaRPr lang="el-GR"/>
          </a:p>
        </p:txBody>
      </p:sp>
    </p:spTree>
    <p:extLst>
      <p:ext uri="{BB962C8B-B14F-4D97-AF65-F5344CB8AC3E}">
        <p14:creationId xmlns:p14="http://schemas.microsoft.com/office/powerpoint/2010/main" val="3289485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8</a:t>
            </a:fld>
            <a:endParaRPr lang="el-GR"/>
          </a:p>
        </p:txBody>
      </p:sp>
    </p:spTree>
    <p:extLst>
      <p:ext uri="{BB962C8B-B14F-4D97-AF65-F5344CB8AC3E}">
        <p14:creationId xmlns:p14="http://schemas.microsoft.com/office/powerpoint/2010/main" val="739517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5FEAC649-50D5-47DB-890A-4330DE7F45C6}" type="slidenum">
              <a:rPr lang="el-GR" smtClean="0"/>
              <a:pPr/>
              <a:t>9</a:t>
            </a:fld>
            <a:endParaRPr lang="el-GR"/>
          </a:p>
        </p:txBody>
      </p:sp>
    </p:spTree>
    <p:extLst>
      <p:ext uri="{BB962C8B-B14F-4D97-AF65-F5344CB8AC3E}">
        <p14:creationId xmlns:p14="http://schemas.microsoft.com/office/powerpoint/2010/main" val="2902118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0"/>
            <a:ext cx="5867400" cy="6858000"/>
            <a:chOff x="0" y="0"/>
            <a:chExt cx="3696" cy="4320"/>
          </a:xfrm>
        </p:grpSpPr>
        <p:sp>
          <p:nvSpPr>
            <p:cNvPr id="14339"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pPr algn="ctr"/>
              <a:endParaRPr kumimoji="1" lang="en-US" sz="2400" b="0">
                <a:latin typeface="Times New Roman" pitchFamily="18" charset="0"/>
              </a:endParaRPr>
            </a:p>
          </p:txBody>
        </p:sp>
        <p:sp>
          <p:nvSpPr>
            <p:cNvPr id="14340"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pPr algn="ctr"/>
              <a:endParaRPr kumimoji="1" lang="en-US" sz="2400" b="0">
                <a:latin typeface="Times New Roman" pitchFamily="18" charset="0"/>
              </a:endParaRPr>
            </a:p>
          </p:txBody>
        </p:sp>
      </p:grpSp>
      <p:grpSp>
        <p:nvGrpSpPr>
          <p:cNvPr id="14341" name="Group 5"/>
          <p:cNvGrpSpPr>
            <a:grpSpLocks/>
          </p:cNvGrpSpPr>
          <p:nvPr/>
        </p:nvGrpSpPr>
        <p:grpSpPr bwMode="auto">
          <a:xfrm>
            <a:off x="3632200" y="4889500"/>
            <a:ext cx="4876800" cy="319088"/>
            <a:chOff x="2288" y="3080"/>
            <a:chExt cx="3072" cy="201"/>
          </a:xfrm>
        </p:grpSpPr>
        <p:sp>
          <p:nvSpPr>
            <p:cNvPr id="14342"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endParaRPr lang="en-US"/>
            </a:p>
          </p:txBody>
        </p:sp>
        <p:sp>
          <p:nvSpPr>
            <p:cNvPr id="14343"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endParaRPr lang="en-US"/>
            </a:p>
          </p:txBody>
        </p:sp>
      </p:grpSp>
      <p:sp>
        <p:nvSpPr>
          <p:cNvPr id="14344" name="Rectangle 8"/>
          <p:cNvSpPr>
            <a:spLocks noGrp="1" noChangeArrowheads="1"/>
          </p:cNvSpPr>
          <p:nvPr>
            <p:ph type="subTitle" idx="1"/>
          </p:nvPr>
        </p:nvSpPr>
        <p:spPr>
          <a:xfrm>
            <a:off x="4673600" y="2927350"/>
            <a:ext cx="4013200" cy="1822450"/>
          </a:xfrm>
        </p:spPr>
        <p:txBody>
          <a:bodyPr anchor="b"/>
          <a:lstStyle>
            <a:lvl1pPr marL="0" indent="0">
              <a:buFont typeface="Wingdings" pitchFamily="2" charset="2"/>
              <a:buNone/>
              <a:defRPr>
                <a:solidFill>
                  <a:schemeClr val="tx2"/>
                </a:solidFill>
              </a:defRPr>
            </a:lvl1pPr>
          </a:lstStyle>
          <a:p>
            <a:r>
              <a:rPr lang="el-GR"/>
              <a:t>Κάντε κλικ για να επεξεργαστείτε τον υπότιτλο του υποδείγματος</a:t>
            </a:r>
          </a:p>
        </p:txBody>
      </p:sp>
      <p:sp>
        <p:nvSpPr>
          <p:cNvPr id="14345" name="Rectangle 9"/>
          <p:cNvSpPr>
            <a:spLocks noGrp="1" noChangeArrowheads="1"/>
          </p:cNvSpPr>
          <p:nvPr>
            <p:ph type="dt" sz="quarter" idx="2"/>
          </p:nvPr>
        </p:nvSpPr>
        <p:spPr/>
        <p:txBody>
          <a:bodyPr/>
          <a:lstStyle>
            <a:lvl1pPr>
              <a:defRPr>
                <a:solidFill>
                  <a:schemeClr val="bg1"/>
                </a:solidFill>
              </a:defRPr>
            </a:lvl1pPr>
          </a:lstStyle>
          <a:p>
            <a:r>
              <a:rPr lang="el-GR" smtClean="0"/>
              <a:t>05/12/2014</a:t>
            </a:r>
            <a:endParaRPr lang="el-GR"/>
          </a:p>
        </p:txBody>
      </p:sp>
      <p:sp>
        <p:nvSpPr>
          <p:cNvPr id="14346" name="Rectangle 10"/>
          <p:cNvSpPr>
            <a:spLocks noGrp="1" noChangeArrowheads="1"/>
          </p:cNvSpPr>
          <p:nvPr>
            <p:ph type="ftr" sz="quarter" idx="3"/>
          </p:nvPr>
        </p:nvSpPr>
        <p:spPr/>
        <p:txBody>
          <a:bodyPr/>
          <a:lstStyle>
            <a:lvl1pPr algn="r">
              <a:defRPr/>
            </a:lvl1pPr>
          </a:lstStyle>
          <a:p>
            <a:r>
              <a:rPr lang="el-GR" smtClean="0"/>
              <a:t>ΙΩΑΝΝΗΣ ΚΩΣΤΑΡΙΚΑΣ</a:t>
            </a:r>
            <a:endParaRPr lang="el-GR"/>
          </a:p>
        </p:txBody>
      </p:sp>
      <p:sp>
        <p:nvSpPr>
          <p:cNvPr id="14347" name="Rectangle 11"/>
          <p:cNvSpPr>
            <a:spLocks noGrp="1" noChangeArrowheads="1"/>
          </p:cNvSpPr>
          <p:nvPr>
            <p:ph type="sldNum" sz="quarter" idx="4"/>
          </p:nvPr>
        </p:nvSpPr>
        <p:spPr>
          <a:xfrm>
            <a:off x="76200" y="6248400"/>
            <a:ext cx="587375" cy="488950"/>
          </a:xfrm>
        </p:spPr>
        <p:txBody>
          <a:bodyPr anchorCtr="0"/>
          <a:lstStyle>
            <a:lvl1pPr>
              <a:defRPr/>
            </a:lvl1pPr>
          </a:lstStyle>
          <a:p>
            <a:fld id="{5E49119D-47F7-4573-9B3F-63A7413F6CD4}" type="slidenum">
              <a:rPr lang="el-GR"/>
              <a:pPr/>
              <a:t>‹#›</a:t>
            </a:fld>
            <a:endParaRPr lang="el-GR"/>
          </a:p>
        </p:txBody>
      </p:sp>
      <p:sp>
        <p:nvSpPr>
          <p:cNvPr id="14348"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l-GR"/>
              <a:t>Κάντε κλικ για επεξεργασία του τίτλου</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l-GR" smtClean="0"/>
              <a:t>05/12/2014</a:t>
            </a:r>
            <a:endParaRPr lang="el-GR"/>
          </a:p>
        </p:txBody>
      </p:sp>
      <p:sp>
        <p:nvSpPr>
          <p:cNvPr id="5" name="Footer Placeholder 4"/>
          <p:cNvSpPr>
            <a:spLocks noGrp="1"/>
          </p:cNvSpPr>
          <p:nvPr>
            <p:ph type="ftr" sz="quarter" idx="11"/>
          </p:nvPr>
        </p:nvSpPr>
        <p:spPr/>
        <p:txBody>
          <a:bodyPr/>
          <a:lstStyle>
            <a:lvl1pPr>
              <a:defRPr/>
            </a:lvl1pPr>
          </a:lstStyle>
          <a:p>
            <a:r>
              <a:rPr lang="el-GR" smtClean="0"/>
              <a:t>ΙΩΑΝΝΗΣ ΚΩΣΤΑΡΙΚΑΣ</a:t>
            </a:r>
            <a:endParaRPr lang="el-GR"/>
          </a:p>
        </p:txBody>
      </p:sp>
      <p:sp>
        <p:nvSpPr>
          <p:cNvPr id="6" name="Slide Number Placeholder 5"/>
          <p:cNvSpPr>
            <a:spLocks noGrp="1"/>
          </p:cNvSpPr>
          <p:nvPr>
            <p:ph type="sldNum" sz="quarter" idx="12"/>
          </p:nvPr>
        </p:nvSpPr>
        <p:spPr/>
        <p:txBody>
          <a:bodyPr/>
          <a:lstStyle>
            <a:lvl1pPr>
              <a:defRPr/>
            </a:lvl1pPr>
          </a:lstStyle>
          <a:p>
            <a:fld id="{43DF92E9-B24B-4ADD-9B00-4A76086A1D55}" type="slidenum">
              <a:rPr lang="el-G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l-GR" smtClean="0"/>
              <a:t>05/12/2014</a:t>
            </a:r>
            <a:endParaRPr lang="el-GR"/>
          </a:p>
        </p:txBody>
      </p:sp>
      <p:sp>
        <p:nvSpPr>
          <p:cNvPr id="5" name="Footer Placeholder 4"/>
          <p:cNvSpPr>
            <a:spLocks noGrp="1"/>
          </p:cNvSpPr>
          <p:nvPr>
            <p:ph type="ftr" sz="quarter" idx="11"/>
          </p:nvPr>
        </p:nvSpPr>
        <p:spPr/>
        <p:txBody>
          <a:bodyPr/>
          <a:lstStyle>
            <a:lvl1pPr>
              <a:defRPr/>
            </a:lvl1pPr>
          </a:lstStyle>
          <a:p>
            <a:r>
              <a:rPr lang="el-GR" smtClean="0"/>
              <a:t>ΙΩΑΝΝΗΣ ΚΩΣΤΑΡΙΚΑΣ</a:t>
            </a:r>
            <a:endParaRPr lang="el-GR"/>
          </a:p>
        </p:txBody>
      </p:sp>
      <p:sp>
        <p:nvSpPr>
          <p:cNvPr id="6" name="Slide Number Placeholder 5"/>
          <p:cNvSpPr>
            <a:spLocks noGrp="1"/>
          </p:cNvSpPr>
          <p:nvPr>
            <p:ph type="sldNum" sz="quarter" idx="12"/>
          </p:nvPr>
        </p:nvSpPr>
        <p:spPr/>
        <p:txBody>
          <a:bodyPr/>
          <a:lstStyle>
            <a:lvl1pPr>
              <a:defRPr/>
            </a:lvl1pPr>
          </a:lstStyle>
          <a:p>
            <a:fld id="{E84E7EDD-B869-44F6-B38F-52AC5E1F7C1F}" type="slidenum">
              <a:rPr lang="el-G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l-GR" smtClean="0"/>
              <a:t>05/12/2014</a:t>
            </a:r>
            <a:endParaRPr lang="el-GR"/>
          </a:p>
        </p:txBody>
      </p:sp>
      <p:sp>
        <p:nvSpPr>
          <p:cNvPr id="5" name="Footer Placeholder 4"/>
          <p:cNvSpPr>
            <a:spLocks noGrp="1"/>
          </p:cNvSpPr>
          <p:nvPr>
            <p:ph type="ftr" sz="quarter" idx="11"/>
          </p:nvPr>
        </p:nvSpPr>
        <p:spPr/>
        <p:txBody>
          <a:bodyPr/>
          <a:lstStyle>
            <a:lvl1pPr>
              <a:defRPr/>
            </a:lvl1pPr>
          </a:lstStyle>
          <a:p>
            <a:r>
              <a:rPr lang="el-GR" smtClean="0"/>
              <a:t>ΙΩΑΝΝΗΣ ΚΩΣΤΑΡΙΚΑΣ</a:t>
            </a:r>
            <a:endParaRPr lang="el-GR"/>
          </a:p>
        </p:txBody>
      </p:sp>
      <p:sp>
        <p:nvSpPr>
          <p:cNvPr id="6" name="Slide Number Placeholder 5"/>
          <p:cNvSpPr>
            <a:spLocks noGrp="1"/>
          </p:cNvSpPr>
          <p:nvPr>
            <p:ph type="sldNum" sz="quarter" idx="12"/>
          </p:nvPr>
        </p:nvSpPr>
        <p:spPr/>
        <p:txBody>
          <a:bodyPr/>
          <a:lstStyle>
            <a:lvl1pPr>
              <a:defRPr/>
            </a:lvl1pPr>
          </a:lstStyle>
          <a:p>
            <a:fld id="{DAE4B0D2-F78C-405F-BADB-B51E8645BD43}" type="slidenum">
              <a:rPr lang="el-G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l-GR" smtClean="0"/>
              <a:t>05/12/2014</a:t>
            </a:r>
            <a:endParaRPr lang="el-GR"/>
          </a:p>
        </p:txBody>
      </p:sp>
      <p:sp>
        <p:nvSpPr>
          <p:cNvPr id="5" name="Footer Placeholder 4"/>
          <p:cNvSpPr>
            <a:spLocks noGrp="1"/>
          </p:cNvSpPr>
          <p:nvPr>
            <p:ph type="ftr" sz="quarter" idx="11"/>
          </p:nvPr>
        </p:nvSpPr>
        <p:spPr/>
        <p:txBody>
          <a:bodyPr/>
          <a:lstStyle>
            <a:lvl1pPr>
              <a:defRPr/>
            </a:lvl1pPr>
          </a:lstStyle>
          <a:p>
            <a:r>
              <a:rPr lang="el-GR" smtClean="0"/>
              <a:t>ΙΩΑΝΝΗΣ ΚΩΣΤΑΡΙΚΑΣ</a:t>
            </a:r>
            <a:endParaRPr lang="el-GR"/>
          </a:p>
        </p:txBody>
      </p:sp>
      <p:sp>
        <p:nvSpPr>
          <p:cNvPr id="6" name="Slide Number Placeholder 5"/>
          <p:cNvSpPr>
            <a:spLocks noGrp="1"/>
          </p:cNvSpPr>
          <p:nvPr>
            <p:ph type="sldNum" sz="quarter" idx="12"/>
          </p:nvPr>
        </p:nvSpPr>
        <p:spPr/>
        <p:txBody>
          <a:bodyPr/>
          <a:lstStyle>
            <a:lvl1pPr>
              <a:defRPr/>
            </a:lvl1pPr>
          </a:lstStyle>
          <a:p>
            <a:fld id="{F2ED52B7-9679-4365-81A2-1675CE6422E3}" type="slidenum">
              <a:rPr lang="el-G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l-GR" smtClean="0"/>
              <a:t>05/12/2014</a:t>
            </a:r>
            <a:endParaRPr lang="el-GR"/>
          </a:p>
        </p:txBody>
      </p:sp>
      <p:sp>
        <p:nvSpPr>
          <p:cNvPr id="6" name="Footer Placeholder 5"/>
          <p:cNvSpPr>
            <a:spLocks noGrp="1"/>
          </p:cNvSpPr>
          <p:nvPr>
            <p:ph type="ftr" sz="quarter" idx="11"/>
          </p:nvPr>
        </p:nvSpPr>
        <p:spPr/>
        <p:txBody>
          <a:bodyPr/>
          <a:lstStyle>
            <a:lvl1pPr>
              <a:defRPr/>
            </a:lvl1pPr>
          </a:lstStyle>
          <a:p>
            <a:r>
              <a:rPr lang="el-GR" smtClean="0"/>
              <a:t>ΙΩΑΝΝΗΣ ΚΩΣΤΑΡΙΚΑΣ</a:t>
            </a:r>
            <a:endParaRPr lang="el-GR"/>
          </a:p>
        </p:txBody>
      </p:sp>
      <p:sp>
        <p:nvSpPr>
          <p:cNvPr id="7" name="Slide Number Placeholder 6"/>
          <p:cNvSpPr>
            <a:spLocks noGrp="1"/>
          </p:cNvSpPr>
          <p:nvPr>
            <p:ph type="sldNum" sz="quarter" idx="12"/>
          </p:nvPr>
        </p:nvSpPr>
        <p:spPr/>
        <p:txBody>
          <a:bodyPr/>
          <a:lstStyle>
            <a:lvl1pPr>
              <a:defRPr/>
            </a:lvl1pPr>
          </a:lstStyle>
          <a:p>
            <a:fld id="{AC784188-DD4C-4157-86A8-4FEB26BA14D4}" type="slidenum">
              <a:rPr lang="el-G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l-GR" smtClean="0"/>
              <a:t>05/12/2014</a:t>
            </a:r>
            <a:endParaRPr lang="el-GR"/>
          </a:p>
        </p:txBody>
      </p:sp>
      <p:sp>
        <p:nvSpPr>
          <p:cNvPr id="8" name="Footer Placeholder 7"/>
          <p:cNvSpPr>
            <a:spLocks noGrp="1"/>
          </p:cNvSpPr>
          <p:nvPr>
            <p:ph type="ftr" sz="quarter" idx="11"/>
          </p:nvPr>
        </p:nvSpPr>
        <p:spPr/>
        <p:txBody>
          <a:bodyPr/>
          <a:lstStyle>
            <a:lvl1pPr>
              <a:defRPr/>
            </a:lvl1pPr>
          </a:lstStyle>
          <a:p>
            <a:r>
              <a:rPr lang="el-GR" smtClean="0"/>
              <a:t>ΙΩΑΝΝΗΣ ΚΩΣΤΑΡΙΚΑΣ</a:t>
            </a:r>
            <a:endParaRPr lang="el-GR"/>
          </a:p>
        </p:txBody>
      </p:sp>
      <p:sp>
        <p:nvSpPr>
          <p:cNvPr id="9" name="Slide Number Placeholder 8"/>
          <p:cNvSpPr>
            <a:spLocks noGrp="1"/>
          </p:cNvSpPr>
          <p:nvPr>
            <p:ph type="sldNum" sz="quarter" idx="12"/>
          </p:nvPr>
        </p:nvSpPr>
        <p:spPr/>
        <p:txBody>
          <a:bodyPr/>
          <a:lstStyle>
            <a:lvl1pPr>
              <a:defRPr/>
            </a:lvl1pPr>
          </a:lstStyle>
          <a:p>
            <a:fld id="{A553896D-7077-4F52-9959-4ECA708DFA80}" type="slidenum">
              <a:rPr lang="el-G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l-GR" smtClean="0"/>
              <a:t>05/12/2014</a:t>
            </a:r>
            <a:endParaRPr lang="el-GR"/>
          </a:p>
        </p:txBody>
      </p:sp>
      <p:sp>
        <p:nvSpPr>
          <p:cNvPr id="4" name="Footer Placeholder 3"/>
          <p:cNvSpPr>
            <a:spLocks noGrp="1"/>
          </p:cNvSpPr>
          <p:nvPr>
            <p:ph type="ftr" sz="quarter" idx="11"/>
          </p:nvPr>
        </p:nvSpPr>
        <p:spPr/>
        <p:txBody>
          <a:bodyPr/>
          <a:lstStyle>
            <a:lvl1pPr>
              <a:defRPr/>
            </a:lvl1pPr>
          </a:lstStyle>
          <a:p>
            <a:r>
              <a:rPr lang="el-GR" smtClean="0"/>
              <a:t>ΙΩΑΝΝΗΣ ΚΩΣΤΑΡΙΚΑΣ</a:t>
            </a:r>
            <a:endParaRPr lang="el-GR"/>
          </a:p>
        </p:txBody>
      </p:sp>
      <p:sp>
        <p:nvSpPr>
          <p:cNvPr id="5" name="Slide Number Placeholder 4"/>
          <p:cNvSpPr>
            <a:spLocks noGrp="1"/>
          </p:cNvSpPr>
          <p:nvPr>
            <p:ph type="sldNum" sz="quarter" idx="12"/>
          </p:nvPr>
        </p:nvSpPr>
        <p:spPr/>
        <p:txBody>
          <a:bodyPr/>
          <a:lstStyle>
            <a:lvl1pPr>
              <a:defRPr/>
            </a:lvl1pPr>
          </a:lstStyle>
          <a:p>
            <a:fld id="{EAD08395-49BD-48A1-AEB8-38E70A55F6E9}" type="slidenum">
              <a:rPr lang="el-G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l-GR" smtClean="0"/>
              <a:t>05/12/2014</a:t>
            </a:r>
            <a:endParaRPr lang="el-GR"/>
          </a:p>
        </p:txBody>
      </p:sp>
      <p:sp>
        <p:nvSpPr>
          <p:cNvPr id="3" name="Footer Placeholder 2"/>
          <p:cNvSpPr>
            <a:spLocks noGrp="1"/>
          </p:cNvSpPr>
          <p:nvPr>
            <p:ph type="ftr" sz="quarter" idx="11"/>
          </p:nvPr>
        </p:nvSpPr>
        <p:spPr/>
        <p:txBody>
          <a:bodyPr/>
          <a:lstStyle>
            <a:lvl1pPr>
              <a:defRPr/>
            </a:lvl1pPr>
          </a:lstStyle>
          <a:p>
            <a:r>
              <a:rPr lang="el-GR" smtClean="0"/>
              <a:t>ΙΩΑΝΝΗΣ ΚΩΣΤΑΡΙΚΑΣ</a:t>
            </a:r>
            <a:endParaRPr lang="el-GR"/>
          </a:p>
        </p:txBody>
      </p:sp>
      <p:sp>
        <p:nvSpPr>
          <p:cNvPr id="4" name="Slide Number Placeholder 3"/>
          <p:cNvSpPr>
            <a:spLocks noGrp="1"/>
          </p:cNvSpPr>
          <p:nvPr>
            <p:ph type="sldNum" sz="quarter" idx="12"/>
          </p:nvPr>
        </p:nvSpPr>
        <p:spPr/>
        <p:txBody>
          <a:bodyPr/>
          <a:lstStyle>
            <a:lvl1pPr>
              <a:defRPr/>
            </a:lvl1pPr>
          </a:lstStyle>
          <a:p>
            <a:fld id="{5CD34AC4-ACAA-44AB-BA86-1A0FD8C5A9EC}" type="slidenum">
              <a:rPr lang="el-G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l-GR" smtClean="0"/>
              <a:t>05/12/2014</a:t>
            </a:r>
            <a:endParaRPr lang="el-GR"/>
          </a:p>
        </p:txBody>
      </p:sp>
      <p:sp>
        <p:nvSpPr>
          <p:cNvPr id="6" name="Footer Placeholder 5"/>
          <p:cNvSpPr>
            <a:spLocks noGrp="1"/>
          </p:cNvSpPr>
          <p:nvPr>
            <p:ph type="ftr" sz="quarter" idx="11"/>
          </p:nvPr>
        </p:nvSpPr>
        <p:spPr/>
        <p:txBody>
          <a:bodyPr/>
          <a:lstStyle>
            <a:lvl1pPr>
              <a:defRPr/>
            </a:lvl1pPr>
          </a:lstStyle>
          <a:p>
            <a:r>
              <a:rPr lang="el-GR" smtClean="0"/>
              <a:t>ΙΩΑΝΝΗΣ ΚΩΣΤΑΡΙΚΑΣ</a:t>
            </a:r>
            <a:endParaRPr lang="el-GR"/>
          </a:p>
        </p:txBody>
      </p:sp>
      <p:sp>
        <p:nvSpPr>
          <p:cNvPr id="7" name="Slide Number Placeholder 6"/>
          <p:cNvSpPr>
            <a:spLocks noGrp="1"/>
          </p:cNvSpPr>
          <p:nvPr>
            <p:ph type="sldNum" sz="quarter" idx="12"/>
          </p:nvPr>
        </p:nvSpPr>
        <p:spPr/>
        <p:txBody>
          <a:bodyPr/>
          <a:lstStyle>
            <a:lvl1pPr>
              <a:defRPr/>
            </a:lvl1pPr>
          </a:lstStyle>
          <a:p>
            <a:fld id="{0AD5CB45-04D5-40D3-AEA1-A0EA149856ED}" type="slidenum">
              <a:rPr lang="el-G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l-GR" smtClean="0"/>
              <a:t>05/12/2014</a:t>
            </a:r>
            <a:endParaRPr lang="el-GR"/>
          </a:p>
        </p:txBody>
      </p:sp>
      <p:sp>
        <p:nvSpPr>
          <p:cNvPr id="6" name="Footer Placeholder 5"/>
          <p:cNvSpPr>
            <a:spLocks noGrp="1"/>
          </p:cNvSpPr>
          <p:nvPr>
            <p:ph type="ftr" sz="quarter" idx="11"/>
          </p:nvPr>
        </p:nvSpPr>
        <p:spPr/>
        <p:txBody>
          <a:bodyPr/>
          <a:lstStyle>
            <a:lvl1pPr>
              <a:defRPr/>
            </a:lvl1pPr>
          </a:lstStyle>
          <a:p>
            <a:r>
              <a:rPr lang="el-GR" smtClean="0"/>
              <a:t>ΙΩΑΝΝΗΣ ΚΩΣΤΑΡΙΚΑΣ</a:t>
            </a:r>
            <a:endParaRPr lang="el-GR"/>
          </a:p>
        </p:txBody>
      </p:sp>
      <p:sp>
        <p:nvSpPr>
          <p:cNvPr id="7" name="Slide Number Placeholder 6"/>
          <p:cNvSpPr>
            <a:spLocks noGrp="1"/>
          </p:cNvSpPr>
          <p:nvPr>
            <p:ph type="sldNum" sz="quarter" idx="12"/>
          </p:nvPr>
        </p:nvSpPr>
        <p:spPr/>
        <p:txBody>
          <a:bodyPr/>
          <a:lstStyle>
            <a:lvl1pPr>
              <a:defRPr/>
            </a:lvl1pPr>
          </a:lstStyle>
          <a:p>
            <a:fld id="{2FDBCB02-86C7-4EFF-8154-A59BE9D5AFFF}" type="slidenum">
              <a:rPr lang="el-G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7620000" cy="6858000"/>
            <a:chOff x="0" y="0"/>
            <a:chExt cx="4800" cy="4320"/>
          </a:xfrm>
        </p:grpSpPr>
        <p:grpSp>
          <p:nvGrpSpPr>
            <p:cNvPr id="13315" name="Group 3"/>
            <p:cNvGrpSpPr>
              <a:grpSpLocks/>
            </p:cNvGrpSpPr>
            <p:nvPr userDrawn="1"/>
          </p:nvGrpSpPr>
          <p:grpSpPr bwMode="auto">
            <a:xfrm>
              <a:off x="0" y="0"/>
              <a:ext cx="2016" cy="4320"/>
              <a:chOff x="0" y="0"/>
              <a:chExt cx="2016" cy="4320"/>
            </a:xfrm>
          </p:grpSpPr>
          <p:sp>
            <p:nvSpPr>
              <p:cNvPr id="13316"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endParaRPr lang="en-US"/>
              </a:p>
            </p:txBody>
          </p:sp>
          <p:sp>
            <p:nvSpPr>
              <p:cNvPr id="13317"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endParaRPr lang="en-US"/>
              </a:p>
            </p:txBody>
          </p:sp>
        </p:grpSp>
        <p:grpSp>
          <p:nvGrpSpPr>
            <p:cNvPr id="13318" name="Group 6"/>
            <p:cNvGrpSpPr>
              <a:grpSpLocks/>
            </p:cNvGrpSpPr>
            <p:nvPr/>
          </p:nvGrpSpPr>
          <p:grpSpPr bwMode="auto">
            <a:xfrm>
              <a:off x="144" y="1248"/>
              <a:ext cx="4656" cy="201"/>
              <a:chOff x="144" y="1248"/>
              <a:chExt cx="4656" cy="201"/>
            </a:xfrm>
          </p:grpSpPr>
          <p:sp>
            <p:nvSpPr>
              <p:cNvPr id="13319"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endParaRPr lang="en-US"/>
              </a:p>
            </p:txBody>
          </p:sp>
          <p:sp>
            <p:nvSpPr>
              <p:cNvPr id="13320"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endParaRPr lang="en-US"/>
              </a:p>
            </p:txBody>
          </p:sp>
        </p:grpSp>
      </p:grpSp>
      <p:sp>
        <p:nvSpPr>
          <p:cNvPr id="13321" name="AutoShape 9"/>
          <p:cNvSpPr>
            <a:spLocks noGrp="1" noChangeArrowheads="1"/>
          </p:cNvSpPr>
          <p:nvPr>
            <p:ph type="title"/>
          </p:nvPr>
        </p:nvSpPr>
        <p:spPr bwMode="auto">
          <a:xfrm>
            <a:off x="762000" y="762000"/>
            <a:ext cx="7924800" cy="1143000"/>
          </a:xfrm>
          <a:prstGeom prst="roundRect">
            <a:avLst>
              <a:gd name="adj" fmla="val 21667"/>
            </a:avLst>
          </a:prstGeom>
          <a:noFill/>
          <a:ln w="9525">
            <a:noFill/>
            <a:round/>
            <a:headEnd/>
            <a:tailEnd/>
          </a:ln>
          <a:effectLst/>
        </p:spPr>
        <p:txBody>
          <a:bodyPr vert="horz" wrap="square" lIns="91440" tIns="45720" rIns="91440" bIns="45720" numCol="1" anchor="b" anchorCtr="0" compatLnSpc="1">
            <a:prstTxWarp prst="textNoShape">
              <a:avLst/>
            </a:prstTxWarp>
          </a:bodyPr>
          <a:lstStyle/>
          <a:p>
            <a:pPr lvl="0"/>
            <a:r>
              <a:rPr lang="el-GR" smtClean="0"/>
              <a:t>Κάντε κλικ για επεξεργασία του τίτλου</a:t>
            </a:r>
          </a:p>
        </p:txBody>
      </p:sp>
      <p:sp>
        <p:nvSpPr>
          <p:cNvPr id="13322" name="Rectangle 10"/>
          <p:cNvSpPr>
            <a:spLocks noGrp="1" noChangeArrowheads="1"/>
          </p:cNvSpPr>
          <p:nvPr>
            <p:ph type="body" idx="1"/>
          </p:nvPr>
        </p:nvSpPr>
        <p:spPr bwMode="auto">
          <a:xfrm>
            <a:off x="838200" y="2362200"/>
            <a:ext cx="7693025" cy="3724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13323"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lvl1pPr>
          </a:lstStyle>
          <a:p>
            <a:r>
              <a:rPr lang="el-GR" smtClean="0"/>
              <a:t>05/12/2014</a:t>
            </a:r>
            <a:endParaRPr lang="el-GR"/>
          </a:p>
        </p:txBody>
      </p:sp>
      <p:sp>
        <p:nvSpPr>
          <p:cNvPr id="13324"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lvl1pPr>
          </a:lstStyle>
          <a:p>
            <a:r>
              <a:rPr lang="el-GR" smtClean="0"/>
              <a:t>ΙΩΑΝΝΗΣ ΚΩΣΤΑΡΙΚΑΣ</a:t>
            </a:r>
            <a:endParaRPr lang="el-GR"/>
          </a:p>
        </p:txBody>
      </p:sp>
      <p:sp>
        <p:nvSpPr>
          <p:cNvPr id="13325"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2600">
                <a:solidFill>
                  <a:schemeClr val="bg1"/>
                </a:solidFill>
              </a:defRPr>
            </a:lvl1pPr>
          </a:lstStyle>
          <a:p>
            <a:fld id="{9F5E0A38-B89B-4F43-A712-66CC17D11CC8}" type="slidenum">
              <a:rPr lang="el-GR"/>
              <a:pPr/>
              <a:t>‹#›</a:t>
            </a:fld>
            <a:endParaRPr lang="el-GR"/>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hf hdr="0"/>
  <p:txStyles>
    <p:titleStyle>
      <a:lvl1pPr algn="l" rtl="0" fontAlgn="base">
        <a:lnSpc>
          <a:spcPct val="90000"/>
        </a:lnSpc>
        <a:spcBef>
          <a:spcPct val="0"/>
        </a:spcBef>
        <a:spcAft>
          <a:spcPct val="0"/>
        </a:spcAft>
        <a:defRPr sz="3600" b="1">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charset="0"/>
        </a:defRPr>
      </a:lvl2pPr>
      <a:lvl3pPr algn="l" rtl="0" fontAlgn="base">
        <a:lnSpc>
          <a:spcPct val="90000"/>
        </a:lnSpc>
        <a:spcBef>
          <a:spcPct val="0"/>
        </a:spcBef>
        <a:spcAft>
          <a:spcPct val="0"/>
        </a:spcAft>
        <a:defRPr sz="3600" b="1">
          <a:solidFill>
            <a:schemeClr val="tx2"/>
          </a:solidFill>
          <a:latin typeface="Arial" charset="0"/>
        </a:defRPr>
      </a:lvl3pPr>
      <a:lvl4pPr algn="l" rtl="0" fontAlgn="base">
        <a:lnSpc>
          <a:spcPct val="90000"/>
        </a:lnSpc>
        <a:spcBef>
          <a:spcPct val="0"/>
        </a:spcBef>
        <a:spcAft>
          <a:spcPct val="0"/>
        </a:spcAft>
        <a:defRPr sz="3600" b="1">
          <a:solidFill>
            <a:schemeClr val="tx2"/>
          </a:solidFill>
          <a:latin typeface="Arial" charset="0"/>
        </a:defRPr>
      </a:lvl4pPr>
      <a:lvl5pPr algn="l" rtl="0" fontAlgn="base">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buChar char="–"/>
        <a:defRPr sz="2400">
          <a:solidFill>
            <a:schemeClr val="tx1"/>
          </a:solidFill>
          <a:latin typeface="+mn-lt"/>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fontAlgn="base">
        <a:spcBef>
          <a:spcPct val="20000"/>
        </a:spcBef>
        <a:spcAft>
          <a:spcPct val="0"/>
        </a:spcAft>
        <a:buClr>
          <a:schemeClr val="tx1"/>
        </a:buClr>
        <a:buSzPct val="80000"/>
        <a:buChar char="–"/>
        <a:defRPr>
          <a:solidFill>
            <a:schemeClr val="tx1"/>
          </a:solidFill>
          <a:latin typeface="+mn-lt"/>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r>
              <a:rPr lang="el-GR" smtClean="0"/>
              <a:t>05/12/2014</a:t>
            </a:r>
            <a:endParaRPr lang="el-GR" dirty="0"/>
          </a:p>
        </p:txBody>
      </p:sp>
      <p:sp>
        <p:nvSpPr>
          <p:cNvPr id="14"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15" name="Slide Number Placeholder 5"/>
          <p:cNvSpPr>
            <a:spLocks noGrp="1"/>
          </p:cNvSpPr>
          <p:nvPr>
            <p:ph type="sldNum" sz="quarter" idx="12"/>
          </p:nvPr>
        </p:nvSpPr>
        <p:spPr/>
        <p:txBody>
          <a:bodyPr/>
          <a:lstStyle/>
          <a:p>
            <a:fld id="{10F3DEB8-0613-4503-8A2A-AA29C7A7E936}" type="slidenum">
              <a:rPr lang="el-GR"/>
              <a:pPr/>
              <a:t>1</a:t>
            </a:fld>
            <a:endParaRPr lang="el-GR"/>
          </a:p>
        </p:txBody>
      </p:sp>
      <p:sp>
        <p:nvSpPr>
          <p:cNvPr id="80898" name="Rectangle 2"/>
          <p:cNvSpPr>
            <a:spLocks noGrp="1" noChangeArrowheads="1"/>
          </p:cNvSpPr>
          <p:nvPr>
            <p:ph type="body" idx="1"/>
          </p:nvPr>
        </p:nvSpPr>
        <p:spPr>
          <a:xfrm>
            <a:off x="827088" y="2349501"/>
            <a:ext cx="7693025" cy="3095724"/>
          </a:xfrm>
        </p:spPr>
        <p:txBody>
          <a:bodyPr>
            <a:noAutofit/>
          </a:bodyPr>
          <a:lstStyle/>
          <a:p>
            <a:pPr algn="ctr">
              <a:lnSpc>
                <a:spcPct val="80000"/>
              </a:lnSpc>
              <a:buFont typeface="Wingdings" pitchFamily="2" charset="2"/>
              <a:buNone/>
            </a:pPr>
            <a:endParaRPr lang="en-US" sz="2000" b="1" dirty="0"/>
          </a:p>
          <a:p>
            <a:pPr algn="ctr">
              <a:lnSpc>
                <a:spcPct val="80000"/>
              </a:lnSpc>
              <a:buNone/>
            </a:pPr>
            <a:endParaRPr lang="el-GR" sz="2400" b="1" dirty="0" smtClean="0"/>
          </a:p>
          <a:p>
            <a:pPr algn="ctr">
              <a:lnSpc>
                <a:spcPct val="80000"/>
              </a:lnSpc>
              <a:buNone/>
            </a:pPr>
            <a:endParaRPr lang="en-US" sz="1600" b="1" dirty="0" smtClean="0"/>
          </a:p>
          <a:p>
            <a:pPr algn="ctr">
              <a:lnSpc>
                <a:spcPct val="80000"/>
              </a:lnSpc>
              <a:buNone/>
            </a:pPr>
            <a:endParaRPr lang="en-US" sz="1600" b="1" dirty="0"/>
          </a:p>
          <a:p>
            <a:pPr algn="ctr">
              <a:lnSpc>
                <a:spcPct val="80000"/>
              </a:lnSpc>
              <a:buNone/>
            </a:pPr>
            <a:endParaRPr lang="en-US" sz="1600" b="1" dirty="0" smtClean="0"/>
          </a:p>
          <a:p>
            <a:pPr algn="ctr">
              <a:lnSpc>
                <a:spcPct val="80000"/>
              </a:lnSpc>
              <a:buNone/>
            </a:pPr>
            <a:endParaRPr lang="en-US" sz="1600" b="1" dirty="0" smtClean="0"/>
          </a:p>
          <a:p>
            <a:pPr algn="ctr">
              <a:lnSpc>
                <a:spcPct val="80000"/>
              </a:lnSpc>
              <a:buNone/>
            </a:pPr>
            <a:endParaRPr lang="en-US" sz="1600" b="1" dirty="0" smtClean="0"/>
          </a:p>
          <a:p>
            <a:pPr algn="ctr">
              <a:lnSpc>
                <a:spcPct val="80000"/>
              </a:lnSpc>
              <a:buNone/>
            </a:pPr>
            <a:endParaRPr lang="en-US" sz="1600" b="1" dirty="0"/>
          </a:p>
          <a:p>
            <a:pPr algn="ctr">
              <a:lnSpc>
                <a:spcPct val="80000"/>
              </a:lnSpc>
              <a:buNone/>
            </a:pPr>
            <a:r>
              <a:rPr lang="el-GR" sz="1600" b="1" dirty="0" smtClean="0"/>
              <a:t>Εικονική </a:t>
            </a:r>
            <a:r>
              <a:rPr lang="el-GR" sz="1600" b="1" dirty="0"/>
              <a:t>πραγματικότητα και περιβάλλοντα εξ αποστάσεως εκπαίδευσης: </a:t>
            </a:r>
          </a:p>
          <a:p>
            <a:pPr algn="ctr">
              <a:lnSpc>
                <a:spcPct val="80000"/>
              </a:lnSpc>
              <a:buNone/>
            </a:pPr>
            <a:r>
              <a:rPr lang="el-GR" sz="1600" b="1" dirty="0"/>
              <a:t>Προς μία ολοκληρωμένη εφαρμογή για μαθησιακές </a:t>
            </a:r>
            <a:r>
              <a:rPr lang="el-GR" sz="1600" b="1" dirty="0" smtClean="0"/>
              <a:t>κοινότητες</a:t>
            </a:r>
            <a:endParaRPr lang="en-US" sz="1600" b="1" dirty="0" smtClean="0"/>
          </a:p>
          <a:p>
            <a:pPr algn="ctr">
              <a:lnSpc>
                <a:spcPct val="80000"/>
              </a:lnSpc>
              <a:buNone/>
            </a:pPr>
            <a:endParaRPr lang="el-GR" sz="1600" b="1" dirty="0"/>
          </a:p>
          <a:p>
            <a:pPr algn="ctr">
              <a:lnSpc>
                <a:spcPct val="80000"/>
              </a:lnSpc>
              <a:buNone/>
            </a:pPr>
            <a:r>
              <a:rPr lang="el-GR" sz="2400" b="1" dirty="0" smtClean="0"/>
              <a:t>Εκπαιδευτικό </a:t>
            </a:r>
            <a:r>
              <a:rPr lang="el-GR" sz="2400" b="1" dirty="0" smtClean="0"/>
              <a:t>σενάριο για τη διδασκαλία της </a:t>
            </a:r>
            <a:r>
              <a:rPr lang="el-GR" sz="2400" b="1" dirty="0" smtClean="0"/>
              <a:t>φυσικής</a:t>
            </a:r>
            <a:endParaRPr lang="el-GR" sz="1400" b="1" dirty="0" smtClean="0"/>
          </a:p>
          <a:p>
            <a:pPr algn="ctr">
              <a:lnSpc>
                <a:spcPct val="80000"/>
              </a:lnSpc>
              <a:buFont typeface="Wingdings" pitchFamily="2" charset="2"/>
              <a:buNone/>
            </a:pPr>
            <a:endParaRPr lang="el-GR" sz="1400" b="1" dirty="0"/>
          </a:p>
          <a:p>
            <a:pPr algn="ctr">
              <a:lnSpc>
                <a:spcPct val="80000"/>
              </a:lnSpc>
              <a:buFont typeface="Wingdings" pitchFamily="2" charset="2"/>
              <a:buNone/>
            </a:pPr>
            <a:endParaRPr lang="el-GR" sz="1400" b="1" dirty="0" smtClean="0"/>
          </a:p>
          <a:p>
            <a:pPr algn="ctr">
              <a:lnSpc>
                <a:spcPct val="80000"/>
              </a:lnSpc>
              <a:buFont typeface="Wingdings" pitchFamily="2" charset="2"/>
              <a:buNone/>
            </a:pPr>
            <a:endParaRPr lang="el-GR" sz="1400" b="1" dirty="0"/>
          </a:p>
          <a:p>
            <a:pPr algn="ctr">
              <a:lnSpc>
                <a:spcPct val="80000"/>
              </a:lnSpc>
              <a:buFont typeface="Wingdings" pitchFamily="2" charset="2"/>
              <a:buNone/>
            </a:pPr>
            <a:endParaRPr lang="el-GR" sz="1400" b="1" dirty="0" smtClean="0"/>
          </a:p>
          <a:p>
            <a:pPr algn="ctr">
              <a:lnSpc>
                <a:spcPct val="80000"/>
              </a:lnSpc>
              <a:buFont typeface="Wingdings" pitchFamily="2" charset="2"/>
              <a:buNone/>
            </a:pPr>
            <a:endParaRPr lang="en-US" sz="14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216" y="806252"/>
            <a:ext cx="6620799" cy="306747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en-US" sz="2400" dirty="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10</a:t>
            </a:fld>
            <a:endParaRPr lang="el-GR"/>
          </a:p>
        </p:txBody>
      </p:sp>
      <p:sp>
        <p:nvSpPr>
          <p:cNvPr id="7" name="Content Placeholder 6"/>
          <p:cNvSpPr>
            <a:spLocks noGrp="1"/>
          </p:cNvSpPr>
          <p:nvPr>
            <p:ph idx="1"/>
          </p:nvPr>
        </p:nvSpPr>
        <p:spPr/>
        <p:txBody>
          <a:bodyPr/>
          <a:lstStyle/>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r>
              <a:rPr lang="el-GR" sz="1600" dirty="0" smtClean="0"/>
              <a:t>Στην παρούσα εργασία χρησιμοποιήθηκε ο εικονικός κόσμος του </a:t>
            </a:r>
            <a:r>
              <a:rPr lang="el-GR" sz="1600" dirty="0" err="1" smtClean="0"/>
              <a:t>Second</a:t>
            </a:r>
            <a:r>
              <a:rPr lang="el-GR" sz="1600" dirty="0" smtClean="0"/>
              <a:t> </a:t>
            </a:r>
            <a:r>
              <a:rPr lang="el-GR" sz="1600" dirty="0" err="1" smtClean="0"/>
              <a:t>Life</a:t>
            </a:r>
            <a:r>
              <a:rPr lang="el-GR" sz="1600" dirty="0" smtClean="0"/>
              <a:t> για τη δημιουργία της εικονικής αίθουσας της πλατφόρμας «</a:t>
            </a:r>
            <a:r>
              <a:rPr lang="en-US" sz="1600" dirty="0" smtClean="0"/>
              <a:t>Physics Virtual Classroom</a:t>
            </a:r>
            <a:r>
              <a:rPr lang="el-GR" sz="1600" dirty="0" smtClean="0"/>
              <a:t>» και τη διεξαγωγή του μαθήματος. Μαθητές και καθηγητές της ήδη διαμορφωμένης σελίδας </a:t>
            </a:r>
            <a:r>
              <a:rPr lang="el-GR" sz="1600" dirty="0" err="1" smtClean="0"/>
              <a:t>moodle</a:t>
            </a:r>
            <a:r>
              <a:rPr lang="el-GR" sz="1600" dirty="0" smtClean="0"/>
              <a:t> κατέβασαν και εγκατέστησαν τοπικά στον υπολογιστή τους την εφαρμογή </a:t>
            </a:r>
            <a:r>
              <a:rPr lang="el-GR" sz="1600" dirty="0" err="1" smtClean="0"/>
              <a:t>viewer</a:t>
            </a:r>
            <a:r>
              <a:rPr lang="el-GR" sz="1600" dirty="0" smtClean="0"/>
              <a:t> του </a:t>
            </a:r>
            <a:r>
              <a:rPr lang="el-GR" sz="1600" dirty="0" err="1" smtClean="0"/>
              <a:t>Second</a:t>
            </a:r>
            <a:r>
              <a:rPr lang="el-GR" sz="1600" dirty="0" smtClean="0"/>
              <a:t> </a:t>
            </a:r>
            <a:r>
              <a:rPr lang="el-GR" sz="1600" dirty="0" err="1" smtClean="0"/>
              <a:t>Life</a:t>
            </a:r>
            <a:r>
              <a:rPr lang="el-GR" sz="1600" dirty="0" smtClean="0"/>
              <a:t>. Στη συνέχεια δημιούργησαν έναν δωρεάν λογαριασμό στον δυνητικό κόσμο και διαμόρφωσαν έναν εικονικό εαυτό (</a:t>
            </a:r>
            <a:r>
              <a:rPr lang="el-GR" sz="1600" dirty="0" err="1" smtClean="0"/>
              <a:t>avatar</a:t>
            </a:r>
            <a:r>
              <a:rPr lang="el-GR" sz="1600" dirty="0" smtClean="0"/>
              <a:t>). Για τις ανάγκες του μαθήματος δημιουργήθηκε και ένα </a:t>
            </a:r>
            <a:r>
              <a:rPr lang="el-GR" sz="1600" dirty="0" err="1" smtClean="0"/>
              <a:t>premium</a:t>
            </a:r>
            <a:r>
              <a:rPr lang="el-GR" sz="1600" dirty="0" smtClean="0"/>
              <a:t> </a:t>
            </a:r>
            <a:r>
              <a:rPr lang="el-GR" sz="1600" dirty="0" err="1" smtClean="0"/>
              <a:t>account</a:t>
            </a:r>
            <a:r>
              <a:rPr lang="el-GR" sz="1600" dirty="0" smtClean="0"/>
              <a:t> με περίπου 10 δολάρια το μήνα, ώστε να στηθεί και να διαμορφωθεί η εικονική τάξη. </a:t>
            </a:r>
            <a:endParaRPr lang="en-US" sz="1600" dirty="0" smtClean="0"/>
          </a:p>
          <a:p>
            <a:endParaRPr lang="en-US" dirty="0"/>
          </a:p>
        </p:txBody>
      </p:sp>
      <p:pic>
        <p:nvPicPr>
          <p:cNvPr id="3074" name="Picture 2" descr="Snapshot_003"/>
          <p:cNvPicPr>
            <a:picLocks noChangeAspect="1" noChangeArrowheads="1"/>
          </p:cNvPicPr>
          <p:nvPr/>
        </p:nvPicPr>
        <p:blipFill>
          <a:blip r:embed="rId3" cstate="print"/>
          <a:srcRect/>
          <a:stretch>
            <a:fillRect/>
          </a:stretch>
        </p:blipFill>
        <p:spPr bwMode="auto">
          <a:xfrm>
            <a:off x="1475656" y="332656"/>
            <a:ext cx="5796136" cy="34025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t>Σύνδεση του </a:t>
            </a:r>
            <a:r>
              <a:rPr lang="el-GR" sz="3200" dirty="0" err="1"/>
              <a:t>Moodle</a:t>
            </a:r>
            <a:r>
              <a:rPr lang="el-GR" sz="3200" dirty="0"/>
              <a:t> με το </a:t>
            </a:r>
            <a:r>
              <a:rPr lang="el-GR" sz="3200" dirty="0" err="1"/>
              <a:t>Second</a:t>
            </a:r>
            <a:r>
              <a:rPr lang="el-GR" sz="3200" dirty="0"/>
              <a:t> </a:t>
            </a:r>
            <a:r>
              <a:rPr lang="el-GR" sz="3200" dirty="0" err="1"/>
              <a:t>Life</a:t>
            </a:r>
            <a:endParaRPr lang="el-GR" sz="3200"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84018" y="2362200"/>
            <a:ext cx="5601389" cy="3724275"/>
          </a:xfrm>
        </p:spPr>
      </p:pic>
      <p:sp>
        <p:nvSpPr>
          <p:cNvPr id="4" name="Date Placeholder 3"/>
          <p:cNvSpPr>
            <a:spLocks noGrp="1"/>
          </p:cNvSpPr>
          <p:nvPr>
            <p:ph type="dt" sz="half" idx="10"/>
          </p:nvPr>
        </p:nvSpPr>
        <p:spPr/>
        <p:txBody>
          <a:bodyPr/>
          <a:lstStyle/>
          <a:p>
            <a:r>
              <a:rPr lang="el-GR" smtClean="0"/>
              <a:t>05/12/2014</a:t>
            </a:r>
            <a:endParaRPr lang="el-GR"/>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11</a:t>
            </a:fld>
            <a:endParaRPr lang="el-GR"/>
          </a:p>
        </p:txBody>
      </p:sp>
    </p:spTree>
    <p:extLst>
      <p:ext uri="{BB962C8B-B14F-4D97-AF65-F5344CB8AC3E}">
        <p14:creationId xmlns:p14="http://schemas.microsoft.com/office/powerpoint/2010/main" val="1773903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l-GR" sz="2400" dirty="0" smtClean="0"/>
              <a:t>Σύνδεση του </a:t>
            </a:r>
            <a:r>
              <a:rPr lang="en-US" sz="2400" dirty="0" err="1" smtClean="0"/>
              <a:t>Moodle</a:t>
            </a:r>
            <a:r>
              <a:rPr lang="el-GR" sz="2400" dirty="0" smtClean="0"/>
              <a:t> με το </a:t>
            </a:r>
            <a:r>
              <a:rPr lang="en-US" sz="2400" dirty="0" smtClean="0"/>
              <a:t>Second Life</a:t>
            </a:r>
            <a:endParaRPr lang="en-US" sz="2400" dirty="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12</a:t>
            </a:fld>
            <a:endParaRPr lang="el-GR"/>
          </a:p>
        </p:txBody>
      </p:sp>
      <p:sp>
        <p:nvSpPr>
          <p:cNvPr id="7" name="Content Placeholder 6"/>
          <p:cNvSpPr>
            <a:spLocks noGrp="1"/>
          </p:cNvSpPr>
          <p:nvPr>
            <p:ph idx="1"/>
          </p:nvPr>
        </p:nvSpPr>
        <p:spPr/>
        <p:txBody>
          <a:bodyPr/>
          <a:lstStyle/>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l-GR" sz="1600" dirty="0" smtClean="0"/>
          </a:p>
          <a:p>
            <a:r>
              <a:rPr lang="el-GR" sz="1600" dirty="0" smtClean="0"/>
              <a:t>Εγκατάσταση του </a:t>
            </a:r>
            <a:r>
              <a:rPr lang="en-US" sz="1600" dirty="0" smtClean="0"/>
              <a:t>SLOODLE</a:t>
            </a:r>
            <a:r>
              <a:rPr lang="el-GR" sz="1600" dirty="0" smtClean="0"/>
              <a:t> (</a:t>
            </a:r>
            <a:r>
              <a:rPr lang="en-US" sz="1600" dirty="0" smtClean="0"/>
              <a:t>Simulation Linked Object Oriented Dynamic Learning Environment</a:t>
            </a:r>
            <a:r>
              <a:rPr lang="el-GR" sz="1600" dirty="0" smtClean="0"/>
              <a:t>), μιας επέκτασης του </a:t>
            </a:r>
            <a:r>
              <a:rPr lang="en-US" sz="1600" dirty="0" err="1" smtClean="0"/>
              <a:t>Moodle</a:t>
            </a:r>
            <a:r>
              <a:rPr lang="en-US" sz="1600" dirty="0" smtClean="0"/>
              <a:t> </a:t>
            </a:r>
            <a:r>
              <a:rPr lang="el-GR" sz="1600" dirty="0" smtClean="0"/>
              <a:t>που επιτρέπει τη μεταφορά δεδομένων μεταξύ του </a:t>
            </a:r>
            <a:r>
              <a:rPr lang="en-US" sz="1600" dirty="0" err="1" smtClean="0"/>
              <a:t>Moodle</a:t>
            </a:r>
            <a:r>
              <a:rPr lang="el-GR" sz="1600" dirty="0" smtClean="0"/>
              <a:t> και του </a:t>
            </a:r>
            <a:r>
              <a:rPr lang="en-US" sz="1600" dirty="0" smtClean="0"/>
              <a:t>Second Life</a:t>
            </a:r>
            <a:r>
              <a:rPr lang="el-GR" sz="1600" dirty="0" smtClean="0"/>
              <a:t>. Με την προσθήκη αυτή οι δύο πλατφόρμες θα «επικοινωνούσαν», επιτρέποντας μερικά από τα πιο σημαντικά εργαλεία του </a:t>
            </a:r>
            <a:r>
              <a:rPr lang="el-GR" sz="1600" dirty="0" err="1" smtClean="0"/>
              <a:t>Moodle</a:t>
            </a:r>
            <a:r>
              <a:rPr lang="el-GR" sz="1600" dirty="0" smtClean="0"/>
              <a:t> να λειτουργούν μέσα στην εικονική τάξη του </a:t>
            </a:r>
            <a:r>
              <a:rPr lang="el-GR" sz="1600" dirty="0" err="1" smtClean="0"/>
              <a:t>Second</a:t>
            </a:r>
            <a:r>
              <a:rPr lang="el-GR" sz="1600" dirty="0" smtClean="0"/>
              <a:t> </a:t>
            </a:r>
            <a:r>
              <a:rPr lang="el-GR" sz="1600" dirty="0" err="1" smtClean="0"/>
              <a:t>Life</a:t>
            </a:r>
            <a:r>
              <a:rPr lang="el-GR" sz="1600" dirty="0" smtClean="0"/>
              <a:t>. </a:t>
            </a:r>
            <a:endParaRPr lang="en-US" sz="1600" dirty="0" smtClean="0"/>
          </a:p>
          <a:p>
            <a:endParaRPr lang="en-US" dirty="0"/>
          </a:p>
        </p:txBody>
      </p:sp>
      <p:pic>
        <p:nvPicPr>
          <p:cNvPr id="4098" name="Picture 2" descr="sloodle set"/>
          <p:cNvPicPr>
            <a:picLocks noChangeAspect="1" noChangeArrowheads="1"/>
          </p:cNvPicPr>
          <p:nvPr/>
        </p:nvPicPr>
        <p:blipFill>
          <a:blip r:embed="rId3" cstate="print"/>
          <a:srcRect/>
          <a:stretch>
            <a:fillRect/>
          </a:stretch>
        </p:blipFill>
        <p:spPr bwMode="auto">
          <a:xfrm>
            <a:off x="5652120" y="1988840"/>
            <a:ext cx="2920441" cy="2808312"/>
          </a:xfrm>
          <a:prstGeom prst="rect">
            <a:avLst/>
          </a:prstGeom>
          <a:noFill/>
          <a:ln w="9525">
            <a:noFill/>
            <a:miter lim="800000"/>
            <a:headEnd/>
            <a:tailEnd/>
          </a:ln>
        </p:spPr>
      </p:pic>
      <p:pic>
        <p:nvPicPr>
          <p:cNvPr id="4099" name="Picture 4"/>
          <p:cNvPicPr>
            <a:picLocks noChangeAspect="1" noChangeArrowheads="1"/>
          </p:cNvPicPr>
          <p:nvPr/>
        </p:nvPicPr>
        <p:blipFill>
          <a:blip r:embed="rId4" cstate="print"/>
          <a:srcRect l="2705" t="17545" r="3526" b="1462"/>
          <a:stretch>
            <a:fillRect/>
          </a:stretch>
        </p:blipFill>
        <p:spPr bwMode="auto">
          <a:xfrm>
            <a:off x="827584" y="1988840"/>
            <a:ext cx="4824536" cy="28635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en-US" sz="2400" dirty="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13</a:t>
            </a:fld>
            <a:endParaRPr lang="el-GR"/>
          </a:p>
        </p:txBody>
      </p:sp>
      <p:sp>
        <p:nvSpPr>
          <p:cNvPr id="7" name="Content Placeholder 6"/>
          <p:cNvSpPr>
            <a:spLocks noGrp="1"/>
          </p:cNvSpPr>
          <p:nvPr>
            <p:ph idx="1"/>
          </p:nvPr>
        </p:nvSpPr>
        <p:spPr/>
        <p:txBody>
          <a:bodyPr/>
          <a:lstStyle/>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dirty="0"/>
          </a:p>
        </p:txBody>
      </p:sp>
      <p:pic>
        <p:nvPicPr>
          <p:cNvPr id="5122" name="Picture 2" descr="booth"/>
          <p:cNvPicPr>
            <a:picLocks noChangeAspect="1" noChangeArrowheads="1"/>
          </p:cNvPicPr>
          <p:nvPr/>
        </p:nvPicPr>
        <p:blipFill>
          <a:blip r:embed="rId3" cstate="print"/>
          <a:srcRect/>
          <a:stretch>
            <a:fillRect/>
          </a:stretch>
        </p:blipFill>
        <p:spPr bwMode="auto">
          <a:xfrm>
            <a:off x="0" y="0"/>
            <a:ext cx="3419872" cy="3604108"/>
          </a:xfrm>
          <a:prstGeom prst="rect">
            <a:avLst/>
          </a:prstGeom>
          <a:noFill/>
          <a:ln w="9525">
            <a:noFill/>
            <a:miter lim="800000"/>
            <a:headEnd/>
            <a:tailEnd/>
          </a:ln>
        </p:spPr>
      </p:pic>
      <p:pic>
        <p:nvPicPr>
          <p:cNvPr id="5123" name="Picture 3" descr="presenter"/>
          <p:cNvPicPr>
            <a:picLocks noChangeAspect="1" noChangeArrowheads="1"/>
          </p:cNvPicPr>
          <p:nvPr/>
        </p:nvPicPr>
        <p:blipFill>
          <a:blip r:embed="rId4" cstate="print"/>
          <a:srcRect/>
          <a:stretch>
            <a:fillRect/>
          </a:stretch>
        </p:blipFill>
        <p:spPr bwMode="auto">
          <a:xfrm>
            <a:off x="4932040" y="-1"/>
            <a:ext cx="4211960" cy="3899963"/>
          </a:xfrm>
          <a:prstGeom prst="rect">
            <a:avLst/>
          </a:prstGeom>
          <a:noFill/>
          <a:ln w="9525">
            <a:noFill/>
            <a:miter lim="800000"/>
            <a:headEnd/>
            <a:tailEnd/>
          </a:ln>
        </p:spPr>
      </p:pic>
      <p:pic>
        <p:nvPicPr>
          <p:cNvPr id="5124" name="Picture 4" descr="web"/>
          <p:cNvPicPr>
            <a:picLocks noChangeAspect="1" noChangeArrowheads="1"/>
          </p:cNvPicPr>
          <p:nvPr/>
        </p:nvPicPr>
        <p:blipFill>
          <a:blip r:embed="rId5" cstate="print"/>
          <a:srcRect/>
          <a:stretch>
            <a:fillRect/>
          </a:stretch>
        </p:blipFill>
        <p:spPr bwMode="auto">
          <a:xfrm>
            <a:off x="0" y="3571875"/>
            <a:ext cx="3590925" cy="3286125"/>
          </a:xfrm>
          <a:prstGeom prst="rect">
            <a:avLst/>
          </a:prstGeom>
          <a:noFill/>
          <a:ln w="9525">
            <a:noFill/>
            <a:miter lim="800000"/>
            <a:headEnd/>
            <a:tailEnd/>
          </a:ln>
        </p:spPr>
      </p:pic>
      <p:pic>
        <p:nvPicPr>
          <p:cNvPr id="5125" name="Picture 5" descr="quiz"/>
          <p:cNvPicPr>
            <a:picLocks noChangeAspect="1" noChangeArrowheads="1"/>
          </p:cNvPicPr>
          <p:nvPr/>
        </p:nvPicPr>
        <p:blipFill>
          <a:blip r:embed="rId6" cstate="print"/>
          <a:srcRect/>
          <a:stretch>
            <a:fillRect/>
          </a:stretch>
        </p:blipFill>
        <p:spPr bwMode="auto">
          <a:xfrm>
            <a:off x="4355976" y="3861048"/>
            <a:ext cx="3168352" cy="25551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l-GR" sz="2400" dirty="0" smtClean="0"/>
              <a:t>Διδασκαλία στη νέα πλατφόρμα</a:t>
            </a:r>
            <a:endParaRPr lang="en-US" sz="2400" dirty="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14</a:t>
            </a:fld>
            <a:endParaRPr lang="el-GR"/>
          </a:p>
        </p:txBody>
      </p:sp>
      <p:sp>
        <p:nvSpPr>
          <p:cNvPr id="7" name="Content Placeholder 6"/>
          <p:cNvSpPr>
            <a:spLocks noGrp="1"/>
          </p:cNvSpPr>
          <p:nvPr>
            <p:ph idx="1"/>
          </p:nvPr>
        </p:nvSpPr>
        <p:spPr/>
        <p:txBody>
          <a:bodyPr/>
          <a:lstStyle/>
          <a:p>
            <a:r>
              <a:rPr lang="el-GR" sz="1800" dirty="0" smtClean="0"/>
              <a:t>Σχεδιάστηκαν τέσσερα μαθήματα. «Η μπύρα και η παρασκευή της», «Υγεία και Διατροφή», «Ο νόμος του </a:t>
            </a:r>
            <a:r>
              <a:rPr lang="el-GR" sz="1800" dirty="0" err="1" smtClean="0"/>
              <a:t>Coulomb</a:t>
            </a:r>
            <a:r>
              <a:rPr lang="el-GR" sz="1800" dirty="0" smtClean="0"/>
              <a:t>» και «Πλανήτες και Ηλιακό Σύστημα». </a:t>
            </a:r>
            <a:endParaRPr lang="en-US" sz="1800" dirty="0" smtClean="0"/>
          </a:p>
          <a:p>
            <a:endParaRPr lang="en-US" sz="1800" dirty="0" smtClean="0"/>
          </a:p>
          <a:p>
            <a:endParaRPr lang="en-US" sz="1800" dirty="0" smtClean="0"/>
          </a:p>
          <a:p>
            <a:pPr>
              <a:lnSpc>
                <a:spcPct val="150000"/>
              </a:lnSpc>
              <a:spcAft>
                <a:spcPts val="0"/>
              </a:spcAft>
            </a:pPr>
            <a:r>
              <a:rPr lang="el-GR" sz="1800" dirty="0" smtClean="0">
                <a:ea typeface="Times New Roman"/>
              </a:rPr>
              <a:t>τα μαθήματα ήταν σχεδιασμένα έτσι ώστε να μπορούν να τα παρακολουθήσουν μικροί και μεγάλοι, έχοντας τις στοιχειώδεις γνώσεις πάνω στις θεματικές, με μόνη εξαίρεση το μάθημα για το νόμο του </a:t>
            </a:r>
            <a:r>
              <a:rPr lang="en-US" sz="1800" dirty="0" smtClean="0">
                <a:ea typeface="Times New Roman"/>
              </a:rPr>
              <a:t>Coulomb</a:t>
            </a:r>
            <a:r>
              <a:rPr lang="el-GR" sz="1800" dirty="0" smtClean="0">
                <a:ea typeface="Times New Roman"/>
              </a:rPr>
              <a:t>, το οποίο ήταν ατομικό και παρακολουθήθηκε από μαθήτρια της τρίτης Γυμνασίου. </a:t>
            </a:r>
            <a:endParaRPr lang="en-US" sz="1800" dirty="0" smtClean="0">
              <a:ea typeface="Times New Roman"/>
            </a:endParaRPr>
          </a:p>
          <a:p>
            <a:endParaRPr lang="en-US" sz="1600" dirty="0" smtClean="0"/>
          </a:p>
          <a:p>
            <a:endParaRPr lang="en-US" sz="1600" dirty="0" smtClean="0"/>
          </a:p>
          <a:p>
            <a:endParaRPr lang="en-US" sz="1600" dirty="0" smtClean="0"/>
          </a:p>
          <a:p>
            <a:endParaRPr lang="en-US" sz="1600" dirty="0" smtClean="0"/>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en-US" sz="2400" dirty="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15</a:t>
            </a:fld>
            <a:endParaRPr lang="el-GR"/>
          </a:p>
        </p:txBody>
      </p:sp>
      <p:sp>
        <p:nvSpPr>
          <p:cNvPr id="7" name="Content Placeholder 6"/>
          <p:cNvSpPr>
            <a:spLocks noGrp="1"/>
          </p:cNvSpPr>
          <p:nvPr>
            <p:ph idx="1"/>
          </p:nvPr>
        </p:nvSpPr>
        <p:spPr/>
        <p:txBody>
          <a:bodyPr/>
          <a:lstStyle/>
          <a:p>
            <a:endParaRPr lang="en-US" sz="1600" dirty="0" smtClean="0"/>
          </a:p>
          <a:p>
            <a:endParaRPr lang="en-US" sz="1600" dirty="0" smtClean="0"/>
          </a:p>
          <a:p>
            <a:endParaRPr lang="en-US" sz="1600" dirty="0" smtClean="0"/>
          </a:p>
          <a:p>
            <a:endParaRPr lang="en-US" sz="1600" dirty="0" smtClean="0"/>
          </a:p>
          <a:p>
            <a:endParaRPr lang="en-US" dirty="0"/>
          </a:p>
        </p:txBody>
      </p:sp>
      <p:pic>
        <p:nvPicPr>
          <p:cNvPr id="6146" name="Picture 2" descr="Snapshot_004 (2)"/>
          <p:cNvPicPr>
            <a:picLocks noChangeAspect="1" noChangeArrowheads="1"/>
          </p:cNvPicPr>
          <p:nvPr/>
        </p:nvPicPr>
        <p:blipFill>
          <a:blip r:embed="rId3" cstate="print"/>
          <a:srcRect/>
          <a:stretch>
            <a:fillRect/>
          </a:stretch>
        </p:blipFill>
        <p:spPr bwMode="auto">
          <a:xfrm>
            <a:off x="0" y="620688"/>
            <a:ext cx="9144000" cy="53613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sp>
        <p:nvSpPr>
          <p:cNvPr id="4" name="Date Placeholder 3"/>
          <p:cNvSpPr>
            <a:spLocks noGrp="1"/>
          </p:cNvSpPr>
          <p:nvPr>
            <p:ph type="dt" sz="half" idx="10"/>
          </p:nvPr>
        </p:nvSpPr>
        <p:spPr/>
        <p:txBody>
          <a:bodyPr/>
          <a:lstStyle/>
          <a:p>
            <a:r>
              <a:rPr lang="el-GR" smtClean="0"/>
              <a:t>05/12/2014</a:t>
            </a:r>
            <a:endParaRPr lang="el-GR"/>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16</a:t>
            </a:fld>
            <a:endParaRPr lang="el-GR"/>
          </a:p>
        </p:txBody>
      </p:sp>
      <p:pic>
        <p:nvPicPr>
          <p:cNvPr id="5122" name="Picture 2" descr="E:\Diplwmatikh\photos\Snapshot_001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36712"/>
            <a:ext cx="8963422" cy="5271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338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17</a:t>
            </a:fld>
            <a:endParaRPr lang="el-GR"/>
          </a:p>
        </p:txBody>
      </p:sp>
      <p:pic>
        <p:nvPicPr>
          <p:cNvPr id="4098" name="Picture 2" descr="E:\Diplwmatikh\photos\slur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692696"/>
            <a:ext cx="8494042" cy="4991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794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sp>
        <p:nvSpPr>
          <p:cNvPr id="4" name="Date Placeholder 3"/>
          <p:cNvSpPr>
            <a:spLocks noGrp="1"/>
          </p:cNvSpPr>
          <p:nvPr>
            <p:ph type="dt" sz="half" idx="10"/>
          </p:nvPr>
        </p:nvSpPr>
        <p:spPr/>
        <p:txBody>
          <a:bodyPr/>
          <a:lstStyle/>
          <a:p>
            <a:r>
              <a:rPr lang="el-GR" smtClean="0"/>
              <a:t>05/12/2014</a:t>
            </a:r>
            <a:endParaRPr lang="el-GR"/>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18</a:t>
            </a:fld>
            <a:endParaRPr lang="el-GR"/>
          </a:p>
        </p:txBody>
      </p:sp>
      <p:pic>
        <p:nvPicPr>
          <p:cNvPr id="1026" name="Picture 2" descr="E:\Diplwmatikh\photos\Snapshot_001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296" y="980728"/>
            <a:ext cx="8520588" cy="501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542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en-US" sz="2400" dirty="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19</a:t>
            </a:fld>
            <a:endParaRPr lang="el-GR"/>
          </a:p>
        </p:txBody>
      </p:sp>
      <p:sp>
        <p:nvSpPr>
          <p:cNvPr id="7" name="Content Placeholder 6"/>
          <p:cNvSpPr>
            <a:spLocks noGrp="1"/>
          </p:cNvSpPr>
          <p:nvPr>
            <p:ph idx="1"/>
          </p:nvPr>
        </p:nvSpPr>
        <p:spPr/>
        <p:txBody>
          <a:bodyPr/>
          <a:lstStyle/>
          <a:p>
            <a:endParaRPr lang="en-US" sz="1600" dirty="0" smtClean="0"/>
          </a:p>
          <a:p>
            <a:endParaRPr lang="en-US" sz="1600" dirty="0" smtClean="0"/>
          </a:p>
          <a:p>
            <a:endParaRPr lang="en-US" sz="1600" dirty="0" smtClean="0"/>
          </a:p>
          <a:p>
            <a:endParaRPr lang="en-US" sz="1600" dirty="0" smtClean="0"/>
          </a:p>
          <a:p>
            <a:endParaRPr lang="en-US" dirty="0"/>
          </a:p>
        </p:txBody>
      </p:sp>
      <p:pic>
        <p:nvPicPr>
          <p:cNvPr id="7170" name="Picture 2" descr="Snapshot_008"/>
          <p:cNvPicPr>
            <a:picLocks noChangeAspect="1" noChangeArrowheads="1"/>
          </p:cNvPicPr>
          <p:nvPr/>
        </p:nvPicPr>
        <p:blipFill>
          <a:blip r:embed="rId3" cstate="print"/>
          <a:srcRect/>
          <a:stretch>
            <a:fillRect/>
          </a:stretch>
        </p:blipFill>
        <p:spPr bwMode="auto">
          <a:xfrm>
            <a:off x="6409" y="548680"/>
            <a:ext cx="9137591" cy="5373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l-GR" dirty="0" smtClean="0"/>
              <a:t>ΠΕΡΙΛΗΨΗ</a:t>
            </a:r>
            <a:endParaRPr lang="en-US" dirty="0"/>
          </a:p>
        </p:txBody>
      </p:sp>
      <p:sp>
        <p:nvSpPr>
          <p:cNvPr id="16" name="Content Placeholder 15"/>
          <p:cNvSpPr>
            <a:spLocks noGrp="1"/>
          </p:cNvSpPr>
          <p:nvPr>
            <p:ph idx="1"/>
          </p:nvPr>
        </p:nvSpPr>
        <p:spPr/>
        <p:txBody>
          <a:bodyPr/>
          <a:lstStyle/>
          <a:p>
            <a:r>
              <a:rPr lang="el-GR" sz="2400" dirty="0" smtClean="0"/>
              <a:t>Προσπαθούμε να μελετήσουμε το κατά πόσο μπορούν να συνδυαστούν η εικονική πραγματικότητα και τα εργαλεία εξ αποστάσεως εκπαίδευσης για την υποστήριξη της μαθησιακής διαδικασίας.</a:t>
            </a:r>
          </a:p>
          <a:p>
            <a:pPr>
              <a:buNone/>
            </a:pPr>
            <a:endParaRPr lang="el-GR" sz="2400" dirty="0" smtClean="0"/>
          </a:p>
          <a:p>
            <a:r>
              <a:rPr lang="el-GR" sz="2400" dirty="0" smtClean="0"/>
              <a:t>Εστιάζουμε σε ανοικτές κοινότητες μάθησης τα μέλη των οποίων έχουν τη δυνατότητα να συναντώνται μόνο ηλεκτρονικά.</a:t>
            </a:r>
            <a:endParaRPr lang="en-US" sz="2400" dirty="0"/>
          </a:p>
        </p:txBody>
      </p:sp>
      <p:sp>
        <p:nvSpPr>
          <p:cNvPr id="4" name="Date Placeholder 3"/>
          <p:cNvSpPr>
            <a:spLocks noGrp="1"/>
          </p:cNvSpPr>
          <p:nvPr>
            <p:ph type="dt" sz="half" idx="10"/>
          </p:nvPr>
        </p:nvSpPr>
        <p:spPr/>
        <p:txBody>
          <a:bodyPr/>
          <a:lstStyle/>
          <a:p>
            <a:r>
              <a:rPr lang="el-GR" smtClean="0"/>
              <a:t>05/12/2014</a:t>
            </a:r>
            <a:endParaRPr lang="el-GR"/>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2</a:t>
            </a:fld>
            <a:endParaRPr lang="el-G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l-GR" smtClean="0"/>
              <a:t>05/12/2014</a:t>
            </a:r>
            <a:endParaRPr lang="el-GR"/>
          </a:p>
        </p:txBody>
      </p:sp>
      <p:sp>
        <p:nvSpPr>
          <p:cNvPr id="5" name="Footer Placeholder 4"/>
          <p:cNvSpPr>
            <a:spLocks noGrp="1"/>
          </p:cNvSpPr>
          <p:nvPr>
            <p:ph type="ftr" sz="quarter" idx="11"/>
          </p:nvPr>
        </p:nvSpPr>
        <p:spPr/>
        <p:txBody>
          <a:bodyPr/>
          <a:lstStyle/>
          <a:p>
            <a:r>
              <a:rPr lang="el-GR" smtClean="0"/>
              <a:t>ΙΩΑΝΝΗΣ ΚΩΣΤΑΡΙΚΑΣ</a:t>
            </a:r>
            <a:endParaRPr lang="el-GR"/>
          </a:p>
        </p:txBody>
      </p:sp>
      <p:sp>
        <p:nvSpPr>
          <p:cNvPr id="6" name="Slide Number Placeholder 5"/>
          <p:cNvSpPr>
            <a:spLocks noGrp="1"/>
          </p:cNvSpPr>
          <p:nvPr>
            <p:ph type="sldNum" sz="quarter" idx="12"/>
          </p:nvPr>
        </p:nvSpPr>
        <p:spPr/>
        <p:txBody>
          <a:bodyPr/>
          <a:lstStyle/>
          <a:p>
            <a:fld id="{DAE4B0D2-F78C-405F-BADB-B51E8645BD43}" type="slidenum">
              <a:rPr lang="el-GR" smtClean="0"/>
              <a:pPr/>
              <a:t>20</a:t>
            </a:fld>
            <a:endParaRPr lang="el-GR"/>
          </a:p>
        </p:txBody>
      </p:sp>
      <p:pic>
        <p:nvPicPr>
          <p:cNvPr id="18434" name="Picture 2" descr="X:\Δυνητικές Κοινότητες\Diplwmatikh\photos\Snapshot_012.png"/>
          <p:cNvPicPr>
            <a:picLocks noChangeAspect="1" noChangeArrowheads="1"/>
          </p:cNvPicPr>
          <p:nvPr/>
        </p:nvPicPr>
        <p:blipFill>
          <a:blip r:embed="rId3" cstate="print"/>
          <a:srcRect/>
          <a:stretch>
            <a:fillRect/>
          </a:stretch>
        </p:blipFill>
        <p:spPr bwMode="auto">
          <a:xfrm>
            <a:off x="0" y="544353"/>
            <a:ext cx="9144000" cy="5377543"/>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en-US" sz="2400" dirty="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21</a:t>
            </a:fld>
            <a:endParaRPr lang="el-GR"/>
          </a:p>
        </p:txBody>
      </p:sp>
      <p:sp>
        <p:nvSpPr>
          <p:cNvPr id="7" name="Content Placeholder 6"/>
          <p:cNvSpPr>
            <a:spLocks noGrp="1"/>
          </p:cNvSpPr>
          <p:nvPr>
            <p:ph idx="1"/>
          </p:nvPr>
        </p:nvSpPr>
        <p:spPr/>
        <p:txBody>
          <a:bodyPr/>
          <a:lstStyle/>
          <a:p>
            <a:endParaRPr lang="en-US" sz="1600" dirty="0" smtClean="0"/>
          </a:p>
          <a:p>
            <a:endParaRPr lang="en-US" sz="1600" dirty="0" smtClean="0"/>
          </a:p>
          <a:p>
            <a:endParaRPr lang="en-US" sz="1600" dirty="0" smtClean="0"/>
          </a:p>
          <a:p>
            <a:endParaRPr lang="en-US" sz="1600" dirty="0" smtClean="0"/>
          </a:p>
          <a:p>
            <a:endParaRPr lang="en-US" dirty="0"/>
          </a:p>
        </p:txBody>
      </p:sp>
      <p:pic>
        <p:nvPicPr>
          <p:cNvPr id="8194" name="Picture 2" descr="Snapshot_023"/>
          <p:cNvPicPr>
            <a:picLocks noChangeAspect="1" noChangeArrowheads="1"/>
          </p:cNvPicPr>
          <p:nvPr/>
        </p:nvPicPr>
        <p:blipFill>
          <a:blip r:embed="rId3" cstate="print"/>
          <a:srcRect/>
          <a:stretch>
            <a:fillRect/>
          </a:stretch>
        </p:blipFill>
        <p:spPr bwMode="auto">
          <a:xfrm>
            <a:off x="6409" y="692696"/>
            <a:ext cx="9137591" cy="5373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sp>
        <p:nvSpPr>
          <p:cNvPr id="4" name="Date Placeholder 3"/>
          <p:cNvSpPr>
            <a:spLocks noGrp="1"/>
          </p:cNvSpPr>
          <p:nvPr>
            <p:ph type="dt" sz="half" idx="10"/>
          </p:nvPr>
        </p:nvSpPr>
        <p:spPr/>
        <p:txBody>
          <a:bodyPr/>
          <a:lstStyle/>
          <a:p>
            <a:r>
              <a:rPr lang="el-GR" smtClean="0"/>
              <a:t>05/12/2014</a:t>
            </a:r>
            <a:endParaRPr lang="el-GR"/>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22</a:t>
            </a:fld>
            <a:endParaRPr lang="el-GR"/>
          </a:p>
        </p:txBody>
      </p:sp>
      <p:pic>
        <p:nvPicPr>
          <p:cNvPr id="6146" name="Picture 2" descr="E:\Diplwmatikh\photos\Snapshot_0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4" y="764704"/>
            <a:ext cx="8964487" cy="527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747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sp>
        <p:nvSpPr>
          <p:cNvPr id="4" name="Date Placeholder 3"/>
          <p:cNvSpPr>
            <a:spLocks noGrp="1"/>
          </p:cNvSpPr>
          <p:nvPr>
            <p:ph type="dt" sz="half" idx="10"/>
          </p:nvPr>
        </p:nvSpPr>
        <p:spPr/>
        <p:txBody>
          <a:bodyPr/>
          <a:lstStyle/>
          <a:p>
            <a:r>
              <a:rPr lang="el-GR" smtClean="0"/>
              <a:t>05/12/2014</a:t>
            </a:r>
            <a:endParaRPr lang="el-GR"/>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23</a:t>
            </a:fld>
            <a:endParaRPr lang="el-GR"/>
          </a:p>
        </p:txBody>
      </p:sp>
      <p:pic>
        <p:nvPicPr>
          <p:cNvPr id="7170" name="Picture 2" descr="E:\Diplwmatikh\photos\Snapshot_02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908720"/>
            <a:ext cx="8431797" cy="4958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948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sp>
        <p:nvSpPr>
          <p:cNvPr id="4" name="Date Placeholder 3"/>
          <p:cNvSpPr>
            <a:spLocks noGrp="1"/>
          </p:cNvSpPr>
          <p:nvPr>
            <p:ph type="dt" sz="half" idx="10"/>
          </p:nvPr>
        </p:nvSpPr>
        <p:spPr/>
        <p:txBody>
          <a:bodyPr/>
          <a:lstStyle/>
          <a:p>
            <a:r>
              <a:rPr lang="el-GR" smtClean="0"/>
              <a:t>05/12/2014</a:t>
            </a:r>
            <a:endParaRPr lang="el-GR"/>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24</a:t>
            </a:fld>
            <a:endParaRPr lang="el-GR"/>
          </a:p>
        </p:txBody>
      </p:sp>
      <p:pic>
        <p:nvPicPr>
          <p:cNvPr id="2050" name="Picture 2" descr="E:\Diplwmatikh\photos\Snapshot_0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69" y="764704"/>
            <a:ext cx="8912995" cy="5239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000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sp>
        <p:nvSpPr>
          <p:cNvPr id="4" name="Date Placeholder 3"/>
          <p:cNvSpPr>
            <a:spLocks noGrp="1"/>
          </p:cNvSpPr>
          <p:nvPr>
            <p:ph type="dt" sz="half" idx="10"/>
          </p:nvPr>
        </p:nvSpPr>
        <p:spPr/>
        <p:txBody>
          <a:bodyPr/>
          <a:lstStyle/>
          <a:p>
            <a:r>
              <a:rPr lang="el-GR" smtClean="0"/>
              <a:t>05/12/2014</a:t>
            </a:r>
            <a:endParaRPr lang="el-GR"/>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25</a:t>
            </a:fld>
            <a:endParaRPr lang="el-GR"/>
          </a:p>
        </p:txBody>
      </p:sp>
      <p:pic>
        <p:nvPicPr>
          <p:cNvPr id="3074" name="Picture 2" descr="E:\Diplwmatikh\photos\Snapshot_00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701452"/>
            <a:ext cx="8568952" cy="5037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720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sp>
        <p:nvSpPr>
          <p:cNvPr id="4" name="Date Placeholder 3"/>
          <p:cNvSpPr>
            <a:spLocks noGrp="1"/>
          </p:cNvSpPr>
          <p:nvPr>
            <p:ph type="dt" sz="half" idx="10"/>
          </p:nvPr>
        </p:nvSpPr>
        <p:spPr/>
        <p:txBody>
          <a:bodyPr/>
          <a:lstStyle/>
          <a:p>
            <a:r>
              <a:rPr lang="el-GR" smtClean="0"/>
              <a:t>05/12/2014</a:t>
            </a:r>
            <a:endParaRPr lang="el-GR"/>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26</a:t>
            </a:fld>
            <a:endParaRPr lang="el-GR"/>
          </a:p>
        </p:txBody>
      </p:sp>
      <p:pic>
        <p:nvPicPr>
          <p:cNvPr id="8194" name="Picture 2" descr="E:\Diplwmatikh\photos\Snapshot_03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80728"/>
            <a:ext cx="8682633" cy="5106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828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en-US" sz="2400" dirty="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27</a:t>
            </a:fld>
            <a:endParaRPr lang="el-GR"/>
          </a:p>
        </p:txBody>
      </p:sp>
      <p:sp>
        <p:nvSpPr>
          <p:cNvPr id="7" name="Content Placeholder 6"/>
          <p:cNvSpPr>
            <a:spLocks noGrp="1"/>
          </p:cNvSpPr>
          <p:nvPr>
            <p:ph idx="1"/>
          </p:nvPr>
        </p:nvSpPr>
        <p:spPr/>
        <p:txBody>
          <a:bodyPr/>
          <a:lstStyle/>
          <a:p>
            <a:endParaRPr lang="en-US" sz="1600" dirty="0" smtClean="0"/>
          </a:p>
          <a:p>
            <a:endParaRPr lang="en-US" sz="1600" dirty="0" smtClean="0"/>
          </a:p>
          <a:p>
            <a:endParaRPr lang="en-US" sz="1600" dirty="0" smtClean="0"/>
          </a:p>
          <a:p>
            <a:endParaRPr lang="en-US" sz="1600" dirty="0" smtClean="0"/>
          </a:p>
          <a:p>
            <a:endParaRPr lang="en-US" dirty="0"/>
          </a:p>
        </p:txBody>
      </p:sp>
      <p:pic>
        <p:nvPicPr>
          <p:cNvPr id="9218" name="Picture 2" descr="Snapshot_034"/>
          <p:cNvPicPr>
            <a:picLocks noChangeAspect="1" noChangeArrowheads="1"/>
          </p:cNvPicPr>
          <p:nvPr/>
        </p:nvPicPr>
        <p:blipFill>
          <a:blip r:embed="rId3" cstate="print"/>
          <a:srcRect/>
          <a:stretch>
            <a:fillRect/>
          </a:stretch>
        </p:blipFill>
        <p:spPr bwMode="auto">
          <a:xfrm>
            <a:off x="0" y="548680"/>
            <a:ext cx="9015136" cy="5301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sp>
        <p:nvSpPr>
          <p:cNvPr id="4" name="Date Placeholder 3"/>
          <p:cNvSpPr>
            <a:spLocks noGrp="1"/>
          </p:cNvSpPr>
          <p:nvPr>
            <p:ph type="dt" sz="half" idx="10"/>
          </p:nvPr>
        </p:nvSpPr>
        <p:spPr/>
        <p:txBody>
          <a:bodyPr/>
          <a:lstStyle/>
          <a:p>
            <a:r>
              <a:rPr lang="el-GR" smtClean="0"/>
              <a:t>05/12/2014</a:t>
            </a:r>
            <a:endParaRPr lang="el-GR"/>
          </a:p>
        </p:txBody>
      </p:sp>
      <p:sp>
        <p:nvSpPr>
          <p:cNvPr id="5" name="Footer Placeholder 4"/>
          <p:cNvSpPr>
            <a:spLocks noGrp="1"/>
          </p:cNvSpPr>
          <p:nvPr>
            <p:ph type="ftr" sz="quarter" idx="11"/>
          </p:nvPr>
        </p:nvSpPr>
        <p:spPr/>
        <p:txBody>
          <a:bodyPr/>
          <a:lstStyle/>
          <a:p>
            <a:r>
              <a:rPr lang="el-GR" smtClean="0"/>
              <a:t>ΙΩΑΝΝΗΣ ΚΩΣΤΑΡΙΚΑΣ</a:t>
            </a:r>
            <a:endParaRPr lang="el-GR"/>
          </a:p>
        </p:txBody>
      </p:sp>
      <p:sp>
        <p:nvSpPr>
          <p:cNvPr id="6" name="Slide Number Placeholder 5"/>
          <p:cNvSpPr>
            <a:spLocks noGrp="1"/>
          </p:cNvSpPr>
          <p:nvPr>
            <p:ph type="sldNum" sz="quarter" idx="12"/>
          </p:nvPr>
        </p:nvSpPr>
        <p:spPr/>
        <p:txBody>
          <a:bodyPr/>
          <a:lstStyle/>
          <a:p>
            <a:fld id="{DAE4B0D2-F78C-405F-BADB-B51E8645BD43}" type="slidenum">
              <a:rPr lang="el-GR" smtClean="0"/>
              <a:pPr/>
              <a:t>28</a:t>
            </a:fld>
            <a:endParaRPr lang="el-GR"/>
          </a:p>
        </p:txBody>
      </p:sp>
      <p:pic>
        <p:nvPicPr>
          <p:cNvPr id="12290" name="Picture 2" descr="E:\Diplwmatikh\photos\Χωρίς τίτλο.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66242"/>
            <a:ext cx="8622593" cy="4890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531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sp>
        <p:nvSpPr>
          <p:cNvPr id="4" name="Date Placeholder 3"/>
          <p:cNvSpPr>
            <a:spLocks noGrp="1"/>
          </p:cNvSpPr>
          <p:nvPr>
            <p:ph type="dt" sz="half" idx="10"/>
          </p:nvPr>
        </p:nvSpPr>
        <p:spPr/>
        <p:txBody>
          <a:bodyPr/>
          <a:lstStyle/>
          <a:p>
            <a:r>
              <a:rPr lang="el-GR" smtClean="0"/>
              <a:t>05/12/2014</a:t>
            </a:r>
            <a:endParaRPr lang="el-GR"/>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29</a:t>
            </a:fld>
            <a:endParaRPr lang="el-GR"/>
          </a:p>
        </p:txBody>
      </p:sp>
      <p:pic>
        <p:nvPicPr>
          <p:cNvPr id="9218" name="Picture 2" descr="E:\Diplwmatikh\photos\Snapshot_03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2" y="764704"/>
            <a:ext cx="9068019" cy="5332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137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l-GR" sz="2400" dirty="0"/>
              <a:t> </a:t>
            </a:r>
            <a:r>
              <a:rPr lang="el-GR" sz="2400" dirty="0" smtClean="0"/>
              <a:t>  ΠΡΟΣ ΜΙΑ ΟΛΟΚΛΗΡΩΜΕΝΗ ΕΦΑΡΜΟΓΗ </a:t>
            </a:r>
            <a:endParaRPr lang="en-US" sz="2400" dirty="0"/>
          </a:p>
        </p:txBody>
      </p:sp>
      <p:sp>
        <p:nvSpPr>
          <p:cNvPr id="16" name="Content Placeholder 15"/>
          <p:cNvSpPr>
            <a:spLocks noGrp="1"/>
          </p:cNvSpPr>
          <p:nvPr>
            <p:ph idx="1"/>
          </p:nvPr>
        </p:nvSpPr>
        <p:spPr/>
        <p:txBody>
          <a:bodyPr/>
          <a:lstStyle/>
          <a:p>
            <a:r>
              <a:rPr lang="el-GR" sz="1600" dirty="0" smtClean="0"/>
              <a:t>Κάποιες προσεγγίσεις προσπαθούν να συνδυάσουν τα χαρακτηριστικά των συστημάτων διαχείρισης μάθησης (</a:t>
            </a:r>
            <a:r>
              <a:rPr lang="en-US" sz="1600" dirty="0" smtClean="0"/>
              <a:t>LMS</a:t>
            </a:r>
            <a:r>
              <a:rPr lang="el-GR" sz="1600" dirty="0" smtClean="0"/>
              <a:t>) και των Εικονικών Κόσμων.</a:t>
            </a:r>
          </a:p>
          <a:p>
            <a:endParaRPr lang="el-GR" sz="1600" dirty="0" smtClean="0"/>
          </a:p>
          <a:p>
            <a:r>
              <a:rPr lang="el-GR" sz="1600" dirty="0" smtClean="0"/>
              <a:t>Εφαρμογές όπως το </a:t>
            </a:r>
            <a:r>
              <a:rPr lang="en-US" sz="1600" dirty="0" err="1" smtClean="0"/>
              <a:t>Sloodle</a:t>
            </a:r>
            <a:r>
              <a:rPr lang="el-GR" sz="1600" dirty="0" smtClean="0"/>
              <a:t> εντάσσουν τα βασισμένα στο </a:t>
            </a:r>
            <a:r>
              <a:rPr lang="en-US" sz="1600" dirty="0" smtClean="0"/>
              <a:t>web</a:t>
            </a:r>
            <a:r>
              <a:rPr lang="el-GR" sz="1600" dirty="0" smtClean="0"/>
              <a:t> συστήματα διαχείρισης μαθημάτων (</a:t>
            </a:r>
            <a:r>
              <a:rPr lang="en-US" sz="1600" dirty="0" smtClean="0"/>
              <a:t>CMS</a:t>
            </a:r>
            <a:r>
              <a:rPr lang="el-GR" sz="1600" dirty="0" smtClean="0"/>
              <a:t>) σε εικονικά περιβάλλοντα, προσπαθώντας να επωφεληθούν κι από τις δυο πλευρές. </a:t>
            </a:r>
          </a:p>
          <a:p>
            <a:endParaRPr lang="el-GR" sz="1600" dirty="0" smtClean="0"/>
          </a:p>
          <a:p>
            <a:r>
              <a:rPr lang="el-GR" sz="1600" dirty="0" smtClean="0"/>
              <a:t>Το </a:t>
            </a:r>
            <a:r>
              <a:rPr lang="en-US" sz="1600" dirty="0" err="1" smtClean="0"/>
              <a:t>Sloodle</a:t>
            </a:r>
            <a:r>
              <a:rPr lang="el-GR" sz="1600" dirty="0" smtClean="0"/>
              <a:t> χρησιμοποιεί το σύστημα ανοιχτού κώδικα </a:t>
            </a:r>
            <a:r>
              <a:rPr lang="en-US" sz="1600" dirty="0" err="1" smtClean="0"/>
              <a:t>Moodle</a:t>
            </a:r>
            <a:r>
              <a:rPr lang="el-GR" sz="1600" dirty="0" smtClean="0"/>
              <a:t> και χαρακτηριστικά συνδεσιμότητας του </a:t>
            </a:r>
            <a:r>
              <a:rPr lang="en-US" sz="1600" dirty="0" smtClean="0"/>
              <a:t>Second Life</a:t>
            </a:r>
            <a:r>
              <a:rPr lang="el-GR" sz="1600" dirty="0" smtClean="0"/>
              <a:t>/</a:t>
            </a:r>
            <a:r>
              <a:rPr lang="en-US" sz="1600" dirty="0" err="1" smtClean="0"/>
              <a:t>Opensim</a:t>
            </a:r>
            <a:r>
              <a:rPr lang="en-US" sz="1600" dirty="0" smtClean="0"/>
              <a:t> </a:t>
            </a:r>
            <a:r>
              <a:rPr lang="el-GR" sz="1600" dirty="0" smtClean="0"/>
              <a:t>για να ενώσει αίθουσες διδασκαλίας βασισμένες στο </a:t>
            </a:r>
            <a:r>
              <a:rPr lang="en-US" sz="1600" dirty="0" smtClean="0"/>
              <a:t>web</a:t>
            </a:r>
            <a:r>
              <a:rPr lang="el-GR" sz="1600" dirty="0" smtClean="0"/>
              <a:t> με χώρους μάθησης και </a:t>
            </a:r>
            <a:r>
              <a:rPr lang="el-GR" sz="1600" dirty="0" err="1" smtClean="0"/>
              <a:t>διαδραστικά</a:t>
            </a:r>
            <a:r>
              <a:rPr lang="el-GR" sz="1600" dirty="0" smtClean="0"/>
              <a:t> αντικείμενα μέσα σε τρισδιάστατο εικονικό περιβάλλον.</a:t>
            </a:r>
            <a:endParaRPr lang="en-US" sz="1600" dirty="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3</a:t>
            </a:fld>
            <a:endParaRPr lang="el-G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sp>
        <p:nvSpPr>
          <p:cNvPr id="4" name="Date Placeholder 3"/>
          <p:cNvSpPr>
            <a:spLocks noGrp="1"/>
          </p:cNvSpPr>
          <p:nvPr>
            <p:ph type="dt" sz="half" idx="10"/>
          </p:nvPr>
        </p:nvSpPr>
        <p:spPr/>
        <p:txBody>
          <a:bodyPr/>
          <a:lstStyle/>
          <a:p>
            <a:r>
              <a:rPr lang="el-GR" smtClean="0"/>
              <a:t>05/12/2014</a:t>
            </a:r>
            <a:endParaRPr lang="el-GR"/>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30</a:t>
            </a:fld>
            <a:endParaRPr lang="el-GR"/>
          </a:p>
        </p:txBody>
      </p:sp>
      <p:pic>
        <p:nvPicPr>
          <p:cNvPr id="10242" name="Picture 2" descr="E:\Diplwmatikh\photos\Snapshot_03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643558"/>
            <a:ext cx="8668804" cy="5098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957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en-US" sz="2400" dirty="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31</a:t>
            </a:fld>
            <a:endParaRPr lang="el-GR"/>
          </a:p>
        </p:txBody>
      </p:sp>
      <p:sp>
        <p:nvSpPr>
          <p:cNvPr id="7" name="Content Placeholder 6"/>
          <p:cNvSpPr>
            <a:spLocks noGrp="1"/>
          </p:cNvSpPr>
          <p:nvPr>
            <p:ph idx="1"/>
          </p:nvPr>
        </p:nvSpPr>
        <p:spPr/>
        <p:txBody>
          <a:bodyPr/>
          <a:lstStyle/>
          <a:p>
            <a:endParaRPr lang="en-US" sz="1600" dirty="0" smtClean="0"/>
          </a:p>
          <a:p>
            <a:endParaRPr lang="en-US" sz="1600" dirty="0" smtClean="0"/>
          </a:p>
          <a:p>
            <a:endParaRPr lang="en-US" sz="1600" dirty="0" smtClean="0"/>
          </a:p>
          <a:p>
            <a:endParaRPr lang="en-US" sz="1600" dirty="0" smtClean="0"/>
          </a:p>
          <a:p>
            <a:endParaRPr lang="en-US" dirty="0"/>
          </a:p>
        </p:txBody>
      </p:sp>
      <p:pic>
        <p:nvPicPr>
          <p:cNvPr id="10242" name="Picture 2" descr="Snapshot_037"/>
          <p:cNvPicPr>
            <a:picLocks noChangeAspect="1" noChangeArrowheads="1"/>
          </p:cNvPicPr>
          <p:nvPr/>
        </p:nvPicPr>
        <p:blipFill>
          <a:blip r:embed="rId3" cstate="print"/>
          <a:srcRect/>
          <a:stretch>
            <a:fillRect/>
          </a:stretch>
        </p:blipFill>
        <p:spPr bwMode="auto">
          <a:xfrm>
            <a:off x="0" y="620688"/>
            <a:ext cx="9137591" cy="5373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en-US" sz="2400" dirty="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32</a:t>
            </a:fld>
            <a:endParaRPr lang="el-GR"/>
          </a:p>
        </p:txBody>
      </p:sp>
      <p:sp>
        <p:nvSpPr>
          <p:cNvPr id="7" name="Content Placeholder 6"/>
          <p:cNvSpPr>
            <a:spLocks noGrp="1"/>
          </p:cNvSpPr>
          <p:nvPr>
            <p:ph idx="1"/>
          </p:nvPr>
        </p:nvSpPr>
        <p:spPr/>
        <p:txBody>
          <a:bodyPr/>
          <a:lstStyle/>
          <a:p>
            <a:endParaRPr lang="en-US" sz="1600" dirty="0" smtClean="0"/>
          </a:p>
          <a:p>
            <a:endParaRPr lang="en-US" sz="1600" dirty="0" smtClean="0"/>
          </a:p>
          <a:p>
            <a:endParaRPr lang="en-US" sz="1600" dirty="0" smtClean="0"/>
          </a:p>
          <a:p>
            <a:endParaRPr lang="en-US" sz="1600" dirty="0" smtClean="0"/>
          </a:p>
          <a:p>
            <a:endParaRPr lang="en-US" dirty="0"/>
          </a:p>
        </p:txBody>
      </p:sp>
      <p:pic>
        <p:nvPicPr>
          <p:cNvPr id="11266" name="Picture 2" descr="Snapshot_039"/>
          <p:cNvPicPr>
            <a:picLocks noChangeAspect="1" noChangeArrowheads="1"/>
          </p:cNvPicPr>
          <p:nvPr/>
        </p:nvPicPr>
        <p:blipFill>
          <a:blip r:embed="rId3" cstate="print"/>
          <a:srcRect/>
          <a:stretch>
            <a:fillRect/>
          </a:stretch>
        </p:blipFill>
        <p:spPr bwMode="auto">
          <a:xfrm>
            <a:off x="6609" y="620806"/>
            <a:ext cx="9137391" cy="53730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sp>
        <p:nvSpPr>
          <p:cNvPr id="4" name="Date Placeholder 3"/>
          <p:cNvSpPr>
            <a:spLocks noGrp="1"/>
          </p:cNvSpPr>
          <p:nvPr>
            <p:ph type="dt" sz="half" idx="10"/>
          </p:nvPr>
        </p:nvSpPr>
        <p:spPr/>
        <p:txBody>
          <a:bodyPr/>
          <a:lstStyle/>
          <a:p>
            <a:r>
              <a:rPr lang="el-GR" smtClean="0"/>
              <a:t>05/12/2014</a:t>
            </a:r>
            <a:endParaRPr lang="el-GR"/>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33</a:t>
            </a:fld>
            <a:endParaRPr lang="el-GR"/>
          </a:p>
        </p:txBody>
      </p:sp>
      <p:pic>
        <p:nvPicPr>
          <p:cNvPr id="11266" name="Picture 2" descr="E:\Diplwmatikh\photos\Snapshot_0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764704"/>
            <a:ext cx="8649415" cy="5086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273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en-US" sz="2400" dirty="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34</a:t>
            </a:fld>
            <a:endParaRPr lang="el-GR"/>
          </a:p>
        </p:txBody>
      </p:sp>
      <p:sp>
        <p:nvSpPr>
          <p:cNvPr id="7" name="Content Placeholder 6"/>
          <p:cNvSpPr>
            <a:spLocks noGrp="1"/>
          </p:cNvSpPr>
          <p:nvPr>
            <p:ph idx="1"/>
          </p:nvPr>
        </p:nvSpPr>
        <p:spPr/>
        <p:txBody>
          <a:bodyPr/>
          <a:lstStyle/>
          <a:p>
            <a:endParaRPr lang="en-US" sz="1600" dirty="0" smtClean="0"/>
          </a:p>
          <a:p>
            <a:endParaRPr lang="en-US" sz="1600" dirty="0" smtClean="0"/>
          </a:p>
          <a:p>
            <a:endParaRPr lang="en-US" sz="1600" dirty="0" smtClean="0"/>
          </a:p>
          <a:p>
            <a:endParaRPr lang="en-US" sz="1600" dirty="0" smtClean="0"/>
          </a:p>
          <a:p>
            <a:endParaRPr lang="en-US" dirty="0"/>
          </a:p>
        </p:txBody>
      </p:sp>
      <p:pic>
        <p:nvPicPr>
          <p:cNvPr id="12290" name="Picture 2" descr="Snapshot_043"/>
          <p:cNvPicPr>
            <a:picLocks noChangeAspect="1" noChangeArrowheads="1"/>
          </p:cNvPicPr>
          <p:nvPr/>
        </p:nvPicPr>
        <p:blipFill>
          <a:blip r:embed="rId3" cstate="print"/>
          <a:srcRect/>
          <a:stretch>
            <a:fillRect/>
          </a:stretch>
        </p:blipFill>
        <p:spPr bwMode="auto">
          <a:xfrm>
            <a:off x="0" y="620688"/>
            <a:ext cx="9137591" cy="5373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l-GR" sz="2400" dirty="0" smtClean="0"/>
              <a:t>Αξιολόγηση</a:t>
            </a:r>
            <a:endParaRPr lang="en-US" sz="2400" dirty="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35</a:t>
            </a:fld>
            <a:endParaRPr lang="el-GR"/>
          </a:p>
        </p:txBody>
      </p:sp>
      <p:sp>
        <p:nvSpPr>
          <p:cNvPr id="7" name="Content Placeholder 6"/>
          <p:cNvSpPr>
            <a:spLocks noGrp="1"/>
          </p:cNvSpPr>
          <p:nvPr>
            <p:ph idx="1"/>
          </p:nvPr>
        </p:nvSpPr>
        <p:spPr/>
        <p:txBody>
          <a:bodyPr/>
          <a:lstStyle/>
          <a:p>
            <a:endParaRPr lang="en-US" sz="1600" dirty="0" smtClean="0"/>
          </a:p>
          <a:p>
            <a:r>
              <a:rPr lang="el-GR" sz="1600" dirty="0" smtClean="0"/>
              <a:t>Η μάθηση καθορίζεται από κοινωνικά και ατομικά κριτήρια. </a:t>
            </a:r>
          </a:p>
          <a:p>
            <a:r>
              <a:rPr lang="el-GR" sz="1600" dirty="0" smtClean="0"/>
              <a:t>Η μεθοδολογία που χρησιμοποιήθηκε ήταν κυρίως ποιοτική ανάλυση με χρήση ερωτηματολογίων, ώστε να εξαχθούν συμπεράσματα αναφορικά με τις συμπεριφορές και τις σχέσεις των συμμετεχόντων μεταξύ τους και μεταξύ αυτών και του περιβάλλοντος της εκπαιδευτικής πλατφόρμας.</a:t>
            </a:r>
          </a:p>
          <a:p>
            <a:r>
              <a:rPr lang="el-GR" sz="1600" dirty="0" smtClean="0"/>
              <a:t> Κάποια συμπεράσματα προήλθαν επίσης με τη μέθοδο της συμμετοχικής παρατήρησης του ερευνητή στην αίθουσα κατά τη διάρκεια των μαθημάτων.</a:t>
            </a:r>
          </a:p>
          <a:p>
            <a:r>
              <a:rPr lang="el-GR" sz="1600" dirty="0" smtClean="0"/>
              <a:t>Σε όλα τα μαθήματα, εκτός από το νόμο του </a:t>
            </a:r>
            <a:r>
              <a:rPr lang="en-US" sz="1600" dirty="0" smtClean="0"/>
              <a:t>Coulomb</a:t>
            </a:r>
            <a:r>
              <a:rPr lang="el-GR" sz="1600" dirty="0" smtClean="0"/>
              <a:t>, ο βαθμός συμμετοχής του ερευνητή ήταν «συμμετέχων ως παρατηρητής». </a:t>
            </a:r>
          </a:p>
          <a:p>
            <a:r>
              <a:rPr lang="el-GR" sz="1600" dirty="0" smtClean="0"/>
              <a:t>Στο μάθημα για το νόμο του </a:t>
            </a:r>
            <a:r>
              <a:rPr lang="en-US" sz="1600" dirty="0" smtClean="0"/>
              <a:t>Coulomb </a:t>
            </a:r>
            <a:r>
              <a:rPr lang="el-GR" sz="1600" dirty="0" smtClean="0"/>
              <a:t>ο βαθμός συμμετοχής ήταν «παρατηρητής ως συμμετέχων».</a:t>
            </a:r>
            <a:endParaRPr lang="en-US" sz="1600" dirty="0" smtClean="0"/>
          </a:p>
          <a:p>
            <a:endParaRPr lang="en-US" sz="1600" dirty="0" smtClean="0"/>
          </a:p>
          <a:p>
            <a:endParaRPr lang="en-US" sz="1600" dirty="0" smtClean="0"/>
          </a:p>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l-GR" sz="2400" dirty="0" smtClean="0"/>
              <a:t>Παιδαγωγική Αξιολόγηση</a:t>
            </a:r>
            <a:endParaRPr lang="en-US" sz="2400" dirty="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36</a:t>
            </a:fld>
            <a:endParaRPr lang="el-GR"/>
          </a:p>
        </p:txBody>
      </p:sp>
      <p:sp>
        <p:nvSpPr>
          <p:cNvPr id="7" name="Content Placeholder 6"/>
          <p:cNvSpPr>
            <a:spLocks noGrp="1"/>
          </p:cNvSpPr>
          <p:nvPr>
            <p:ph idx="1"/>
          </p:nvPr>
        </p:nvSpPr>
        <p:spPr/>
        <p:txBody>
          <a:bodyPr/>
          <a:lstStyle/>
          <a:p>
            <a:endParaRPr lang="en-US" sz="1600" dirty="0" smtClean="0"/>
          </a:p>
          <a:p>
            <a:r>
              <a:rPr lang="el-GR" sz="1600" dirty="0" smtClean="0"/>
              <a:t>Η μάθηση καθορίζεται από κοινωνικά και ατομικά κριτήρια. </a:t>
            </a:r>
          </a:p>
          <a:p>
            <a:r>
              <a:rPr lang="el-GR" sz="1600" dirty="0" smtClean="0"/>
              <a:t>Η μεθοδολογία που χρησιμοποιήθηκε ήταν κυρίως ποιοτική ανάλυση με χρήση ερωτηματολογίων, ώστε να εξαχθούν συμπεράσματα αναφορικά με τις συμπεριφορές και τις σχέσεις των συμμετεχόντων μεταξύ τους και μεταξύ αυτών και του περιβάλλοντος της εκπαιδευτικής πλατφόρμας.</a:t>
            </a:r>
          </a:p>
          <a:p>
            <a:endParaRPr lang="el-GR" sz="1600" dirty="0" smtClean="0"/>
          </a:p>
          <a:p>
            <a:r>
              <a:rPr lang="el-GR" sz="1600" dirty="0" smtClean="0"/>
              <a:t> Κάποια συμπεράσματα προήλθαν επίσης με τη μέθοδο της συμμετοχικής παρατήρησης του ερευνητή στην αίθουσα κατά τη διάρκεια των μαθημάτων.</a:t>
            </a:r>
          </a:p>
          <a:p>
            <a:r>
              <a:rPr lang="el-GR" sz="1600" dirty="0" smtClean="0"/>
              <a:t>Σε όλα τα μαθήματα, εκτός από το νόμο του </a:t>
            </a:r>
            <a:r>
              <a:rPr lang="en-US" sz="1600" dirty="0" smtClean="0"/>
              <a:t>Coulomb</a:t>
            </a:r>
            <a:r>
              <a:rPr lang="el-GR" sz="1600" dirty="0" smtClean="0"/>
              <a:t>, ο βαθμός συμμετοχής του ερευνητή ήταν «συμμετέχων ως παρατηρητής». </a:t>
            </a:r>
          </a:p>
          <a:p>
            <a:r>
              <a:rPr lang="el-GR" sz="1600" dirty="0" smtClean="0"/>
              <a:t>Στο μάθημα για το νόμο του </a:t>
            </a:r>
            <a:r>
              <a:rPr lang="en-US" sz="1600" dirty="0" smtClean="0"/>
              <a:t>Coulomb </a:t>
            </a:r>
            <a:r>
              <a:rPr lang="el-GR" sz="1600" dirty="0" smtClean="0"/>
              <a:t>ο βαθμός συμμετοχής ήταν «παρατηρητής ως συμμετέχων».</a:t>
            </a:r>
            <a:endParaRPr lang="en-US" sz="1600" dirty="0" smtClean="0"/>
          </a:p>
          <a:p>
            <a:endParaRPr lang="en-US" sz="1600" dirty="0" smtClean="0"/>
          </a:p>
          <a:p>
            <a:endParaRPr lang="en-US" sz="1600" dirty="0" smtClean="0"/>
          </a:p>
          <a:p>
            <a:endParaRPr lang="en-US" dirty="0"/>
          </a:p>
        </p:txBody>
      </p:sp>
      <p:pic>
        <p:nvPicPr>
          <p:cNvPr id="13314" name="Picture 2" descr="pedag"/>
          <p:cNvPicPr>
            <a:picLocks noChangeAspect="1" noChangeArrowheads="1"/>
          </p:cNvPicPr>
          <p:nvPr/>
        </p:nvPicPr>
        <p:blipFill>
          <a:blip r:embed="rId3" cstate="print"/>
          <a:srcRect/>
          <a:stretch>
            <a:fillRect/>
          </a:stretch>
        </p:blipFill>
        <p:spPr bwMode="auto">
          <a:xfrm>
            <a:off x="1" y="901612"/>
            <a:ext cx="9144000" cy="52363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l-GR" sz="2400" dirty="0" smtClean="0"/>
              <a:t>Παιδαγωγική Αξιολόγηση</a:t>
            </a:r>
            <a:endParaRPr lang="en-US" sz="2400" dirty="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37</a:t>
            </a:fld>
            <a:endParaRPr lang="el-GR"/>
          </a:p>
        </p:txBody>
      </p:sp>
      <p:sp>
        <p:nvSpPr>
          <p:cNvPr id="7" name="Content Placeholder 6"/>
          <p:cNvSpPr>
            <a:spLocks noGrp="1"/>
          </p:cNvSpPr>
          <p:nvPr>
            <p:ph idx="1"/>
          </p:nvPr>
        </p:nvSpPr>
        <p:spPr/>
        <p:txBody>
          <a:bodyPr/>
          <a:lstStyle/>
          <a:p>
            <a:endParaRPr lang="en-US" sz="1600" dirty="0" smtClean="0"/>
          </a:p>
          <a:p>
            <a:r>
              <a:rPr lang="el-GR" sz="1600" dirty="0" smtClean="0"/>
              <a:t>Η μάθηση καθορίζεται από κοινωνικά και ατομικά κριτήρια. </a:t>
            </a:r>
          </a:p>
          <a:p>
            <a:r>
              <a:rPr lang="el-GR" sz="1600" dirty="0" smtClean="0"/>
              <a:t>Η μεθοδολογία που χρησιμοποιήθηκε ήταν κυρίως ποιοτική ανάλυση με χρήση ερωτηματολογίων, ώστε να εξαχθούν συμπεράσματα αναφορικά με τις συμπεριφορές και τις σχέσεις των συμμετεχόντων μεταξύ τους και μεταξύ αυτών και του περιβάλλοντος της εκπαιδευτικής πλατφόρμας.</a:t>
            </a:r>
          </a:p>
          <a:p>
            <a:endParaRPr lang="el-GR" sz="1600" dirty="0" smtClean="0"/>
          </a:p>
          <a:p>
            <a:r>
              <a:rPr lang="el-GR" sz="1600" dirty="0" smtClean="0"/>
              <a:t> Κάποια συμπεράσματα προήλθαν επίσης με τη μέθοδο της συμμετοχικής παρατήρησης του ερευνητή στην αίθουσα κατά τη διάρκεια των μαθημάτων.</a:t>
            </a:r>
          </a:p>
          <a:p>
            <a:r>
              <a:rPr lang="el-GR" sz="1600" dirty="0" smtClean="0"/>
              <a:t>Σε όλα τα μαθήματα, εκτός από το νόμο του </a:t>
            </a:r>
            <a:r>
              <a:rPr lang="en-US" sz="1600" dirty="0" smtClean="0"/>
              <a:t>Coulomb</a:t>
            </a:r>
            <a:r>
              <a:rPr lang="el-GR" sz="1600" dirty="0" smtClean="0"/>
              <a:t>, ο βαθμός συμμετοχής του ερευνητή ήταν «συμμετέχων ως παρατηρητής». </a:t>
            </a:r>
          </a:p>
          <a:p>
            <a:r>
              <a:rPr lang="el-GR" sz="1600" dirty="0" smtClean="0"/>
              <a:t>Στο μάθημα για το νόμο του </a:t>
            </a:r>
            <a:r>
              <a:rPr lang="en-US" sz="1600" dirty="0" smtClean="0"/>
              <a:t>Coulomb </a:t>
            </a:r>
            <a:r>
              <a:rPr lang="el-GR" sz="1600" dirty="0" smtClean="0"/>
              <a:t>ο βαθμός συμμετοχής ήταν «παρατηρητής ως συμμετέχων».</a:t>
            </a:r>
            <a:endParaRPr lang="en-US" sz="1600" dirty="0" smtClean="0"/>
          </a:p>
          <a:p>
            <a:endParaRPr lang="en-US" sz="1600" dirty="0" smtClean="0"/>
          </a:p>
          <a:p>
            <a:endParaRPr lang="en-US" sz="1600" dirty="0" smtClean="0"/>
          </a:p>
          <a:p>
            <a:endParaRPr lang="en-US" dirty="0"/>
          </a:p>
        </p:txBody>
      </p:sp>
      <p:pic>
        <p:nvPicPr>
          <p:cNvPr id="14338" name="Picture 2" descr="psycho"/>
          <p:cNvPicPr>
            <a:picLocks noChangeAspect="1" noChangeArrowheads="1"/>
          </p:cNvPicPr>
          <p:nvPr/>
        </p:nvPicPr>
        <p:blipFill>
          <a:blip r:embed="rId3" cstate="print"/>
          <a:srcRect/>
          <a:stretch>
            <a:fillRect/>
          </a:stretch>
        </p:blipFill>
        <p:spPr bwMode="auto">
          <a:xfrm>
            <a:off x="0" y="829568"/>
            <a:ext cx="9144000" cy="528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l-GR" sz="2400" dirty="0" smtClean="0"/>
              <a:t>Παιδαγωγική Αξιολόγηση</a:t>
            </a:r>
            <a:endParaRPr lang="en-US" sz="2400" dirty="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38</a:t>
            </a:fld>
            <a:endParaRPr lang="el-GR"/>
          </a:p>
        </p:txBody>
      </p:sp>
      <p:sp>
        <p:nvSpPr>
          <p:cNvPr id="7" name="Content Placeholder 6"/>
          <p:cNvSpPr>
            <a:spLocks noGrp="1"/>
          </p:cNvSpPr>
          <p:nvPr>
            <p:ph idx="1"/>
          </p:nvPr>
        </p:nvSpPr>
        <p:spPr/>
        <p:txBody>
          <a:bodyPr/>
          <a:lstStyle/>
          <a:p>
            <a:endParaRPr lang="en-US" sz="1600" dirty="0" smtClean="0"/>
          </a:p>
          <a:p>
            <a:r>
              <a:rPr lang="el-GR" sz="1600" dirty="0" smtClean="0"/>
              <a:t>Η μάθηση καθορίζεται από κοινωνικά και ατομικά κριτήρια. </a:t>
            </a:r>
          </a:p>
          <a:p>
            <a:r>
              <a:rPr lang="el-GR" sz="1600" dirty="0" smtClean="0"/>
              <a:t>Η μεθοδολογία που χρησιμοποιήθηκε ήταν κυρίως ποιοτική ανάλυση με χρήση ερωτηματολογίων, ώστε να εξαχθούν συμπεράσματα αναφορικά με τις συμπεριφορές και τις σχέσεις των συμμετεχόντων μεταξύ τους και μεταξύ αυτών και του περιβάλλοντος της εκπαιδευτικής πλατφόρμας.</a:t>
            </a:r>
          </a:p>
          <a:p>
            <a:endParaRPr lang="el-GR" sz="1600" dirty="0" smtClean="0"/>
          </a:p>
          <a:p>
            <a:r>
              <a:rPr lang="el-GR" sz="1600" dirty="0" smtClean="0"/>
              <a:t> Κάποια συμπεράσματα προήλθαν επίσης με τη μέθοδο της συμμετοχικής παρατήρησης του ερευνητή στην αίθουσα κατά τη διάρκεια των μαθημάτων.</a:t>
            </a:r>
          </a:p>
          <a:p>
            <a:r>
              <a:rPr lang="el-GR" sz="1600" dirty="0" smtClean="0"/>
              <a:t>Σε όλα τα μαθήματα, εκτός από το νόμο του </a:t>
            </a:r>
            <a:r>
              <a:rPr lang="en-US" sz="1600" dirty="0" smtClean="0"/>
              <a:t>Coulomb</a:t>
            </a:r>
            <a:r>
              <a:rPr lang="el-GR" sz="1600" dirty="0" smtClean="0"/>
              <a:t>, ο βαθμός συμμετοχής του ερευνητή ήταν «συμμετέχων ως παρατηρητής». </a:t>
            </a:r>
          </a:p>
          <a:p>
            <a:r>
              <a:rPr lang="el-GR" sz="1600" dirty="0" smtClean="0"/>
              <a:t>Στο μάθημα για το νόμο του </a:t>
            </a:r>
            <a:r>
              <a:rPr lang="en-US" sz="1600" dirty="0" smtClean="0"/>
              <a:t>Coulomb </a:t>
            </a:r>
            <a:r>
              <a:rPr lang="el-GR" sz="1600" dirty="0" smtClean="0"/>
              <a:t>ο βαθμός συμμετοχής ήταν «παρατηρητής ως συμμετέχων».</a:t>
            </a:r>
            <a:endParaRPr lang="en-US" sz="1600" dirty="0" smtClean="0"/>
          </a:p>
          <a:p>
            <a:endParaRPr lang="en-US" sz="1600" dirty="0" smtClean="0"/>
          </a:p>
          <a:p>
            <a:endParaRPr lang="en-US" sz="1600" dirty="0" smtClean="0"/>
          </a:p>
          <a:p>
            <a:endParaRPr lang="en-US" dirty="0"/>
          </a:p>
        </p:txBody>
      </p:sp>
      <p:pic>
        <p:nvPicPr>
          <p:cNvPr id="15362" name="Picture 2" descr="techn"/>
          <p:cNvPicPr>
            <a:picLocks noChangeAspect="1" noChangeArrowheads="1"/>
          </p:cNvPicPr>
          <p:nvPr/>
        </p:nvPicPr>
        <p:blipFill>
          <a:blip r:embed="rId3" cstate="print"/>
          <a:srcRect/>
          <a:stretch>
            <a:fillRect/>
          </a:stretch>
        </p:blipFill>
        <p:spPr bwMode="auto">
          <a:xfrm>
            <a:off x="0" y="548680"/>
            <a:ext cx="9144000" cy="52988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l-GR" sz="2400" dirty="0" smtClean="0"/>
              <a:t>Παιδαγωγική Αξιολόγηση</a:t>
            </a:r>
            <a:endParaRPr lang="en-US" sz="2400" dirty="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39</a:t>
            </a:fld>
            <a:endParaRPr lang="el-GR"/>
          </a:p>
        </p:txBody>
      </p:sp>
      <p:sp>
        <p:nvSpPr>
          <p:cNvPr id="7" name="Content Placeholder 6"/>
          <p:cNvSpPr>
            <a:spLocks noGrp="1"/>
          </p:cNvSpPr>
          <p:nvPr>
            <p:ph idx="1"/>
          </p:nvPr>
        </p:nvSpPr>
        <p:spPr/>
        <p:txBody>
          <a:bodyPr/>
          <a:lstStyle/>
          <a:p>
            <a:endParaRPr lang="en-US" sz="1600" dirty="0" smtClean="0"/>
          </a:p>
          <a:p>
            <a:r>
              <a:rPr lang="el-GR" sz="1600" dirty="0" smtClean="0"/>
              <a:t>Η μάθηση καθορίζεται από κοινωνικά και ατομικά κριτήρια. </a:t>
            </a:r>
          </a:p>
          <a:p>
            <a:r>
              <a:rPr lang="el-GR" sz="1600" dirty="0" smtClean="0"/>
              <a:t>Η μεθοδολογία που χρησιμοποιήθηκε ήταν κυρίως ποιοτική ανάλυση με χρήση ερωτηματολογίων, ώστε να εξαχθούν συμπεράσματα αναφορικά με τις συμπεριφορές και τις σχέσεις των συμμετεχόντων μεταξύ τους και μεταξύ αυτών και του περιβάλλοντος της εκπαιδευτικής πλατφόρμας.</a:t>
            </a:r>
          </a:p>
          <a:p>
            <a:endParaRPr lang="el-GR" sz="1600" dirty="0" smtClean="0"/>
          </a:p>
          <a:p>
            <a:r>
              <a:rPr lang="el-GR" sz="1600" dirty="0" smtClean="0"/>
              <a:t> Κάποια συμπεράσματα προήλθαν επίσης με τη μέθοδο της συμμετοχικής παρατήρησης του ερευνητή στην αίθουσα κατά τη διάρκεια των μαθημάτων.</a:t>
            </a:r>
          </a:p>
          <a:p>
            <a:r>
              <a:rPr lang="el-GR" sz="1600" dirty="0" smtClean="0"/>
              <a:t>Σε όλα τα μαθήματα, εκτός από το νόμο του </a:t>
            </a:r>
            <a:r>
              <a:rPr lang="en-US" sz="1600" dirty="0" smtClean="0"/>
              <a:t>Coulomb</a:t>
            </a:r>
            <a:r>
              <a:rPr lang="el-GR" sz="1600" dirty="0" smtClean="0"/>
              <a:t>, ο βαθμός συμμετοχής του ερευνητή ήταν «συμμετέχων ως παρατηρητής». </a:t>
            </a:r>
          </a:p>
          <a:p>
            <a:r>
              <a:rPr lang="el-GR" sz="1600" dirty="0" smtClean="0"/>
              <a:t>Στο μάθημα για το νόμο του </a:t>
            </a:r>
            <a:r>
              <a:rPr lang="en-US" sz="1600" dirty="0" smtClean="0"/>
              <a:t>Coulomb </a:t>
            </a:r>
            <a:r>
              <a:rPr lang="el-GR" sz="1600" dirty="0" smtClean="0"/>
              <a:t>ο βαθμός συμμετοχής ήταν «παρατηρητής ως συμμετέχων».</a:t>
            </a:r>
            <a:endParaRPr lang="en-US" sz="1600" dirty="0" smtClean="0"/>
          </a:p>
          <a:p>
            <a:endParaRPr lang="en-US" sz="1600" dirty="0" smtClean="0"/>
          </a:p>
          <a:p>
            <a:endParaRPr lang="en-US" sz="1600" dirty="0" smtClean="0"/>
          </a:p>
          <a:p>
            <a:endParaRPr lang="en-US" dirty="0"/>
          </a:p>
        </p:txBody>
      </p:sp>
      <p:pic>
        <p:nvPicPr>
          <p:cNvPr id="16386" name="Picture 2" descr="gluing"/>
          <p:cNvPicPr>
            <a:picLocks noChangeAspect="1" noChangeArrowheads="1"/>
          </p:cNvPicPr>
          <p:nvPr/>
        </p:nvPicPr>
        <p:blipFill>
          <a:blip r:embed="rId3" cstate="print"/>
          <a:srcRect/>
          <a:stretch>
            <a:fillRect/>
          </a:stretch>
        </p:blipFill>
        <p:spPr bwMode="auto">
          <a:xfrm>
            <a:off x="0" y="908720"/>
            <a:ext cx="9164712" cy="5013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sz="2400" dirty="0"/>
              <a:t> </a:t>
            </a:r>
            <a:r>
              <a:rPr lang="el-GR" sz="2400" dirty="0" smtClean="0"/>
              <a:t>ΠΡΟΣ ΜΙΑ ΟΛΟΚΛΗΡΩΜΕΝΗ ΕΦΑΡΜΟΓΗ </a:t>
            </a:r>
            <a:endParaRPr lang="en-US" sz="2400" dirty="0"/>
          </a:p>
        </p:txBody>
      </p:sp>
      <p:sp>
        <p:nvSpPr>
          <p:cNvPr id="16" name="Content Placeholder 15"/>
          <p:cNvSpPr>
            <a:spLocks noGrp="1"/>
          </p:cNvSpPr>
          <p:nvPr>
            <p:ph idx="1"/>
          </p:nvPr>
        </p:nvSpPr>
        <p:spPr/>
        <p:txBody>
          <a:bodyPr/>
          <a:lstStyle/>
          <a:p>
            <a:r>
              <a:rPr lang="el-GR" sz="1600" dirty="0" smtClean="0"/>
              <a:t>Χρησιμοποιήθηκε η εφαρμογή  </a:t>
            </a:r>
            <a:r>
              <a:rPr lang="en-US" sz="1600" dirty="0" err="1" smtClean="0"/>
              <a:t>Sloodle</a:t>
            </a:r>
            <a:r>
              <a:rPr lang="en-US" sz="1600" dirty="0" smtClean="0"/>
              <a:t> </a:t>
            </a:r>
            <a:r>
              <a:rPr lang="el-GR" sz="1600" dirty="0" smtClean="0"/>
              <a:t>για τη γεφύρωση του χάσματος μεταξύ του </a:t>
            </a:r>
            <a:r>
              <a:rPr lang="en-US" sz="1600" dirty="0" smtClean="0"/>
              <a:t>Second Life </a:t>
            </a:r>
            <a:r>
              <a:rPr lang="el-GR" sz="1600" dirty="0" smtClean="0"/>
              <a:t>και του </a:t>
            </a:r>
            <a:r>
              <a:rPr lang="en-US" sz="1600" dirty="0" err="1" smtClean="0"/>
              <a:t>Moodle</a:t>
            </a:r>
            <a:r>
              <a:rPr lang="el-GR" sz="1600" dirty="0" smtClean="0"/>
              <a:t>.</a:t>
            </a:r>
          </a:p>
          <a:p>
            <a:endParaRPr lang="el-GR" sz="1600" dirty="0" smtClean="0"/>
          </a:p>
          <a:p>
            <a:r>
              <a:rPr lang="el-GR" sz="1600" dirty="0" smtClean="0"/>
              <a:t>Η παρούσα προσέγγιση εστιάζει σε κοινότητες εκπαίδευσης που συναντιούνται μόνο ηλεκτρονικά, για να υποστηρίξει μια κοινότητα ανοιχτής μάθησης.</a:t>
            </a:r>
          </a:p>
          <a:p>
            <a:endParaRPr lang="el-GR" sz="1600" dirty="0" smtClean="0"/>
          </a:p>
          <a:p>
            <a:r>
              <a:rPr lang="el-GR" sz="1600" dirty="0" smtClean="0"/>
              <a:t>Τα μέλη της κοινότητας δεν γνωρίζουν ο ένας τον άλλο και ο σχεδιασμός των μαθημάτων ακολουθεί περισσότερο μια </a:t>
            </a:r>
            <a:r>
              <a:rPr lang="el-GR" sz="1600" dirty="0" err="1" smtClean="0"/>
              <a:t>σεμιναριακή</a:t>
            </a:r>
            <a:r>
              <a:rPr lang="el-GR" sz="1600" dirty="0" smtClean="0"/>
              <a:t> μορφή, παρά ένα αυστηρό ακαδημαϊκό πρόγραμμα σπουδών.</a:t>
            </a:r>
            <a:endParaRPr lang="en-US" sz="1600" dirty="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4</a:t>
            </a:fld>
            <a:endParaRPr lang="el-G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l-GR" sz="2400" dirty="0" smtClean="0"/>
              <a:t>ΣΥΜΠΕΡΑΣΜΑΤΑ</a:t>
            </a:r>
            <a:endParaRPr lang="en-US" sz="2400" dirty="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40</a:t>
            </a:fld>
            <a:endParaRPr lang="el-GR"/>
          </a:p>
        </p:txBody>
      </p:sp>
      <p:sp>
        <p:nvSpPr>
          <p:cNvPr id="7" name="Content Placeholder 6"/>
          <p:cNvSpPr>
            <a:spLocks noGrp="1"/>
          </p:cNvSpPr>
          <p:nvPr>
            <p:ph idx="1"/>
          </p:nvPr>
        </p:nvSpPr>
        <p:spPr/>
        <p:txBody>
          <a:bodyPr/>
          <a:lstStyle/>
          <a:p>
            <a:endParaRPr lang="en-US" sz="1600" dirty="0" smtClean="0"/>
          </a:p>
          <a:p>
            <a:r>
              <a:rPr lang="el-GR" sz="1600" dirty="0" smtClean="0"/>
              <a:t>Προσπαθήσαμε να μελετήσουμε το κατά πόσο μπορούν να συνδυαστούν η εικονική πραγματικότητα και τα εργαλεία εξ αποστάσεως εκπαίδευσης για να υποστηρίξουν τη μαθησιακή διαδικασία.  </a:t>
            </a:r>
            <a:endParaRPr lang="en-US" sz="1600" dirty="0" smtClean="0"/>
          </a:p>
          <a:p>
            <a:endParaRPr lang="el-GR" sz="1600" dirty="0" smtClean="0"/>
          </a:p>
          <a:p>
            <a:endParaRPr lang="el-GR" sz="1600" dirty="0" smtClean="0"/>
          </a:p>
          <a:p>
            <a:r>
              <a:rPr lang="el-GR" sz="1600" dirty="0" smtClean="0"/>
              <a:t>Σύμφωνα με τις μαρτυρίες των ίδιων των μαθητών και των καθηγητών το εγχείρημα ήταν επιτυχημένο. Η τελική πλατφόρμα είχε ως ένα μεγάλο βαθμό τα χαρακτηριστικά που χρειαζόντουσαν για να είναι αποδοτική τόσο η </a:t>
            </a:r>
            <a:r>
              <a:rPr lang="en-US" sz="1600" dirty="0" smtClean="0"/>
              <a:t>online</a:t>
            </a:r>
            <a:r>
              <a:rPr lang="el-GR" sz="1600" dirty="0" smtClean="0"/>
              <a:t> διδασκαλία στην εικονική τάξη, όσο και η υποστήριξη και τα εργαλεία που παρέχονταν από τη δισδιάστατη πλατφόρμα. </a:t>
            </a:r>
          </a:p>
          <a:p>
            <a:endParaRPr lang="en-US" sz="1600" dirty="0" smtClean="0"/>
          </a:p>
          <a:p>
            <a:endParaRPr lang="en-US" sz="1600" dirty="0" smtClean="0"/>
          </a:p>
          <a:p>
            <a:endParaRPr lang="en-US" sz="1600" dirty="0" smtClean="0"/>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l-GR" sz="2400" dirty="0" smtClean="0"/>
              <a:t>Πλεονεκτήματα</a:t>
            </a:r>
            <a:endParaRPr lang="en-US" sz="2400" dirty="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41</a:t>
            </a:fld>
            <a:endParaRPr lang="el-GR"/>
          </a:p>
        </p:txBody>
      </p:sp>
      <p:sp>
        <p:nvSpPr>
          <p:cNvPr id="7" name="Content Placeholder 6"/>
          <p:cNvSpPr>
            <a:spLocks noGrp="1"/>
          </p:cNvSpPr>
          <p:nvPr>
            <p:ph idx="1"/>
          </p:nvPr>
        </p:nvSpPr>
        <p:spPr/>
        <p:txBody>
          <a:bodyPr/>
          <a:lstStyle/>
          <a:p>
            <a:pPr lvl="0"/>
            <a:r>
              <a:rPr lang="el-GR" sz="1600" dirty="0" smtClean="0"/>
              <a:t>Εύκολη σχεδίαση της εικονικής τάξης και των μαθημάτων, χωρίς περιορισμούς του φυσικού χώρου. Οι χρήστες μπήκαν στην τάξη σε ελάχιστο χρόνο, καθισμένοι αναπαυτικά στο σπίτι τους σε διάφορα μέρη της Ελλάδας.  </a:t>
            </a:r>
          </a:p>
          <a:p>
            <a:pPr lvl="0"/>
            <a:endParaRPr lang="en-US" sz="1600" dirty="0" smtClean="0"/>
          </a:p>
          <a:p>
            <a:pPr lvl="0"/>
            <a:r>
              <a:rPr lang="el-GR" sz="1600" dirty="0" smtClean="0"/>
              <a:t>Η 3D αναπαράσταση: Οι μαθητές </a:t>
            </a:r>
            <a:r>
              <a:rPr lang="el-GR" sz="1600" dirty="0" err="1" smtClean="0"/>
              <a:t>τηλεμεταφέρθηκαν</a:t>
            </a:r>
            <a:r>
              <a:rPr lang="el-GR" sz="1600" dirty="0" smtClean="0"/>
              <a:t> στην εικονική ζυθοποιία και το πλανητάριο με ελάχιστα «κλικ» του ποντικιού. Παρόμοιες επισκέψεις θα οργανώνονταν δυσκολότερα σε φυσικό περιβάλλον. Σε παρόμοια </a:t>
            </a:r>
            <a:r>
              <a:rPr lang="en-US" sz="1600" dirty="0" smtClean="0"/>
              <a:t>online </a:t>
            </a:r>
            <a:r>
              <a:rPr lang="el-GR" sz="1600" dirty="0" smtClean="0"/>
              <a:t>μαθήματα θα μπορούσαν να επισκεφθούν μέρη που δύσκολα θα είχαν τη δυνατότητα να επισκεφθούν στην «πραγματική» ζωή, όπως π.χ. ένα ηφαίστειο ή μια σπηλιά.</a:t>
            </a:r>
            <a:endParaRPr lang="en-US" sz="1600" dirty="0" smtClean="0"/>
          </a:p>
          <a:p>
            <a:endParaRPr lang="en-US" sz="1600" dirty="0" smtClean="0"/>
          </a:p>
          <a:p>
            <a:pPr lvl="0"/>
            <a:r>
              <a:rPr lang="el-GR" sz="1600" dirty="0" smtClean="0"/>
              <a:t>Οι μαθητές ήταν ελεύθεροι να παρέμβουν στα εικονικά αντικείμενα με ασφάλεια, ακουμπώντας τα και δοκιμάζοντας τη λειτουργία τους τα χωρίς τον κίνδυνο να  «καταστρέψουν» κάτι.</a:t>
            </a:r>
            <a:endParaRPr lang="en-US" sz="1600" dirty="0" smtClean="0"/>
          </a:p>
          <a:p>
            <a:pPr>
              <a:buNone/>
            </a:pPr>
            <a:endParaRPr lang="en-US" sz="1600" dirty="0" smtClean="0"/>
          </a:p>
          <a:p>
            <a:endParaRPr lang="en-US" sz="1600" dirty="0" smtClean="0"/>
          </a:p>
          <a:p>
            <a:endParaRPr lang="en-US" sz="1600" dirty="0" smtClean="0"/>
          </a:p>
          <a:p>
            <a:endParaRPr lang="en-US" sz="1600" dirty="0" smtClean="0"/>
          </a:p>
          <a:p>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l-GR" sz="2400" dirty="0" smtClean="0"/>
              <a:t>Πλεονεκτήματα</a:t>
            </a:r>
            <a:endParaRPr lang="en-US" sz="2400" dirty="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42</a:t>
            </a:fld>
            <a:endParaRPr lang="el-GR"/>
          </a:p>
        </p:txBody>
      </p:sp>
      <p:sp>
        <p:nvSpPr>
          <p:cNvPr id="7" name="Content Placeholder 6"/>
          <p:cNvSpPr>
            <a:spLocks noGrp="1"/>
          </p:cNvSpPr>
          <p:nvPr>
            <p:ph idx="1"/>
          </p:nvPr>
        </p:nvSpPr>
        <p:spPr/>
        <p:txBody>
          <a:bodyPr/>
          <a:lstStyle/>
          <a:p>
            <a:pPr lvl="0"/>
            <a:r>
              <a:rPr lang="el-GR" sz="1600" dirty="0" smtClean="0"/>
              <a:t>Η προβολή βίντεο κατά τη διάρκεια του μαθήματος.</a:t>
            </a:r>
            <a:endParaRPr lang="en-US" sz="1600" dirty="0" smtClean="0"/>
          </a:p>
          <a:p>
            <a:pPr>
              <a:buNone/>
            </a:pPr>
            <a:endParaRPr lang="en-US" sz="1600" dirty="0" smtClean="0"/>
          </a:p>
          <a:p>
            <a:pPr lvl="0"/>
            <a:r>
              <a:rPr lang="el-GR" sz="1600" dirty="0" smtClean="0"/>
              <a:t>Η επικοινωνία συνεχίζεται με </a:t>
            </a:r>
            <a:r>
              <a:rPr lang="en-US" sz="1600" dirty="0" smtClean="0"/>
              <a:t>text chat </a:t>
            </a:r>
            <a:r>
              <a:rPr lang="el-GR" sz="1600" dirty="0" smtClean="0"/>
              <a:t>μέσω του </a:t>
            </a:r>
            <a:r>
              <a:rPr lang="en-US" sz="1600" dirty="0" err="1" smtClean="0"/>
              <a:t>moodle</a:t>
            </a:r>
            <a:r>
              <a:rPr lang="en-US" sz="1600" dirty="0" smtClean="0"/>
              <a:t> </a:t>
            </a:r>
            <a:r>
              <a:rPr lang="el-GR" sz="1600" dirty="0" smtClean="0"/>
              <a:t>σε περίπτωση που γίνει αποσύνδεση από την εικονική τάξη.</a:t>
            </a:r>
            <a:endParaRPr lang="en-US" sz="1600" dirty="0" smtClean="0"/>
          </a:p>
          <a:p>
            <a:pPr>
              <a:buNone/>
            </a:pPr>
            <a:endParaRPr lang="en-US" sz="1600" dirty="0" smtClean="0"/>
          </a:p>
          <a:p>
            <a:pPr lvl="0"/>
            <a:r>
              <a:rPr lang="el-GR" sz="1600" dirty="0" smtClean="0"/>
              <a:t>Τα απαραίτητα εργαλεία της δισδιάστατης πλατφόρμας: Υλικό μαθημάτων </a:t>
            </a:r>
            <a:r>
              <a:rPr lang="el-GR" sz="1600" dirty="0" err="1" smtClean="0"/>
              <a:t>προσβάσιμο</a:t>
            </a:r>
            <a:r>
              <a:rPr lang="el-GR" sz="1600" dirty="0" smtClean="0"/>
              <a:t> οποιαδήποτε στιγμή, ασύγχρονη αλλά και σύγχρονη επικοινωνία με τους άλλους μαθητές και τους διδάσκοντες, η αίσθηση της κοινότητας, απαντήσεις σε τεστ, βαθμολόγια αλλά και εύκολη μεταφορά στην εικονική τάξη.</a:t>
            </a:r>
            <a:endParaRPr lang="en-US" sz="1600" dirty="0" smtClean="0"/>
          </a:p>
          <a:p>
            <a:pPr>
              <a:buNone/>
            </a:pPr>
            <a:endParaRPr lang="en-US" sz="1600" dirty="0" smtClean="0"/>
          </a:p>
          <a:p>
            <a:pPr lvl="0"/>
            <a:r>
              <a:rPr lang="el-GR" sz="1600" dirty="0" smtClean="0"/>
              <a:t>Ο παιγνιώδης χαρακτήρας της πλατφόρμας την κατέστησε ένα ευχάριστο μέσο διδασκαλίας.</a:t>
            </a:r>
            <a:endParaRPr lang="en-US" sz="1600" dirty="0" smtClean="0"/>
          </a:p>
          <a:p>
            <a:pPr>
              <a:buNone/>
            </a:pPr>
            <a:endParaRPr lang="en-US" sz="1600" dirty="0" smtClean="0"/>
          </a:p>
          <a:p>
            <a:pPr lvl="0"/>
            <a:r>
              <a:rPr lang="el-GR" sz="1600" dirty="0" smtClean="0"/>
              <a:t>Η αίσθηση </a:t>
            </a:r>
            <a:r>
              <a:rPr lang="el-GR" sz="1600" dirty="0" err="1" smtClean="0"/>
              <a:t>συμπαρουσίας</a:t>
            </a:r>
            <a:r>
              <a:rPr lang="el-GR" sz="1600" dirty="0" smtClean="0"/>
              <a:t> και συμμετοχής.</a:t>
            </a:r>
            <a:endParaRPr lang="en-US" sz="1600" dirty="0" smtClean="0"/>
          </a:p>
          <a:p>
            <a:endParaRPr lang="en-US" sz="1600" dirty="0" smtClean="0"/>
          </a:p>
          <a:p>
            <a:endParaRPr lang="en-US" sz="1600" dirty="0" smtClean="0"/>
          </a:p>
          <a:p>
            <a:endParaRPr lang="en-US" sz="1600" dirty="0" smtClean="0"/>
          </a:p>
          <a:p>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l-GR" sz="2400" dirty="0" smtClean="0"/>
              <a:t>Μειονεκτήματα</a:t>
            </a:r>
            <a:endParaRPr lang="en-US" sz="2400" dirty="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43</a:t>
            </a:fld>
            <a:endParaRPr lang="el-GR"/>
          </a:p>
        </p:txBody>
      </p:sp>
      <p:sp>
        <p:nvSpPr>
          <p:cNvPr id="7" name="Content Placeholder 6"/>
          <p:cNvSpPr>
            <a:spLocks noGrp="1"/>
          </p:cNvSpPr>
          <p:nvPr>
            <p:ph idx="1"/>
          </p:nvPr>
        </p:nvSpPr>
        <p:spPr/>
        <p:txBody>
          <a:bodyPr/>
          <a:lstStyle/>
          <a:p>
            <a:pPr lvl="0"/>
            <a:r>
              <a:rPr lang="el-GR" sz="1600" dirty="0" smtClean="0"/>
              <a:t>Απαιτείται σχετικά καλός εξοπλισμός σε </a:t>
            </a:r>
            <a:r>
              <a:rPr lang="en-US" sz="1600" dirty="0" smtClean="0"/>
              <a:t>hardware </a:t>
            </a:r>
            <a:r>
              <a:rPr lang="el-GR" sz="1600" dirty="0" smtClean="0"/>
              <a:t>και γρήγορη και σταθερή σύνδεση στο διαδίκτυο. </a:t>
            </a:r>
          </a:p>
          <a:p>
            <a:pPr>
              <a:buNone/>
            </a:pPr>
            <a:endParaRPr lang="en-US" sz="1600" dirty="0" smtClean="0"/>
          </a:p>
          <a:p>
            <a:pPr lvl="0"/>
            <a:r>
              <a:rPr lang="el-GR" sz="1600" dirty="0" smtClean="0"/>
              <a:t>Οι πλατφόρμες (και κυρίως η διασύνδεσή τους) απαιτούν αρκετές γνώσεις και εμπειρία για την εγκατάσταση και τη λειτουργία τους. (βοήθεια από </a:t>
            </a:r>
            <a:r>
              <a:rPr lang="en-US" sz="1600" dirty="0" smtClean="0"/>
              <a:t>forums, tutorials </a:t>
            </a:r>
            <a:r>
              <a:rPr lang="el-GR" sz="1600" dirty="0" smtClean="0"/>
              <a:t>κτλ.)</a:t>
            </a:r>
            <a:endParaRPr lang="en-US" sz="1600" dirty="0" smtClean="0"/>
          </a:p>
          <a:p>
            <a:endParaRPr lang="en-US" sz="1600" dirty="0" smtClean="0"/>
          </a:p>
          <a:p>
            <a:r>
              <a:rPr lang="el-GR" sz="1600" dirty="0" smtClean="0"/>
              <a:t>Οι μαθητές είχαν πολλά τεχνικά προβλήματα, τα οποία όμως περιορίστηκαν σε μεγάλο βαθμό στο πρώτο μάθημα. Φαίνεται ότι οι μαθητές χρειάζονται κάποιο χρόνο εξοικείωσης για να αρχίζουν να αποκομίζουν τα εκπαιδευτικά οφέλη.</a:t>
            </a:r>
          </a:p>
          <a:p>
            <a:endParaRPr lang="el-GR" sz="1600" dirty="0" smtClean="0"/>
          </a:p>
          <a:p>
            <a:pPr lvl="0"/>
            <a:r>
              <a:rPr lang="el-GR" sz="1600" dirty="0" smtClean="0"/>
              <a:t>Το περιβάλλον είναι ελκυστικό και μπορεί να προκαλέσει επιθυμία συμμετοχής χωρίς απαραίτητα να προκύψουν παιδαγωγικές προεκτάσεις στο φυσικό κόσμο. </a:t>
            </a:r>
            <a:endParaRPr lang="en-US" sz="1600" dirty="0" smtClean="0"/>
          </a:p>
          <a:p>
            <a:endParaRPr lang="en-US" sz="1600" dirty="0" smtClean="0"/>
          </a:p>
          <a:p>
            <a:endParaRPr lang="en-US" sz="1600" dirty="0" smtClean="0"/>
          </a:p>
          <a:p>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X:\Δυνητικές Κοινότητες\Diplwmatikh\photos\Snapshot_017.png"/>
          <p:cNvPicPr>
            <a:picLocks noGrp="1" noChangeAspect="1" noChangeArrowheads="1"/>
          </p:cNvPicPr>
          <p:nvPr>
            <p:ph idx="1"/>
          </p:nvPr>
        </p:nvPicPr>
        <p:blipFill>
          <a:blip r:embed="rId3" cstate="print"/>
          <a:srcRect/>
          <a:stretch>
            <a:fillRect/>
          </a:stretch>
        </p:blipFill>
        <p:spPr bwMode="auto">
          <a:xfrm>
            <a:off x="0" y="1507405"/>
            <a:ext cx="9098177" cy="5350595"/>
          </a:xfrm>
          <a:prstGeom prst="rect">
            <a:avLst/>
          </a:prstGeom>
          <a:noFill/>
        </p:spPr>
      </p:pic>
      <p:sp>
        <p:nvSpPr>
          <p:cNvPr id="15" name="Title 14"/>
          <p:cNvSpPr>
            <a:spLocks noGrp="1"/>
          </p:cNvSpPr>
          <p:nvPr>
            <p:ph type="title"/>
          </p:nvPr>
        </p:nvSpPr>
        <p:spPr>
          <a:xfrm>
            <a:off x="395536" y="404664"/>
            <a:ext cx="8291264" cy="1008112"/>
          </a:xfrm>
        </p:spPr>
        <p:txBody>
          <a:bodyPr/>
          <a:lstStyle/>
          <a:p>
            <a:r>
              <a:rPr lang="el-GR" sz="2400" dirty="0" smtClean="0"/>
              <a:t>     Ευχαριστώ!</a:t>
            </a:r>
            <a:endParaRPr lang="en-US" sz="2400" dirty="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44</a:t>
            </a:fld>
            <a:endParaRPr lang="el-G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l-GR" sz="2400" dirty="0" smtClean="0"/>
              <a:t>Σε 2 διαστάσεις (2</a:t>
            </a:r>
            <a:r>
              <a:rPr lang="en-US" sz="2400" dirty="0" smtClean="0"/>
              <a:t>D</a:t>
            </a:r>
            <a:r>
              <a:rPr lang="el-GR" sz="2400" dirty="0" smtClean="0"/>
              <a:t>): Η εκπαιδευτική πλατφόρμα </a:t>
            </a:r>
            <a:r>
              <a:rPr lang="en-US" sz="2400" dirty="0" err="1" smtClean="0"/>
              <a:t>Moodle</a:t>
            </a:r>
            <a:endParaRPr lang="en-US" sz="2400" dirty="0"/>
          </a:p>
        </p:txBody>
      </p:sp>
      <p:sp>
        <p:nvSpPr>
          <p:cNvPr id="16" name="Content Placeholder 15"/>
          <p:cNvSpPr>
            <a:spLocks noGrp="1"/>
          </p:cNvSpPr>
          <p:nvPr>
            <p:ph idx="1"/>
          </p:nvPr>
        </p:nvSpPr>
        <p:spPr/>
        <p:txBody>
          <a:bodyPr/>
          <a:lstStyle/>
          <a:p>
            <a:r>
              <a:rPr lang="en-US" sz="1600" dirty="0" smtClean="0">
                <a:solidFill>
                  <a:srgbClr val="FF0000"/>
                </a:solidFill>
              </a:rPr>
              <a:t>M</a:t>
            </a:r>
            <a:r>
              <a:rPr lang="en-US" sz="1600" dirty="0" smtClean="0"/>
              <a:t>odular:</a:t>
            </a:r>
            <a:r>
              <a:rPr lang="el-GR" sz="1600" dirty="0" smtClean="0"/>
              <a:t> απαρτίζεται από αυτοτελή τμήματα κώδικα (</a:t>
            </a:r>
            <a:r>
              <a:rPr lang="el-GR" sz="1600" dirty="0" err="1" smtClean="0"/>
              <a:t>modules</a:t>
            </a:r>
            <a:r>
              <a:rPr lang="el-GR" sz="1600" dirty="0" smtClean="0"/>
              <a:t>) που επιτελούν συγκεκριμένες λειτουργίες. Π.χ. το ηλεκτρονικό ταχυδρομείο, το </a:t>
            </a:r>
            <a:r>
              <a:rPr lang="en-US" sz="1600" dirty="0" smtClean="0"/>
              <a:t>chat</a:t>
            </a:r>
            <a:r>
              <a:rPr lang="el-GR" sz="1600" dirty="0" smtClean="0"/>
              <a:t>, οι ομάδες συζήτησης, τα κουίζ</a:t>
            </a:r>
            <a:r>
              <a:rPr lang="en-US" sz="1600" dirty="0" smtClean="0"/>
              <a:t>.</a:t>
            </a:r>
          </a:p>
          <a:p>
            <a:endParaRPr lang="en-US" sz="1600" dirty="0" smtClean="0"/>
          </a:p>
          <a:p>
            <a:r>
              <a:rPr lang="en-US" sz="1600" dirty="0" smtClean="0">
                <a:solidFill>
                  <a:srgbClr val="FF0000"/>
                </a:solidFill>
              </a:rPr>
              <a:t>O</a:t>
            </a:r>
            <a:r>
              <a:rPr lang="en-US" sz="1600" dirty="0" smtClean="0"/>
              <a:t>bject – </a:t>
            </a:r>
            <a:r>
              <a:rPr lang="en-US" sz="1600" dirty="0" smtClean="0">
                <a:solidFill>
                  <a:srgbClr val="FF0000"/>
                </a:solidFill>
              </a:rPr>
              <a:t>O</a:t>
            </a:r>
            <a:r>
              <a:rPr lang="en-US" sz="1600" dirty="0" smtClean="0"/>
              <a:t>riented: </a:t>
            </a:r>
            <a:r>
              <a:rPr lang="el-GR" sz="1600" dirty="0" smtClean="0"/>
              <a:t>Αντικειμενοστραφές περιβάλλον, δηλαδή πρόκειται για λογισμικό καθοδηγούμενο από τις ενέργειες των χρηστών </a:t>
            </a:r>
            <a:endParaRPr lang="en-US" sz="1600" dirty="0" smtClean="0"/>
          </a:p>
          <a:p>
            <a:endParaRPr lang="en-US" sz="1600" dirty="0" smtClean="0"/>
          </a:p>
          <a:p>
            <a:pPr marL="342900" lvl="1" indent="-342900">
              <a:buFont typeface="Wingdings" pitchFamily="2" charset="2"/>
              <a:buChar char="l"/>
            </a:pPr>
            <a:r>
              <a:rPr lang="el-GR" sz="1600" dirty="0" err="1" smtClean="0">
                <a:solidFill>
                  <a:srgbClr val="FF0000"/>
                </a:solidFill>
              </a:rPr>
              <a:t>D</a:t>
            </a:r>
            <a:r>
              <a:rPr lang="el-GR" sz="1600" dirty="0" err="1" smtClean="0"/>
              <a:t>ynamic</a:t>
            </a:r>
            <a:r>
              <a:rPr lang="el-GR" sz="1600" dirty="0" smtClean="0"/>
              <a:t>: Δυναμικό, συνεχώς ανανεωνόμενο περιβάλλον, που επιτρέπει την είσοδο και την αποθήκευση των δεδομένων των χρηστών (προσωπικό προφίλ, δεδομένα παρακολούθησης, βαθμοί κ.ά.)</a:t>
            </a:r>
            <a:r>
              <a:rPr lang="en-US" sz="1600" dirty="0" smtClean="0"/>
              <a:t> </a:t>
            </a:r>
            <a:r>
              <a:rPr lang="el-GR" sz="1600" dirty="0" smtClean="0"/>
              <a:t>Οι ιστοσελίδες είναι δυναμικές, προσαρμοσμένες σε κάθε χρήστη και με τη δυνατότητα τροποποίησης από καθηγητές και διαχειριστές μέσα από εύκολες φόρμες.</a:t>
            </a:r>
          </a:p>
          <a:p>
            <a:pPr marL="342900" lvl="1" indent="-342900">
              <a:buFont typeface="Wingdings" pitchFamily="2" charset="2"/>
              <a:buChar char="l"/>
            </a:pPr>
            <a:endParaRPr lang="el-GR" sz="1600" dirty="0" smtClean="0"/>
          </a:p>
          <a:p>
            <a:pPr marL="342900" lvl="1" indent="-342900">
              <a:buFont typeface="Wingdings" pitchFamily="2" charset="2"/>
              <a:buChar char="l"/>
            </a:pPr>
            <a:r>
              <a:rPr lang="en-US" sz="1600" dirty="0" smtClean="0">
                <a:solidFill>
                  <a:srgbClr val="FF0000"/>
                </a:solidFill>
              </a:rPr>
              <a:t>L</a:t>
            </a:r>
            <a:r>
              <a:rPr lang="en-US" sz="1600" dirty="0" smtClean="0"/>
              <a:t>earning </a:t>
            </a:r>
            <a:r>
              <a:rPr lang="en-US" sz="1600" dirty="0" smtClean="0">
                <a:solidFill>
                  <a:srgbClr val="FF0000"/>
                </a:solidFill>
              </a:rPr>
              <a:t>E</a:t>
            </a:r>
            <a:r>
              <a:rPr lang="en-US" sz="1600" dirty="0" smtClean="0"/>
              <a:t>nvironment</a:t>
            </a:r>
          </a:p>
          <a:p>
            <a:endParaRPr lang="en-US" sz="1600" dirty="0" smtClean="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5</a:t>
            </a:fld>
            <a:endParaRPr lang="el-G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sz="2400" dirty="0" smtClean="0"/>
              <a:t>Physics Virtual Classroom</a:t>
            </a:r>
            <a:endParaRPr lang="en-US" sz="2400" dirty="0"/>
          </a:p>
        </p:txBody>
      </p:sp>
      <p:sp>
        <p:nvSpPr>
          <p:cNvPr id="16" name="Content Placeholder 15"/>
          <p:cNvSpPr>
            <a:spLocks noGrp="1"/>
          </p:cNvSpPr>
          <p:nvPr>
            <p:ph idx="1"/>
          </p:nvPr>
        </p:nvSpPr>
        <p:spPr/>
        <p:txBody>
          <a:bodyPr/>
          <a:lstStyle/>
          <a:p>
            <a:endParaRPr lang="en-US" sz="1600" dirty="0" smtClean="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6</a:t>
            </a:fld>
            <a:endParaRPr lang="el-GR"/>
          </a:p>
        </p:txBody>
      </p:sp>
      <p:pic>
        <p:nvPicPr>
          <p:cNvPr id="7" name="Picture 6"/>
          <p:cNvPicPr/>
          <p:nvPr/>
        </p:nvPicPr>
        <p:blipFill>
          <a:blip r:embed="rId3" cstate="print"/>
          <a:srcRect l="1445" t="12895" r="3201" b="2676"/>
          <a:stretch>
            <a:fillRect/>
          </a:stretch>
        </p:blipFill>
        <p:spPr bwMode="auto">
          <a:xfrm>
            <a:off x="179512" y="332656"/>
            <a:ext cx="8712968" cy="59766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l-GR" sz="2400" dirty="0" smtClean="0"/>
              <a:t>Το </a:t>
            </a:r>
            <a:r>
              <a:rPr lang="en-US" sz="2400" dirty="0" smtClean="0"/>
              <a:t>Second Life </a:t>
            </a:r>
            <a:endParaRPr lang="en-US" sz="2400" dirty="0"/>
          </a:p>
        </p:txBody>
      </p:sp>
      <p:sp>
        <p:nvSpPr>
          <p:cNvPr id="16" name="Content Placeholder 15"/>
          <p:cNvSpPr>
            <a:spLocks noGrp="1"/>
          </p:cNvSpPr>
          <p:nvPr>
            <p:ph idx="1"/>
          </p:nvPr>
        </p:nvSpPr>
        <p:spPr/>
        <p:txBody>
          <a:bodyPr/>
          <a:lstStyle/>
          <a:p>
            <a:r>
              <a:rPr lang="el-GR" sz="1600" dirty="0" smtClean="0"/>
              <a:t>Το </a:t>
            </a:r>
            <a:r>
              <a:rPr lang="en-US" sz="1600" dirty="0" smtClean="0"/>
              <a:t>Second Life </a:t>
            </a:r>
            <a:r>
              <a:rPr lang="el-GR" sz="1600" dirty="0" smtClean="0"/>
              <a:t>της </a:t>
            </a:r>
            <a:r>
              <a:rPr lang="en-US" sz="1600" dirty="0" smtClean="0"/>
              <a:t>Linden Lab </a:t>
            </a:r>
            <a:r>
              <a:rPr lang="el-GR" sz="1600" dirty="0" smtClean="0"/>
              <a:t>είναι ένας τρισδιάστατος εικονικός κόσμος στον υπολογιστή, </a:t>
            </a:r>
            <a:r>
              <a:rPr lang="el-GR" sz="1600" dirty="0" err="1" smtClean="0"/>
              <a:t>προσβάσιμος</a:t>
            </a:r>
            <a:r>
              <a:rPr lang="el-GR" sz="1600" dirty="0" smtClean="0"/>
              <a:t> μέσω διαδικτύου. </a:t>
            </a:r>
            <a:endParaRPr lang="en-US" sz="1600" dirty="0" smtClean="0"/>
          </a:p>
          <a:p>
            <a:endParaRPr lang="en-US" sz="1600" dirty="0" smtClean="0"/>
          </a:p>
          <a:p>
            <a:r>
              <a:rPr lang="el-GR" sz="1600" dirty="0" smtClean="0"/>
              <a:t>Το </a:t>
            </a:r>
            <a:r>
              <a:rPr lang="en-US" sz="1600" dirty="0" smtClean="0"/>
              <a:t>SL </a:t>
            </a:r>
            <a:r>
              <a:rPr lang="el-GR" sz="1600" dirty="0" smtClean="0"/>
              <a:t>επιτρέπει στους χρήστες του να επικοινωνούν μεταξύ τους με εικονικούς εαυτούς (</a:t>
            </a:r>
            <a:r>
              <a:rPr lang="el-GR" sz="1600" dirty="0" err="1" smtClean="0"/>
              <a:t>avatars</a:t>
            </a:r>
            <a:r>
              <a:rPr lang="el-GR" sz="1600" dirty="0" smtClean="0"/>
              <a:t>) μέσα σε ένα πλήρως αλληλεπιδραστικό περιβάλλον τριών διαστάσεων.</a:t>
            </a:r>
            <a:endParaRPr lang="en-US" sz="1600" dirty="0" smtClean="0"/>
          </a:p>
          <a:p>
            <a:endParaRPr lang="en-US" sz="1600" dirty="0" smtClean="0"/>
          </a:p>
          <a:p>
            <a:r>
              <a:rPr lang="el-GR" sz="1600" dirty="0" smtClean="0"/>
              <a:t>Η εγγραφή του χρήστη, η εγκατάσταση και η χρήση του προγράμματος είναι δωρεάν, ενώ με μια μηνιαία συνδρομή 10 περίπου δολαρίων ο χρήστης έχει κάποια επιπλέον προνόμια</a:t>
            </a:r>
            <a:r>
              <a:rPr lang="en-US" sz="1600" dirty="0" smtClean="0"/>
              <a:t>.</a:t>
            </a:r>
          </a:p>
          <a:p>
            <a:endParaRPr lang="en-US" sz="1600" dirty="0" smtClean="0"/>
          </a:p>
          <a:p>
            <a:r>
              <a:rPr lang="el-GR" sz="1600" dirty="0" smtClean="0"/>
              <a:t>Το </a:t>
            </a:r>
            <a:r>
              <a:rPr lang="el-GR" sz="1600" dirty="0" err="1" smtClean="0"/>
              <a:t>Second</a:t>
            </a:r>
            <a:r>
              <a:rPr lang="el-GR" sz="1600" dirty="0" smtClean="0"/>
              <a:t> </a:t>
            </a:r>
            <a:r>
              <a:rPr lang="el-GR" sz="1600" dirty="0" err="1" smtClean="0"/>
              <a:t>Life</a:t>
            </a:r>
            <a:r>
              <a:rPr lang="el-GR" sz="1600" dirty="0" smtClean="0"/>
              <a:t> είναι ένας κόσμος εξ’ ολοκλήρου δημιουργημένος από τους χρήστες του. Στον κόσμο αυτό μπορεί κανείς να κάνει φίλους, να ακούσει μουσική, να ψωνίσει, να δημιουργήσει αντικείμενα, κτήρια, κτλ</a:t>
            </a:r>
            <a:r>
              <a:rPr lang="en-US" sz="1600" dirty="0" smtClean="0"/>
              <a:t>.</a:t>
            </a:r>
          </a:p>
          <a:p>
            <a:endParaRPr lang="en-US" sz="1600" dirty="0" smtClean="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7</a:t>
            </a:fld>
            <a:endParaRPr lang="el-G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a:p>
        </p:txBody>
      </p:sp>
      <p:sp>
        <p:nvSpPr>
          <p:cNvPr id="4" name="Date Placeholder 3"/>
          <p:cNvSpPr>
            <a:spLocks noGrp="1"/>
          </p:cNvSpPr>
          <p:nvPr>
            <p:ph type="dt" sz="half" idx="10"/>
          </p:nvPr>
        </p:nvSpPr>
        <p:spPr/>
        <p:txBody>
          <a:bodyPr/>
          <a:lstStyle/>
          <a:p>
            <a:r>
              <a:rPr lang="el-GR" smtClean="0"/>
              <a:t>05/12/2014</a:t>
            </a:r>
            <a:endParaRPr lang="el-GR"/>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8</a:t>
            </a:fld>
            <a:endParaRPr lang="el-GR"/>
          </a:p>
        </p:txBody>
      </p:sp>
      <p:pic>
        <p:nvPicPr>
          <p:cNvPr id="13314" name="Picture 2" descr="E:\Diplwmatikh\photos\Snapshot_0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80728"/>
            <a:ext cx="8627224" cy="5071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027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l-GR" sz="2400" dirty="0" smtClean="0"/>
              <a:t>Η πλατφόρμα</a:t>
            </a:r>
            <a:r>
              <a:rPr lang="en-US" sz="2400" dirty="0" smtClean="0"/>
              <a:t> Physics Virtual Classroom </a:t>
            </a:r>
            <a:r>
              <a:rPr lang="el-GR" sz="2400" dirty="0" smtClean="0"/>
              <a:t>στο</a:t>
            </a:r>
            <a:r>
              <a:rPr lang="en-US" sz="2400" dirty="0" smtClean="0"/>
              <a:t> Second Life</a:t>
            </a:r>
            <a:endParaRPr lang="en-US" sz="2400" dirty="0"/>
          </a:p>
        </p:txBody>
      </p:sp>
      <p:sp>
        <p:nvSpPr>
          <p:cNvPr id="4" name="Date Placeholder 3"/>
          <p:cNvSpPr>
            <a:spLocks noGrp="1"/>
          </p:cNvSpPr>
          <p:nvPr>
            <p:ph type="dt" sz="half" idx="10"/>
          </p:nvPr>
        </p:nvSpPr>
        <p:spPr/>
        <p:txBody>
          <a:bodyPr/>
          <a:lstStyle/>
          <a:p>
            <a:r>
              <a:rPr lang="el-GR" smtClean="0"/>
              <a:t>05/12/2014</a:t>
            </a:r>
            <a:endParaRPr lang="el-GR" dirty="0"/>
          </a:p>
        </p:txBody>
      </p:sp>
      <p:sp>
        <p:nvSpPr>
          <p:cNvPr id="5" name="Footer Placeholder 4"/>
          <p:cNvSpPr>
            <a:spLocks noGrp="1"/>
          </p:cNvSpPr>
          <p:nvPr>
            <p:ph type="ftr" sz="quarter" idx="11"/>
          </p:nvPr>
        </p:nvSpPr>
        <p:spPr/>
        <p:txBody>
          <a:bodyPr/>
          <a:lstStyle/>
          <a:p>
            <a:r>
              <a:rPr lang="el-GR" dirty="0" smtClean="0"/>
              <a:t>ΙΩΑΝΝΗΣ ΚΩΣΤΑΡΙΚΑΣ</a:t>
            </a:r>
            <a:endParaRPr lang="el-GR" dirty="0"/>
          </a:p>
        </p:txBody>
      </p:sp>
      <p:sp>
        <p:nvSpPr>
          <p:cNvPr id="6" name="Slide Number Placeholder 5"/>
          <p:cNvSpPr>
            <a:spLocks noGrp="1"/>
          </p:cNvSpPr>
          <p:nvPr>
            <p:ph type="sldNum" sz="quarter" idx="12"/>
          </p:nvPr>
        </p:nvSpPr>
        <p:spPr/>
        <p:txBody>
          <a:bodyPr/>
          <a:lstStyle/>
          <a:p>
            <a:fld id="{DAE4B0D2-F78C-405F-BADB-B51E8645BD43}" type="slidenum">
              <a:rPr lang="el-GR" smtClean="0"/>
              <a:pPr/>
              <a:t>9</a:t>
            </a:fld>
            <a:endParaRPr lang="el-GR"/>
          </a:p>
        </p:txBody>
      </p:sp>
      <p:sp>
        <p:nvSpPr>
          <p:cNvPr id="7" name="Content Placeholder 6"/>
          <p:cNvSpPr>
            <a:spLocks noGrp="1"/>
          </p:cNvSpPr>
          <p:nvPr>
            <p:ph idx="1"/>
          </p:nvPr>
        </p:nvSpPr>
        <p:spPr/>
        <p:txBody>
          <a:bodyPr/>
          <a:lstStyle/>
          <a:p>
            <a:endParaRPr lang="en-US"/>
          </a:p>
        </p:txBody>
      </p:sp>
      <p:pic>
        <p:nvPicPr>
          <p:cNvPr id="2050" name="Picture 2" descr="Snapshot_005"/>
          <p:cNvPicPr>
            <a:picLocks noChangeAspect="1" noChangeArrowheads="1"/>
          </p:cNvPicPr>
          <p:nvPr/>
        </p:nvPicPr>
        <p:blipFill>
          <a:blip r:embed="rId3" cstate="print"/>
          <a:srcRect/>
          <a:stretch>
            <a:fillRect/>
          </a:stretch>
        </p:blipFill>
        <p:spPr bwMode="auto">
          <a:xfrm>
            <a:off x="137421" y="980728"/>
            <a:ext cx="8954531" cy="52565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Κάψουλες">
  <a:themeElements>
    <a:clrScheme name="Κάψουλες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Κάψουλες">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Arial" charset="0"/>
          </a:defRPr>
        </a:defPPr>
      </a:lstStyle>
    </a:lnDef>
  </a:objectDefaults>
  <a:extraClrSchemeLst>
    <a:extraClrScheme>
      <a:clrScheme name="Κάψουλες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Κάψουλες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Κάψουλες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Κάψουλες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Κάψουλες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Κάψουλες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Κάψουλες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Κάψουλες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Capsules</Template>
  <TotalTime>884</TotalTime>
  <Words>3880</Words>
  <Application>Microsoft Office PowerPoint</Application>
  <PresentationFormat>On-screen Show (4:3)</PresentationFormat>
  <Paragraphs>474</Paragraphs>
  <Slides>44</Slides>
  <Notes>44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Κάψουλες</vt:lpstr>
      <vt:lpstr>PowerPoint Presentation</vt:lpstr>
      <vt:lpstr>ΠΕΡΙΛΗΨΗ</vt:lpstr>
      <vt:lpstr>   ΠΡΟΣ ΜΙΑ ΟΛΟΚΛΗΡΩΜΕΝΗ ΕΦΑΡΜΟΓΗ </vt:lpstr>
      <vt:lpstr> ΠΡΟΣ ΜΙΑ ΟΛΟΚΛΗΡΩΜΕΝΗ ΕΦΑΡΜΟΓΗ </vt:lpstr>
      <vt:lpstr>Σε 2 διαστάσεις (2D): Η εκπαιδευτική πλατφόρμα Moodle</vt:lpstr>
      <vt:lpstr>Physics Virtual Classroom</vt:lpstr>
      <vt:lpstr>Το Second Life </vt:lpstr>
      <vt:lpstr>PowerPoint Presentation</vt:lpstr>
      <vt:lpstr>Η πλατφόρμα Physics Virtual Classroom στο Second Life</vt:lpstr>
      <vt:lpstr>PowerPoint Presentation</vt:lpstr>
      <vt:lpstr>Σύνδεση του Moodle με το Second Life</vt:lpstr>
      <vt:lpstr>Σύνδεση του Moodle με το Second Life</vt:lpstr>
      <vt:lpstr>PowerPoint Presentation</vt:lpstr>
      <vt:lpstr>Διδασκαλία στη νέα πλατφόρμα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Αξιολόγηση</vt:lpstr>
      <vt:lpstr>Παιδαγωγική Αξιολόγηση</vt:lpstr>
      <vt:lpstr>Παιδαγωγική Αξιολόγηση</vt:lpstr>
      <vt:lpstr>Παιδαγωγική Αξιολόγηση</vt:lpstr>
      <vt:lpstr>Παιδαγωγική Αξιολόγηση</vt:lpstr>
      <vt:lpstr>ΣΥΜΠΕΡΑΣΜΑΤΑ</vt:lpstr>
      <vt:lpstr>Πλεονεκτήματα</vt:lpstr>
      <vt:lpstr>Πλεονεκτήματα</vt:lpstr>
      <vt:lpstr>Μειονεκτήματα</vt:lpstr>
      <vt:lpstr>     Ευχαριστώ!</vt:lpstr>
    </vt:vector>
  </TitlesOfParts>
  <Company>OTE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Administrator</dc:creator>
  <cp:lastModifiedBy>Yiannis</cp:lastModifiedBy>
  <cp:revision>79</cp:revision>
  <dcterms:created xsi:type="dcterms:W3CDTF">2010-05-26T10:29:24Z</dcterms:created>
  <dcterms:modified xsi:type="dcterms:W3CDTF">2014-12-02T18:36:27Z</dcterms:modified>
</cp:coreProperties>
</file>