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 id="279" r:id="rId24"/>
    <p:sldId id="326" r:id="rId25"/>
    <p:sldId id="280" r:id="rId26"/>
    <p:sldId id="281" r:id="rId27"/>
    <p:sldId id="282" r:id="rId28"/>
    <p:sldId id="283" r:id="rId29"/>
    <p:sldId id="284" r:id="rId30"/>
    <p:sldId id="285" r:id="rId31"/>
    <p:sldId id="286" r:id="rId32"/>
    <p:sldId id="288" r:id="rId33"/>
    <p:sldId id="289" r:id="rId34"/>
    <p:sldId id="290" r:id="rId35"/>
    <p:sldId id="291" r:id="rId36"/>
    <p:sldId id="292" r:id="rId37"/>
    <p:sldId id="29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Σχόλιο" initials="Σχόλιο"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0033"/>
    <a:srgbClr val="990000"/>
    <a:srgbClr val="8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7" autoAdjust="0"/>
  </p:normalViewPr>
  <p:slideViewPr>
    <p:cSldViewPr>
      <p:cViewPr varScale="1">
        <p:scale>
          <a:sx n="75" d="100"/>
          <a:sy n="75" d="100"/>
        </p:scale>
        <p:origin x="-1014" y="-84"/>
      </p:cViewPr>
      <p:guideLst>
        <p:guide orient="horz" pos="2160"/>
        <p:guide pos="2880"/>
      </p:guideLst>
    </p:cSldViewPr>
  </p:slideViewPr>
  <p:outlineViewPr>
    <p:cViewPr>
      <p:scale>
        <a:sx n="33" d="100"/>
        <a:sy n="33" d="100"/>
      </p:scale>
      <p:origin x="48" y="341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5-03-22T09:25:49.214" idx="1">
    <p:pos x="1339" y="3611"/>
    <p:text>Επιλέγετε την άδεια διάθεσης περιεχομένου που επιθυμείτε από τις άδειες creative commons 
http://creativecommons.org/choose/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31111C-254C-47B8-98CD-6E2A7FD96331}" type="datetimeFigureOut">
              <a:rPr lang="el-GR" smtClean="0"/>
              <a:pPr/>
              <a:t>29/3/2015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AFFB9A-EE93-4944-B243-0D8F8C07C51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7BAFFB9A-EE93-4944-B243-0D8F8C07C51A}" type="slidenum">
              <a:rPr lang="el-GR" smtClean="0"/>
              <a:pPr/>
              <a:t>1</a:t>
            </a:fld>
            <a:endParaRPr 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10</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11</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13</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14</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15</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16</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17</a:t>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18</a:t>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19</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7BAFFB9A-EE93-4944-B243-0D8F8C07C51A}" type="slidenum">
              <a:rPr lang="el-GR" smtClean="0"/>
              <a:pPr/>
              <a:t>2</a:t>
            </a:fld>
            <a:endParaRPr lang="el-G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20</a:t>
            </a:fld>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21</a:t>
            </a:fld>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22</a:t>
            </a:fld>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23</a:t>
            </a:fld>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24</a:t>
            </a:fld>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25</a:t>
            </a:fld>
            <a:endParaRPr 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26</a:t>
            </a:fld>
            <a:endParaRPr lang="el-G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27</a:t>
            </a:fld>
            <a:endParaRPr 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28</a:t>
            </a:fld>
            <a:endParaRPr lang="el-G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29</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7BAFFB9A-EE93-4944-B243-0D8F8C07C51A}" type="slidenum">
              <a:rPr lang="el-GR" smtClean="0"/>
              <a:pPr/>
              <a:t>3</a:t>
            </a:fld>
            <a:endParaRPr lang="el-G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30</a:t>
            </a:fld>
            <a:endParaRPr lang="el-G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31</a:t>
            </a:fld>
            <a:endParaRPr lang="el-G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32</a:t>
            </a:fld>
            <a:endParaRPr lang="el-G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33</a:t>
            </a:fld>
            <a:endParaRPr lang="el-G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34</a:t>
            </a:fld>
            <a:endParaRPr lang="el-G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35</a:t>
            </a:fld>
            <a:endParaRPr lang="el-G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36</a:t>
            </a:fld>
            <a:endParaRPr lang="el-G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37</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7BAFFB9A-EE93-4944-B243-0D8F8C07C51A}"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5F4599-1ADA-415D-8245-04A2A0B65640}" type="datetimeFigureOut">
              <a:rPr lang="en-US" smtClean="0"/>
              <a:pPr/>
              <a:t>3/29/2015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5F4599-1ADA-415D-8245-04A2A0B65640}" type="datetimeFigureOut">
              <a:rPr lang="en-US" smtClean="0"/>
              <a:pPr/>
              <a:t>3/29/2015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5F4599-1ADA-415D-8245-04A2A0B65640}" type="datetimeFigureOut">
              <a:rPr lang="en-US" smtClean="0"/>
              <a:pPr/>
              <a:t>3/29/2015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5F4599-1ADA-415D-8245-04A2A0B65640}" type="datetimeFigureOut">
              <a:rPr lang="en-US" smtClean="0"/>
              <a:pPr/>
              <a:t>3/29/2015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5F4599-1ADA-415D-8245-04A2A0B65640}" type="datetimeFigureOut">
              <a:rPr lang="en-US" smtClean="0"/>
              <a:pPr/>
              <a:t>3/29/2015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5F4599-1ADA-415D-8245-04A2A0B65640}" type="datetimeFigureOut">
              <a:rPr lang="en-US" smtClean="0"/>
              <a:pPr/>
              <a:t>3/29/2015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5F4599-1ADA-415D-8245-04A2A0B65640}" type="datetimeFigureOut">
              <a:rPr lang="en-US" smtClean="0"/>
              <a:pPr/>
              <a:t>3/29/2015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5F4599-1ADA-415D-8245-04A2A0B65640}" type="datetimeFigureOut">
              <a:rPr lang="en-US" smtClean="0"/>
              <a:pPr/>
              <a:t>3/29/2015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5F4599-1ADA-415D-8245-04A2A0B65640}" type="datetimeFigureOut">
              <a:rPr lang="en-US" smtClean="0"/>
              <a:pPr/>
              <a:t>3/29/2015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5F4599-1ADA-415D-8245-04A2A0B65640}" type="datetimeFigureOut">
              <a:rPr lang="en-US" smtClean="0"/>
              <a:pPr/>
              <a:t>3/29/2015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5F4599-1ADA-415D-8245-04A2A0B65640}" type="datetimeFigureOut">
              <a:rPr lang="en-US" smtClean="0"/>
              <a:pPr/>
              <a:t>3/29/2015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FAF363-769A-4E15-829F-221C5C6D064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5F4599-1ADA-415D-8245-04A2A0B65640}" type="datetimeFigureOut">
              <a:rPr lang="en-US" smtClean="0"/>
              <a:pPr/>
              <a:t>3/29/2015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FAF363-769A-4E15-829F-221C5C6D064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comments" Target="../comments/comment1.xml"/><Relationship Id="rId4" Type="http://schemas.openxmlformats.org/officeDocument/2006/relationships/image" Target="../media/image2.pn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8" Type="http://schemas.openxmlformats.org/officeDocument/2006/relationships/hyperlink" Target="http://www.dokeos.com/" TargetMode="External"/><Relationship Id="rId13" Type="http://schemas.openxmlformats.org/officeDocument/2006/relationships/image" Target="../media/image2.png"/><Relationship Id="rId3" Type="http://schemas.openxmlformats.org/officeDocument/2006/relationships/hyperlink" Target="http://www.blackboard.com/" TargetMode="External"/><Relationship Id="rId7" Type="http://schemas.openxmlformats.org/officeDocument/2006/relationships/hyperlink" Target="http://atutor.ca/" TargetMode="External"/><Relationship Id="rId12"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www.ibm.com/developerworks/lotus/products/elearning/" TargetMode="External"/><Relationship Id="rId11" Type="http://schemas.openxmlformats.org/officeDocument/2006/relationships/hyperlink" Target="http://www.efrontlearning.net/" TargetMode="External"/><Relationship Id="rId5" Type="http://schemas.openxmlformats.org/officeDocument/2006/relationships/hyperlink" Target="http://www.moodle.org/" TargetMode="External"/><Relationship Id="rId10" Type="http://schemas.openxmlformats.org/officeDocument/2006/relationships/hyperlink" Target="http://elgg.org/" TargetMode="External"/><Relationship Id="rId4" Type="http://schemas.openxmlformats.org/officeDocument/2006/relationships/hyperlink" Target="http://www.firstclass.com/" TargetMode="External"/><Relationship Id="rId9" Type="http://schemas.openxmlformats.org/officeDocument/2006/relationships/hyperlink" Target="http://www.olat.org/website/en/html/index.html"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hyperlink" Target="http://scorm.com/" TargetMode="External"/><Relationship Id="rId7"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ltsc.ieee.org/wg12/files/LOM_1484_12_1_v1_Final_Draft.pdf" TargetMode="External"/><Relationship Id="rId4" Type="http://schemas.openxmlformats.org/officeDocument/2006/relationships/hyperlink" Target="http://ims.ode.state.oh.us/ode/ims/Default.asp?bhcp=1"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47664" y="836712"/>
            <a:ext cx="3672408" cy="936104"/>
          </a:xfrm>
        </p:spPr>
        <p:txBody>
          <a:bodyPr>
            <a:normAutofit/>
          </a:bodyPr>
          <a:lstStyle/>
          <a:p>
            <a:pPr algn="l"/>
            <a:r>
              <a:rPr lang="el-GR" sz="1800" b="1" dirty="0" smtClean="0">
                <a:solidFill>
                  <a:schemeClr val="tx1"/>
                </a:solidFill>
              </a:rPr>
              <a:t>ΕΛΛΗΝΙΚΗ ΔΗΜΟΚΡΑΤΙΑ</a:t>
            </a:r>
          </a:p>
          <a:p>
            <a:pPr algn="l"/>
            <a:r>
              <a:rPr lang="el-GR" sz="1800" b="1" dirty="0" smtClean="0">
                <a:solidFill>
                  <a:schemeClr val="tx1"/>
                </a:solidFill>
              </a:rPr>
              <a:t>ΠΑΝΕΠΙΣΤΗΜΙΟ ΚΡΗΤΗΣ</a:t>
            </a:r>
            <a:endParaRPr lang="en-US" sz="1800" b="1" dirty="0">
              <a:solidFill>
                <a:schemeClr val="tx1"/>
              </a:solidFill>
            </a:endParaRPr>
          </a:p>
        </p:txBody>
      </p:sp>
      <p:pic>
        <p:nvPicPr>
          <p:cNvPr id="5"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6" name="Picture 2" descr="Logo Normal"/>
          <p:cNvPicPr>
            <a:picLocks noChangeAspect="1" noChangeArrowheads="1"/>
          </p:cNvPicPr>
          <p:nvPr/>
        </p:nvPicPr>
        <p:blipFill>
          <a:blip r:embed="rId4" cstate="print"/>
          <a:srcRect/>
          <a:stretch>
            <a:fillRect/>
          </a:stretch>
        </p:blipFill>
        <p:spPr bwMode="auto">
          <a:xfrm>
            <a:off x="6300192" y="404664"/>
            <a:ext cx="1924613" cy="1224136"/>
          </a:xfrm>
          <a:prstGeom prst="rect">
            <a:avLst/>
          </a:prstGeom>
          <a:noFill/>
          <a:ln w="9525">
            <a:noFill/>
            <a:miter lim="800000"/>
            <a:headEnd/>
            <a:tailEnd/>
          </a:ln>
        </p:spPr>
      </p:pic>
      <p:sp>
        <p:nvSpPr>
          <p:cNvPr id="8" name="Rectangle 7"/>
          <p:cNvSpPr/>
          <p:nvPr/>
        </p:nvSpPr>
        <p:spPr>
          <a:xfrm>
            <a:off x="827584" y="2420888"/>
            <a:ext cx="7632848" cy="9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 </a:t>
            </a:r>
            <a:r>
              <a:rPr lang="el-GR" sz="2400" i="1" dirty="0" smtClean="0">
                <a:solidFill>
                  <a:schemeClr val="tx1"/>
                </a:solidFill>
              </a:rPr>
              <a:t>Τεχνολογίες στην εκπαίδευση: </a:t>
            </a:r>
            <a:endParaRPr lang="en-US" sz="2400" i="1" dirty="0" smtClean="0">
              <a:solidFill>
                <a:schemeClr val="tx1"/>
              </a:solidFill>
            </a:endParaRPr>
          </a:p>
          <a:p>
            <a:pPr algn="ctr"/>
            <a:r>
              <a:rPr lang="el-GR" sz="2400" i="1" dirty="0" smtClean="0">
                <a:solidFill>
                  <a:schemeClr val="tx1"/>
                </a:solidFill>
              </a:rPr>
              <a:t>Επισκόπηση, Ανάγκες και Χαρακτηριστικά</a:t>
            </a:r>
            <a:r>
              <a:rPr lang="el-GR" sz="2400" dirty="0" smtClean="0">
                <a:solidFill>
                  <a:schemeClr val="tx1"/>
                </a:solidFill>
              </a:rPr>
              <a:t> » </a:t>
            </a:r>
            <a:endParaRPr lang="en-US" sz="2400" dirty="0">
              <a:solidFill>
                <a:schemeClr val="tx1"/>
              </a:solidFill>
            </a:endParaRPr>
          </a:p>
        </p:txBody>
      </p:sp>
      <p:pic>
        <p:nvPicPr>
          <p:cNvPr id="9" name="Picture 7"/>
          <p:cNvPicPr>
            <a:picLocks noChangeAspect="1" noChangeArrowheads="1"/>
          </p:cNvPicPr>
          <p:nvPr/>
        </p:nvPicPr>
        <p:blipFill>
          <a:blip r:embed="rId5" cstate="print"/>
          <a:srcRect/>
          <a:stretch>
            <a:fillRect/>
          </a:stretch>
        </p:blipFill>
        <p:spPr bwMode="auto">
          <a:xfrm>
            <a:off x="6372200" y="5733256"/>
            <a:ext cx="1440160" cy="526770"/>
          </a:xfrm>
          <a:prstGeom prst="rect">
            <a:avLst/>
          </a:prstGeom>
          <a:noFill/>
          <a:ln w="9525">
            <a:noFill/>
            <a:miter lim="800000"/>
            <a:headEnd/>
            <a:tailEnd/>
          </a:ln>
        </p:spPr>
      </p:pic>
      <p:pic>
        <p:nvPicPr>
          <p:cNvPr id="10" name="Picture 8"/>
          <p:cNvPicPr>
            <a:picLocks noChangeAspect="1" noChangeArrowheads="1"/>
          </p:cNvPicPr>
          <p:nvPr/>
        </p:nvPicPr>
        <p:blipFill>
          <a:blip r:embed="rId6" cstate="print"/>
          <a:srcRect/>
          <a:stretch>
            <a:fillRect/>
          </a:stretch>
        </p:blipFill>
        <p:spPr bwMode="auto">
          <a:xfrm>
            <a:off x="4932040" y="5733256"/>
            <a:ext cx="1224136" cy="613384"/>
          </a:xfrm>
          <a:prstGeom prst="rect">
            <a:avLst/>
          </a:prstGeom>
          <a:noFill/>
          <a:ln w="9525">
            <a:noFill/>
            <a:miter lim="800000"/>
            <a:headEnd/>
            <a:tailEnd/>
          </a:ln>
        </p:spPr>
      </p:pic>
      <p:pic>
        <p:nvPicPr>
          <p:cNvPr id="11" name="Picture 9"/>
          <p:cNvPicPr>
            <a:picLocks noChangeAspect="1" noChangeArrowheads="1"/>
          </p:cNvPicPr>
          <p:nvPr/>
        </p:nvPicPr>
        <p:blipFill>
          <a:blip r:embed="rId7" cstate="print"/>
          <a:srcRect/>
          <a:stretch>
            <a:fillRect/>
          </a:stretch>
        </p:blipFill>
        <p:spPr bwMode="auto">
          <a:xfrm>
            <a:off x="3851920" y="5661248"/>
            <a:ext cx="668740" cy="576064"/>
          </a:xfrm>
          <a:prstGeom prst="rect">
            <a:avLst/>
          </a:prstGeom>
          <a:noFill/>
          <a:ln w="9525">
            <a:noFill/>
            <a:miter lim="800000"/>
            <a:headEnd/>
            <a:tailEnd/>
          </a:ln>
        </p:spPr>
      </p:pic>
      <p:pic>
        <p:nvPicPr>
          <p:cNvPr id="12" name="Picture 10"/>
          <p:cNvPicPr>
            <a:picLocks noChangeAspect="1" noChangeArrowheads="1"/>
          </p:cNvPicPr>
          <p:nvPr/>
        </p:nvPicPr>
        <p:blipFill>
          <a:blip r:embed="rId8" cstate="print"/>
          <a:srcRect/>
          <a:stretch>
            <a:fillRect/>
          </a:stretch>
        </p:blipFill>
        <p:spPr bwMode="auto">
          <a:xfrm>
            <a:off x="2771800" y="5733256"/>
            <a:ext cx="1066609" cy="507535"/>
          </a:xfrm>
          <a:prstGeom prst="rect">
            <a:avLst/>
          </a:prstGeom>
          <a:noFill/>
          <a:ln w="9525">
            <a:noFill/>
            <a:miter lim="800000"/>
            <a:headEnd/>
            <a:tailEnd/>
          </a:ln>
        </p:spPr>
      </p:pic>
      <p:cxnSp>
        <p:nvCxnSpPr>
          <p:cNvPr id="14" name="Straight Connector 13"/>
          <p:cNvCxnSpPr/>
          <p:nvPr/>
        </p:nvCxnSpPr>
        <p:spPr>
          <a:xfrm flipV="1">
            <a:off x="395536" y="5373216"/>
            <a:ext cx="7920880" cy="72008"/>
          </a:xfrm>
          <a:prstGeom prst="line">
            <a:avLst/>
          </a:prstGeom>
          <a:ln w="101600">
            <a:solidFill>
              <a:srgbClr val="660033"/>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483768" y="5589240"/>
            <a:ext cx="0" cy="648072"/>
          </a:xfrm>
          <a:prstGeom prst="line">
            <a:avLst/>
          </a:prstGeom>
          <a:ln w="25400">
            <a:solidFill>
              <a:srgbClr val="660033"/>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788024" y="5589240"/>
            <a:ext cx="0" cy="648072"/>
          </a:xfrm>
          <a:prstGeom prst="line">
            <a:avLst/>
          </a:prstGeom>
          <a:ln w="25400">
            <a:solidFill>
              <a:srgbClr val="660033"/>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6300192" y="5589240"/>
            <a:ext cx="0" cy="648072"/>
          </a:xfrm>
          <a:prstGeom prst="line">
            <a:avLst/>
          </a:prstGeom>
          <a:ln w="25400">
            <a:solidFill>
              <a:srgbClr val="660033"/>
            </a:solidFill>
          </a:ln>
        </p:spPr>
        <p:style>
          <a:lnRef idx="1">
            <a:schemeClr val="accent1"/>
          </a:lnRef>
          <a:fillRef idx="0">
            <a:schemeClr val="accent1"/>
          </a:fillRef>
          <a:effectRef idx="0">
            <a:schemeClr val="accent1"/>
          </a:effectRef>
          <a:fontRef idx="minor">
            <a:schemeClr val="tx1"/>
          </a:fontRef>
        </p:style>
      </p:cxnSp>
      <p:sp>
        <p:nvSpPr>
          <p:cNvPr id="28" name="Rounded Rectangle 27"/>
          <p:cNvSpPr/>
          <p:nvPr/>
        </p:nvSpPr>
        <p:spPr>
          <a:xfrm>
            <a:off x="2267744" y="3501008"/>
            <a:ext cx="5256584" cy="57606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b="1" dirty="0" smtClean="0">
                <a:solidFill>
                  <a:schemeClr val="tx1"/>
                </a:solidFill>
              </a:rPr>
              <a:t>ΚΟΥΤΣΟΥΡΑΣ ΘΕΜΙΣΤΟΚΛΗΣ,</a:t>
            </a:r>
          </a:p>
          <a:p>
            <a:pPr algn="ctr"/>
            <a:r>
              <a:rPr lang="en-US" sz="1400" b="1" dirty="0" smtClean="0">
                <a:solidFill>
                  <a:schemeClr val="tx1"/>
                </a:solidFill>
              </a:rPr>
              <a:t>(</a:t>
            </a:r>
            <a:r>
              <a:rPr lang="el-GR" sz="1400" b="1" dirty="0" smtClean="0">
                <a:solidFill>
                  <a:schemeClr val="tx1"/>
                </a:solidFill>
              </a:rPr>
              <a:t>Εργαστήριο Υπηρεσιών Μετασχηματισμού, Πανεπιστήμιο Κρήτης)</a:t>
            </a:r>
            <a:endParaRPr lang="en-US" sz="1400" b="1" dirty="0">
              <a:solidFill>
                <a:schemeClr val="tx1"/>
              </a:solidFill>
            </a:endParaRPr>
          </a:p>
        </p:txBody>
      </p:sp>
      <p:sp>
        <p:nvSpPr>
          <p:cNvPr id="29" name="Rounded Rectangle 28"/>
          <p:cNvSpPr/>
          <p:nvPr/>
        </p:nvSpPr>
        <p:spPr>
          <a:xfrm>
            <a:off x="539552" y="4581128"/>
            <a:ext cx="7704856" cy="6480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b="1" u="sng" dirty="0" smtClean="0">
                <a:solidFill>
                  <a:srgbClr val="660033"/>
                </a:solidFill>
              </a:rPr>
              <a:t>Σεμινάριο:</a:t>
            </a:r>
            <a:r>
              <a:rPr lang="el-GR" sz="1200" b="1" dirty="0" smtClean="0">
                <a:solidFill>
                  <a:srgbClr val="660033"/>
                </a:solidFill>
              </a:rPr>
              <a:t> </a:t>
            </a:r>
            <a:r>
              <a:rPr lang="en-US" sz="1200" b="1" dirty="0" smtClean="0">
                <a:solidFill>
                  <a:srgbClr val="660033"/>
                </a:solidFill>
              </a:rPr>
              <a:t>“ Open Source </a:t>
            </a:r>
            <a:r>
              <a:rPr lang="el-GR" sz="1200" b="1" dirty="0" smtClean="0">
                <a:solidFill>
                  <a:srgbClr val="660033"/>
                </a:solidFill>
              </a:rPr>
              <a:t>Πλατφόρμες Ηλεκτρονικής Μάθησης:  </a:t>
            </a:r>
            <a:r>
              <a:rPr lang="en-US" sz="1200" b="1" i="1" dirty="0" smtClean="0">
                <a:solidFill>
                  <a:srgbClr val="660033"/>
                </a:solidFill>
              </a:rPr>
              <a:t>Moodle</a:t>
            </a:r>
            <a:r>
              <a:rPr lang="en-US" sz="1200" b="1" dirty="0" smtClean="0">
                <a:solidFill>
                  <a:srgbClr val="660033"/>
                </a:solidFill>
              </a:rPr>
              <a:t> </a:t>
            </a:r>
            <a:r>
              <a:rPr lang="el-GR" sz="1200" b="1" dirty="0" smtClean="0">
                <a:solidFill>
                  <a:srgbClr val="660033"/>
                </a:solidFill>
              </a:rPr>
              <a:t>-  </a:t>
            </a:r>
            <a:r>
              <a:rPr lang="en-US" sz="1200" b="1" i="1" dirty="0" smtClean="0">
                <a:solidFill>
                  <a:srgbClr val="660033"/>
                </a:solidFill>
              </a:rPr>
              <a:t>E-class</a:t>
            </a:r>
            <a:r>
              <a:rPr lang="en-US" sz="1200" b="1" dirty="0" smtClean="0">
                <a:solidFill>
                  <a:srgbClr val="660033"/>
                </a:solidFill>
              </a:rPr>
              <a:t>”</a:t>
            </a:r>
          </a:p>
          <a:p>
            <a:pPr algn="ctr"/>
            <a:r>
              <a:rPr lang="el-GR" sz="1200" b="1" dirty="0" smtClean="0">
                <a:solidFill>
                  <a:srgbClr val="660033"/>
                </a:solidFill>
              </a:rPr>
              <a:t>Ημερομηνία: </a:t>
            </a:r>
            <a:r>
              <a:rPr lang="en-US" sz="1200" b="1" dirty="0" smtClean="0">
                <a:solidFill>
                  <a:srgbClr val="660033"/>
                </a:solidFill>
              </a:rPr>
              <a:t> </a:t>
            </a:r>
            <a:r>
              <a:rPr lang="en-US" sz="1200" b="1" dirty="0" smtClean="0">
                <a:solidFill>
                  <a:srgbClr val="660033"/>
                </a:solidFill>
              </a:rPr>
              <a:t>31</a:t>
            </a:r>
            <a:r>
              <a:rPr lang="el-GR" sz="1200" b="1" dirty="0" smtClean="0">
                <a:solidFill>
                  <a:srgbClr val="660033"/>
                </a:solidFill>
              </a:rPr>
              <a:t>/03/2015 </a:t>
            </a:r>
            <a:r>
              <a:rPr lang="en-US" sz="1200" b="1" dirty="0" smtClean="0">
                <a:solidFill>
                  <a:srgbClr val="660033"/>
                </a:solidFill>
              </a:rPr>
              <a:t> </a:t>
            </a:r>
            <a:endParaRPr lang="en-US" sz="1200" b="1" dirty="0">
              <a:solidFill>
                <a:srgbClr val="660033"/>
              </a:solidFill>
            </a:endParaRPr>
          </a:p>
        </p:txBody>
      </p:sp>
      <p:pic>
        <p:nvPicPr>
          <p:cNvPr id="1028" name="Picture 4" descr="Creative Commons License"/>
          <p:cNvPicPr>
            <a:picLocks noChangeAspect="1" noChangeArrowheads="1"/>
          </p:cNvPicPr>
          <p:nvPr/>
        </p:nvPicPr>
        <p:blipFill>
          <a:blip r:embed="rId9" cstate="print"/>
          <a:srcRect/>
          <a:stretch>
            <a:fillRect/>
          </a:stretch>
        </p:blipFill>
        <p:spPr bwMode="auto">
          <a:xfrm>
            <a:off x="899592" y="5733256"/>
            <a:ext cx="1226459" cy="43204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7500" lnSpcReduction="20000"/>
          </a:bodyPr>
          <a:lstStyle/>
          <a:p>
            <a:pPr marL="0" indent="0" algn="ctr">
              <a:lnSpc>
                <a:spcPct val="90000"/>
              </a:lnSpc>
              <a:buNone/>
            </a:pPr>
            <a:r>
              <a:rPr lang="el-GR" sz="2800" b="1" dirty="0" smtClean="0">
                <a:solidFill>
                  <a:srgbClr val="660033"/>
                </a:solidFill>
              </a:rPr>
              <a:t>ΧΑΡΑΚΤΗΡΙΣΤΙΚΑ ΕΚΠΑΙΔΕΥΤΙΚΩΝ </a:t>
            </a:r>
            <a:r>
              <a:rPr lang="el-GR" sz="2800" b="1" dirty="0" smtClean="0">
                <a:solidFill>
                  <a:srgbClr val="660033"/>
                </a:solidFill>
              </a:rPr>
              <a:t>ΤΕΧΝΟΛΟΓΙΩΝ</a:t>
            </a:r>
          </a:p>
          <a:p>
            <a:pPr marL="0" indent="0" algn="ctr">
              <a:lnSpc>
                <a:spcPct val="90000"/>
              </a:lnSpc>
              <a:buNone/>
            </a:pPr>
            <a:endParaRPr lang="el-GR" sz="2800" b="1" dirty="0" smtClean="0">
              <a:solidFill>
                <a:srgbClr val="660033"/>
              </a:solidFill>
            </a:endParaRPr>
          </a:p>
          <a:p>
            <a:pPr>
              <a:buNone/>
            </a:pPr>
            <a:r>
              <a:rPr lang="el-GR" dirty="0" smtClean="0"/>
              <a:t>	Με </a:t>
            </a:r>
            <a:r>
              <a:rPr lang="el-GR" dirty="0" smtClean="0"/>
              <a:t>σκοπό να παρέχουμε τα παραπάνω χαρακτηριστικά στο </a:t>
            </a:r>
            <a:r>
              <a:rPr lang="el-GR" dirty="0" smtClean="0"/>
              <a:t>χρήστη, χρησιμοποιούμε </a:t>
            </a:r>
            <a:r>
              <a:rPr lang="el-GR" dirty="0" smtClean="0"/>
              <a:t>διάφορους τύπους τεχνολογιών και μέσων, με απαραίτητα εργαλεία το υλικό και το λογισμικό</a:t>
            </a:r>
            <a:r>
              <a:rPr lang="el-GR" dirty="0" smtClean="0"/>
              <a:t>.</a:t>
            </a:r>
          </a:p>
          <a:p>
            <a:pPr>
              <a:buNone/>
            </a:pPr>
            <a:endParaRPr lang="el-GR" dirty="0" smtClean="0"/>
          </a:p>
          <a:p>
            <a:pPr>
              <a:buNone/>
            </a:pPr>
            <a:r>
              <a:rPr lang="el-GR" dirty="0" smtClean="0"/>
              <a:t>	</a:t>
            </a:r>
            <a:r>
              <a:rPr lang="el-GR" dirty="0" smtClean="0"/>
              <a:t>Το </a:t>
            </a:r>
            <a:r>
              <a:rPr lang="el-GR" dirty="0" smtClean="0"/>
              <a:t>υλικό που χρησιμοποιείται </a:t>
            </a:r>
            <a:r>
              <a:rPr lang="el-GR" dirty="0" smtClean="0"/>
              <a:t>είναι</a:t>
            </a:r>
            <a:r>
              <a:rPr lang="en-US" dirty="0" smtClean="0"/>
              <a:t>:</a:t>
            </a:r>
            <a:endParaRPr lang="el-GR" dirty="0" smtClean="0"/>
          </a:p>
          <a:p>
            <a:pPr lvl="1"/>
            <a:r>
              <a:rPr lang="el-GR" dirty="0" smtClean="0"/>
              <a:t>διαδραστικά </a:t>
            </a:r>
            <a:r>
              <a:rPr lang="en-US" dirty="0" smtClean="0"/>
              <a:t>whiteboards</a:t>
            </a:r>
            <a:r>
              <a:rPr lang="el-GR" dirty="0" smtClean="0"/>
              <a:t>, </a:t>
            </a:r>
          </a:p>
          <a:p>
            <a:pPr lvl="1"/>
            <a:r>
              <a:rPr lang="el-GR" dirty="0" smtClean="0"/>
              <a:t>έξυπνα θρανία, </a:t>
            </a:r>
          </a:p>
          <a:p>
            <a:pPr lvl="1"/>
            <a:r>
              <a:rPr lang="el-GR" dirty="0" smtClean="0"/>
              <a:t>τεχνολογίες χειρός, </a:t>
            </a:r>
          </a:p>
          <a:p>
            <a:pPr lvl="1"/>
            <a:r>
              <a:rPr lang="el-GR" dirty="0" smtClean="0"/>
              <a:t>αντικείμενα </a:t>
            </a:r>
            <a:r>
              <a:rPr lang="el-GR" dirty="0" smtClean="0"/>
              <a:t>αφής</a:t>
            </a:r>
          </a:p>
          <a:p>
            <a:pPr lvl="1"/>
            <a:endParaRPr lang="el-GR" dirty="0" smtClean="0"/>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62500" lnSpcReduction="20000"/>
          </a:bodyPr>
          <a:lstStyle/>
          <a:p>
            <a:pPr marL="0" indent="0" algn="ctr">
              <a:lnSpc>
                <a:spcPct val="90000"/>
              </a:lnSpc>
              <a:buNone/>
            </a:pPr>
            <a:r>
              <a:rPr lang="el-GR" sz="3500" b="1" dirty="0" smtClean="0">
                <a:solidFill>
                  <a:srgbClr val="660033"/>
                </a:solidFill>
              </a:rPr>
              <a:t>ΧΑΡΑΚΤΗΡΙΣΤΙΚΑ ΕΚΠΑΙΔΕΥΤΙΚΩΝ </a:t>
            </a:r>
            <a:r>
              <a:rPr lang="el-GR" sz="3500" b="1" dirty="0" smtClean="0">
                <a:solidFill>
                  <a:srgbClr val="660033"/>
                </a:solidFill>
              </a:rPr>
              <a:t>ΤΕΧΝΟΛΟΓΙΩΝ</a:t>
            </a:r>
          </a:p>
          <a:p>
            <a:pPr marL="0" indent="0" algn="ctr">
              <a:lnSpc>
                <a:spcPct val="90000"/>
              </a:lnSpc>
              <a:buNone/>
            </a:pPr>
            <a:endParaRPr lang="el-GR" sz="3500" b="1" dirty="0" smtClean="0">
              <a:solidFill>
                <a:srgbClr val="660033"/>
              </a:solidFill>
            </a:endParaRPr>
          </a:p>
          <a:p>
            <a:pPr>
              <a:buNone/>
            </a:pPr>
            <a:r>
              <a:rPr lang="el-GR" dirty="0" smtClean="0"/>
              <a:t>Ενώ </a:t>
            </a:r>
            <a:r>
              <a:rPr lang="el-GR" dirty="0" smtClean="0"/>
              <a:t>τα εργαλεία που χρησιμοποιούμε ως λογισμικό </a:t>
            </a:r>
            <a:r>
              <a:rPr lang="el-GR" dirty="0" smtClean="0"/>
              <a:t>αποτελούν</a:t>
            </a:r>
            <a:r>
              <a:rPr lang="en-US" dirty="0" smtClean="0"/>
              <a:t>:</a:t>
            </a:r>
            <a:endParaRPr lang="el-GR" dirty="0" smtClean="0"/>
          </a:p>
          <a:p>
            <a:pPr>
              <a:buNone/>
            </a:pPr>
            <a:r>
              <a:rPr lang="el-GR" dirty="0" smtClean="0"/>
              <a:t> </a:t>
            </a:r>
            <a:endParaRPr lang="el-GR" dirty="0" smtClean="0"/>
          </a:p>
          <a:p>
            <a:pPr lvl="1"/>
            <a:r>
              <a:rPr lang="el-GR" dirty="0" smtClean="0"/>
              <a:t>τα συνεργατικά εκπαιδευτικά συστήματα, </a:t>
            </a:r>
          </a:p>
          <a:p>
            <a:pPr lvl="1"/>
            <a:r>
              <a:rPr lang="el-GR" dirty="0" smtClean="0"/>
              <a:t>συστήματα διαχείρισης μάθησης (</a:t>
            </a:r>
            <a:r>
              <a:rPr lang="en-US" dirty="0" smtClean="0"/>
              <a:t>learning managements systems</a:t>
            </a:r>
            <a:r>
              <a:rPr lang="el-GR" dirty="0" smtClean="0"/>
              <a:t>), </a:t>
            </a:r>
            <a:endParaRPr lang="el-GR" dirty="0" smtClean="0"/>
          </a:p>
          <a:p>
            <a:pPr lvl="1"/>
            <a:r>
              <a:rPr lang="el-GR" dirty="0" smtClean="0"/>
              <a:t>εργαλεία </a:t>
            </a:r>
            <a:r>
              <a:rPr lang="el-GR" dirty="0" smtClean="0"/>
              <a:t>μοντελοποίησης προσομοιώσεων, </a:t>
            </a:r>
          </a:p>
          <a:p>
            <a:pPr lvl="1"/>
            <a:r>
              <a:rPr lang="en-US" dirty="0" smtClean="0"/>
              <a:t>online </a:t>
            </a:r>
            <a:r>
              <a:rPr lang="el-GR" dirty="0" smtClean="0"/>
              <a:t>κατάλογοι περιεχομένου και επιστημονικών δεδομένων, </a:t>
            </a:r>
          </a:p>
          <a:p>
            <a:pPr lvl="1"/>
            <a:r>
              <a:rPr lang="el-GR" dirty="0" smtClean="0"/>
              <a:t>εκπαιδευτικά παιχνίδια, </a:t>
            </a:r>
          </a:p>
          <a:p>
            <a:pPr lvl="1"/>
            <a:r>
              <a:rPr lang="el-GR" dirty="0" smtClean="0"/>
              <a:t>κοινωνικές εφαρμογές </a:t>
            </a:r>
            <a:r>
              <a:rPr lang="en-US" dirty="0" smtClean="0"/>
              <a:t>web</a:t>
            </a:r>
            <a:r>
              <a:rPr lang="el-GR" dirty="0" smtClean="0"/>
              <a:t> 2.0, </a:t>
            </a:r>
          </a:p>
          <a:p>
            <a:pPr lvl="1"/>
            <a:r>
              <a:rPr lang="el-GR" dirty="0" smtClean="0"/>
              <a:t>συστήματα τρισδιάστατης πραγματικότητας, </a:t>
            </a:r>
          </a:p>
          <a:p>
            <a:pPr lvl="1"/>
            <a:r>
              <a:rPr lang="el-GR" dirty="0" err="1" smtClean="0"/>
              <a:t>πολυμεσική</a:t>
            </a:r>
            <a:r>
              <a:rPr lang="el-GR" dirty="0" smtClean="0"/>
              <a:t> </a:t>
            </a:r>
            <a:r>
              <a:rPr lang="el-GR" dirty="0" err="1" smtClean="0"/>
              <a:t>διαδραστικότητα</a:t>
            </a:r>
            <a:r>
              <a:rPr lang="el-GR" dirty="0" smtClean="0"/>
              <a:t>, </a:t>
            </a:r>
          </a:p>
          <a:p>
            <a:pPr lvl="1"/>
            <a:r>
              <a:rPr lang="el-GR" dirty="0" smtClean="0"/>
              <a:t>κοινωνικό λογισμικό, </a:t>
            </a:r>
          </a:p>
          <a:p>
            <a:pPr lvl="1"/>
            <a:r>
              <a:rPr lang="el-GR" dirty="0" err="1" smtClean="0"/>
              <a:t>πολυμεσικό</a:t>
            </a:r>
            <a:r>
              <a:rPr lang="el-GR" dirty="0" smtClean="0"/>
              <a:t> περιεχόμενο κ.τ.λ. (</a:t>
            </a:r>
            <a:r>
              <a:rPr lang="en-US" u="sng" dirty="0" smtClean="0">
                <a:hlinkClick r:id="" action="ppaction://hlinkfile"/>
              </a:rPr>
              <a:t>Goodyear</a:t>
            </a:r>
            <a:r>
              <a:rPr lang="el-GR" u="sng" dirty="0" smtClean="0">
                <a:hlinkClick r:id="" action="ppaction://hlinkfile"/>
              </a:rPr>
              <a:t>, </a:t>
            </a:r>
            <a:r>
              <a:rPr lang="en-US" u="sng" dirty="0" err="1" smtClean="0">
                <a:hlinkClick r:id="" action="ppaction://hlinkfile"/>
              </a:rPr>
              <a:t>Retalis</a:t>
            </a:r>
            <a:r>
              <a:rPr lang="el-GR" u="sng" dirty="0" smtClean="0">
                <a:hlinkClick r:id="" action="ppaction://hlinkfile"/>
              </a:rPr>
              <a:t>, 2010;</a:t>
            </a:r>
            <a:r>
              <a:rPr lang="el-GR" dirty="0" smtClean="0"/>
              <a:t> </a:t>
            </a:r>
            <a:r>
              <a:rPr lang="en-US" u="sng" dirty="0" err="1" smtClean="0">
                <a:hlinkClick r:id="" action="ppaction://hlinkfile"/>
              </a:rPr>
              <a:t>Caladine</a:t>
            </a:r>
            <a:r>
              <a:rPr lang="el-GR" u="sng" dirty="0" smtClean="0">
                <a:hlinkClick r:id="" action="ppaction://hlinkfile"/>
              </a:rPr>
              <a:t>, 2008</a:t>
            </a:r>
            <a:r>
              <a:rPr lang="el-GR" dirty="0" smtClean="0"/>
              <a:t>). </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l-GR" sz="2200" b="1" dirty="0" smtClean="0">
                <a:solidFill>
                  <a:srgbClr val="660033"/>
                </a:solidFill>
              </a:rPr>
              <a:t>ΧΑΡΑΚΤΗΡΙΣΤΙΚΑ ΕΚΠΑΙΔΕΥΤΙΚΩΝ </a:t>
            </a:r>
            <a:r>
              <a:rPr lang="el-GR" sz="2200" b="1" dirty="0" smtClean="0">
                <a:solidFill>
                  <a:srgbClr val="660033"/>
                </a:solidFill>
              </a:rPr>
              <a:t>ΤΕΧΝΟΛΟΓΙΩΝ</a:t>
            </a:r>
          </a:p>
          <a:p>
            <a:pPr marL="0" indent="0" algn="ctr">
              <a:lnSpc>
                <a:spcPct val="90000"/>
              </a:lnSpc>
              <a:buNone/>
            </a:pPr>
            <a:endParaRPr lang="el-GR" sz="2000" b="1" dirty="0" smtClean="0">
              <a:solidFill>
                <a:srgbClr val="660033"/>
              </a:solidFill>
            </a:endParaRPr>
          </a:p>
          <a:p>
            <a:pPr algn="just">
              <a:buNone/>
            </a:pPr>
            <a:r>
              <a:rPr lang="el-GR" dirty="0" smtClean="0"/>
              <a:t>	</a:t>
            </a:r>
            <a:r>
              <a:rPr lang="el-GR" sz="2100" dirty="0" smtClean="0"/>
              <a:t>Παρατηρείται </a:t>
            </a:r>
            <a:r>
              <a:rPr lang="el-GR" sz="2100" dirty="0" smtClean="0"/>
              <a:t>εύκολα ότι η τρέχουσα τεχνολογία παρέχει μια μεγάλη ποικιλία από επιλογές που μπορούν να εφαρμοστούν στην εκπαιδευτική διαδικασία. </a:t>
            </a:r>
            <a:endParaRPr lang="el-GR" sz="2100" dirty="0" smtClean="0"/>
          </a:p>
          <a:p>
            <a:pPr algn="just">
              <a:buNone/>
            </a:pPr>
            <a:r>
              <a:rPr lang="el-GR" sz="2100" dirty="0" smtClean="0"/>
              <a:t>	</a:t>
            </a:r>
            <a:endParaRPr lang="el-GR" sz="2100" dirty="0" smtClean="0"/>
          </a:p>
          <a:p>
            <a:pPr algn="just">
              <a:buNone/>
            </a:pPr>
            <a:r>
              <a:rPr lang="el-GR" sz="2100" dirty="0" smtClean="0"/>
              <a:t>	</a:t>
            </a:r>
            <a:r>
              <a:rPr lang="el-GR" sz="2100" dirty="0" smtClean="0"/>
              <a:t>Ο </a:t>
            </a:r>
            <a:r>
              <a:rPr lang="el-GR" sz="2100" dirty="0" smtClean="0"/>
              <a:t>δάσκαλος ή ο σχεδιαστής που καλείται να επιλέξει ανάμεσα σε αυτές τις τεχνολογίες, πρέπει να είναι ενήμερος για τη φύση τους, έτσι ώστε να τις χρησιμοποιήσει σωστά και να τις ταιριάξει κατάλληλα με τις εκπαιδευτικές δραστηριότητες (</a:t>
            </a:r>
            <a:r>
              <a:rPr lang="en-US" sz="2100" u="sng" dirty="0" err="1" smtClean="0">
                <a:hlinkClick r:id="" action="ppaction://hlinkfile"/>
              </a:rPr>
              <a:t>Caladine</a:t>
            </a:r>
            <a:r>
              <a:rPr lang="el-GR" sz="2100" u="sng" dirty="0" smtClean="0">
                <a:hlinkClick r:id="" action="ppaction://hlinkfile"/>
              </a:rPr>
              <a:t>, 2008</a:t>
            </a:r>
            <a:r>
              <a:rPr lang="el-GR" sz="2100" dirty="0" smtClean="0"/>
              <a:t>).</a:t>
            </a:r>
            <a:endParaRPr lang="en-US" sz="2100"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0000" lnSpcReduction="20000"/>
          </a:bodyPr>
          <a:lstStyle/>
          <a:p>
            <a:pPr marL="0" indent="0" algn="ctr">
              <a:lnSpc>
                <a:spcPct val="90000"/>
              </a:lnSpc>
              <a:buNone/>
            </a:pPr>
            <a:r>
              <a:rPr lang="el-GR" sz="3100" b="1" dirty="0" smtClean="0">
                <a:solidFill>
                  <a:srgbClr val="660033"/>
                </a:solidFill>
              </a:rPr>
              <a:t>ΧΑΡΑΚΤΗΡΙΣΤΙΚΑ ΕΚΠΑΙΔΕΥΤΙΚΩΝ </a:t>
            </a:r>
            <a:r>
              <a:rPr lang="el-GR" sz="3100" b="1" dirty="0" smtClean="0">
                <a:solidFill>
                  <a:srgbClr val="660033"/>
                </a:solidFill>
              </a:rPr>
              <a:t>ΤΕΧΝΟΛΟΓΙΩΝ</a:t>
            </a:r>
          </a:p>
          <a:p>
            <a:pPr marL="0" indent="0" algn="ctr">
              <a:lnSpc>
                <a:spcPct val="90000"/>
              </a:lnSpc>
              <a:buNone/>
            </a:pPr>
            <a:endParaRPr lang="el-GR" sz="2000" b="1" dirty="0" smtClean="0">
              <a:solidFill>
                <a:srgbClr val="660033"/>
              </a:solidFill>
            </a:endParaRPr>
          </a:p>
          <a:p>
            <a:pPr>
              <a:buNone/>
            </a:pPr>
            <a:r>
              <a:rPr lang="el-GR" dirty="0" smtClean="0"/>
              <a:t>	Η ικανοποίηση </a:t>
            </a:r>
            <a:r>
              <a:rPr lang="el-GR" dirty="0" smtClean="0"/>
              <a:t>των προδιαγραφών </a:t>
            </a:r>
            <a:r>
              <a:rPr lang="el-GR" dirty="0" smtClean="0"/>
              <a:t>ενός ολοκληρωμένου συστήματος ηλεκτρονικής μάθησης θα πρέπει να έχει το συνδυασμό </a:t>
            </a:r>
            <a:r>
              <a:rPr lang="el-GR" dirty="0" smtClean="0"/>
              <a:t>των παρακάτω τεχνολογιών: </a:t>
            </a:r>
          </a:p>
          <a:p>
            <a:pPr lvl="1"/>
            <a:r>
              <a:rPr lang="el-GR" dirty="0" smtClean="0"/>
              <a:t>πολυμεσικό περιεχόμενο, </a:t>
            </a:r>
          </a:p>
          <a:p>
            <a:pPr lvl="1"/>
            <a:r>
              <a:rPr lang="el-GR" dirty="0" smtClean="0"/>
              <a:t>διαδραστικά πολυμέσα, </a:t>
            </a:r>
          </a:p>
          <a:p>
            <a:pPr lvl="1"/>
            <a:r>
              <a:rPr lang="el-GR" dirty="0" smtClean="0"/>
              <a:t>τεχνολογίες </a:t>
            </a:r>
            <a:r>
              <a:rPr lang="en-US" dirty="0" smtClean="0"/>
              <a:t>Web</a:t>
            </a:r>
            <a:r>
              <a:rPr lang="el-GR" dirty="0" smtClean="0"/>
              <a:t> 2.0 / </a:t>
            </a:r>
            <a:r>
              <a:rPr lang="en-US" dirty="0" smtClean="0"/>
              <a:t>eLearning</a:t>
            </a:r>
            <a:r>
              <a:rPr lang="el-GR" dirty="0" smtClean="0"/>
              <a:t> 2.0, </a:t>
            </a:r>
          </a:p>
          <a:p>
            <a:pPr lvl="1"/>
            <a:r>
              <a:rPr lang="el-GR" dirty="0" smtClean="0"/>
              <a:t>και συστήματα διαχείρισης μάθησης (</a:t>
            </a:r>
            <a:r>
              <a:rPr lang="en-US" dirty="0" smtClean="0"/>
              <a:t>learning management systems</a:t>
            </a:r>
            <a:r>
              <a:rPr lang="el-GR" dirty="0" smtClean="0"/>
              <a:t> - </a:t>
            </a:r>
            <a:r>
              <a:rPr lang="en-US" dirty="0" smtClean="0"/>
              <a:t>LMSs</a:t>
            </a:r>
            <a:r>
              <a:rPr lang="el-GR" dirty="0" smtClean="0"/>
              <a:t>). </a:t>
            </a:r>
            <a:endParaRPr lang="el-GR" dirty="0" smtClean="0"/>
          </a:p>
          <a:p>
            <a:pPr lvl="1"/>
            <a:endParaRPr lang="el-GR" dirty="0" smtClean="0"/>
          </a:p>
          <a:p>
            <a:pPr>
              <a:buNone/>
            </a:pPr>
            <a:r>
              <a:rPr lang="el-GR" dirty="0" smtClean="0"/>
              <a:t>	Οι </a:t>
            </a:r>
            <a:r>
              <a:rPr lang="el-GR" dirty="0" smtClean="0"/>
              <a:t>τεχνολογίες αυτές, θεωρείται σκόπιμο να περιγραφούν και να παρουσιαστούν τα χαρακτηριστικά τους με ακρίβεια, έτσι ώστε να δώσουμε </a:t>
            </a:r>
            <a:r>
              <a:rPr lang="el-GR" dirty="0" smtClean="0"/>
              <a:t>μία </a:t>
            </a:r>
            <a:r>
              <a:rPr lang="el-GR" dirty="0" smtClean="0"/>
              <a:t>ολοκληρωμένη εικόνα.</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0000" lnSpcReduction="20000"/>
          </a:bodyPr>
          <a:lstStyle/>
          <a:p>
            <a:pPr marL="0" indent="0" algn="ctr">
              <a:lnSpc>
                <a:spcPct val="90000"/>
              </a:lnSpc>
              <a:buNone/>
            </a:pPr>
            <a:r>
              <a:rPr lang="el-GR" sz="3100" b="1" dirty="0" smtClean="0">
                <a:solidFill>
                  <a:srgbClr val="660033"/>
                </a:solidFill>
              </a:rPr>
              <a:t>ΠΟΛΥΜΕΣΙΚΟ ΠΕΡΙΕΧΟΜΕΝΟ</a:t>
            </a:r>
          </a:p>
          <a:p>
            <a:pPr marL="0" indent="0" algn="ctr">
              <a:lnSpc>
                <a:spcPct val="90000"/>
              </a:lnSpc>
              <a:buNone/>
            </a:pPr>
            <a:endParaRPr lang="en-US" sz="2000" b="1" dirty="0" smtClean="0">
              <a:solidFill>
                <a:srgbClr val="660033"/>
              </a:solidFill>
            </a:endParaRPr>
          </a:p>
          <a:p>
            <a:pPr>
              <a:buNone/>
            </a:pPr>
            <a:r>
              <a:rPr lang="el-GR" dirty="0" smtClean="0"/>
              <a:t>	Σύμφωνα </a:t>
            </a:r>
            <a:r>
              <a:rPr lang="el-GR" dirty="0" smtClean="0"/>
              <a:t>με τον </a:t>
            </a:r>
            <a:r>
              <a:rPr lang="en-US" u="sng" dirty="0" smtClean="0">
                <a:hlinkClick r:id="" action="ppaction://hlinkfile"/>
              </a:rPr>
              <a:t>Andrews et al</a:t>
            </a:r>
            <a:r>
              <a:rPr lang="el-GR" u="sng" dirty="0" smtClean="0">
                <a:hlinkClick r:id="" action="ppaction://hlinkfile"/>
              </a:rPr>
              <a:t>. (2008)</a:t>
            </a:r>
            <a:r>
              <a:rPr lang="el-GR" dirty="0" smtClean="0"/>
              <a:t>, οι πολυμεσικές τεχνολογίες ορίζονται ως εξής:</a:t>
            </a:r>
          </a:p>
          <a:p>
            <a:endParaRPr lang="el-GR" dirty="0" smtClean="0"/>
          </a:p>
          <a:p>
            <a:pPr algn="just">
              <a:buNone/>
            </a:pPr>
            <a:r>
              <a:rPr lang="el-GR" i="1" dirty="0" smtClean="0"/>
              <a:t>	Οι </a:t>
            </a:r>
            <a:r>
              <a:rPr lang="el-GR" i="1" dirty="0" err="1" smtClean="0"/>
              <a:t>πολυμεσικές</a:t>
            </a:r>
            <a:r>
              <a:rPr lang="el-GR" i="1" dirty="0" smtClean="0"/>
              <a:t> τεχνολογίες είναι ευρέως διαδεδομένες τεχνολογίες που καθιστούν δυνατό στους χρήστες να χρησιμοποιούν διαδραστική επικοινωνία, με την δυνατότητα να βλέπουν, ακούνε και αλληλεπιδρούν με πολλαπλά κανάλια σύγχρονης επικοινωνίας ή να έχουν ασύγχρονη πρόσβαση. </a:t>
            </a:r>
            <a:endParaRPr lang="el-GR" i="1" dirty="0" smtClean="0"/>
          </a:p>
          <a:p>
            <a:pPr algn="just">
              <a:buNone/>
            </a:pPr>
            <a:r>
              <a:rPr lang="el-GR" i="1" dirty="0" smtClean="0"/>
              <a:t>	</a:t>
            </a:r>
            <a:r>
              <a:rPr lang="el-GR" i="1" dirty="0" smtClean="0"/>
              <a:t>Οι </a:t>
            </a:r>
            <a:r>
              <a:rPr lang="el-GR" i="1" dirty="0" smtClean="0"/>
              <a:t>πολυμεσικές τεχνολογίες χαρακτηρίζονται επίσης από την ικανότητά τους να υποστηρίξουν μη-λεκτική επικοινωνία, όπως η γλώσσα του </a:t>
            </a:r>
            <a:r>
              <a:rPr lang="el-GR" i="1" dirty="0" smtClean="0"/>
              <a:t>σώματος.</a:t>
            </a:r>
            <a:endParaRPr lang="el-GR" dirty="0" smtClean="0"/>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92500"/>
          </a:bodyPr>
          <a:lstStyle/>
          <a:p>
            <a:pPr marL="0" indent="0" algn="ctr">
              <a:lnSpc>
                <a:spcPct val="90000"/>
              </a:lnSpc>
              <a:buNone/>
            </a:pPr>
            <a:r>
              <a:rPr lang="el-GR" sz="2400" b="1" dirty="0" smtClean="0">
                <a:solidFill>
                  <a:srgbClr val="660033"/>
                </a:solidFill>
              </a:rPr>
              <a:t>ΠΟΛΥΜΕΣΙΚΟ </a:t>
            </a:r>
            <a:r>
              <a:rPr lang="el-GR" sz="2400" b="1" dirty="0" smtClean="0">
                <a:solidFill>
                  <a:srgbClr val="660033"/>
                </a:solidFill>
              </a:rPr>
              <a:t>ΠΕΡΙΕΧΟΜΕΝΟ</a:t>
            </a:r>
          </a:p>
          <a:p>
            <a:pPr marL="0" indent="0" algn="ctr">
              <a:lnSpc>
                <a:spcPct val="90000"/>
              </a:lnSpc>
              <a:buNone/>
            </a:pPr>
            <a:endParaRPr lang="el-GR" sz="2000" b="1" dirty="0" smtClean="0">
              <a:solidFill>
                <a:srgbClr val="660033"/>
              </a:solidFill>
            </a:endParaRPr>
          </a:p>
          <a:p>
            <a:r>
              <a:rPr lang="el-GR" sz="2300" dirty="0" smtClean="0"/>
              <a:t>Υπάρχουν </a:t>
            </a:r>
            <a:r>
              <a:rPr lang="el-GR" sz="2300" dirty="0" smtClean="0"/>
              <a:t>διαφορετικοί τύποι πολυμέσων: γραφικά, φωτογραφίες, κείμενο, ήχος (ηχητικά εφέ, μουσική, φωνή κτλ.), </a:t>
            </a:r>
            <a:r>
              <a:rPr lang="en-US" sz="2300" dirty="0" smtClean="0"/>
              <a:t>video</a:t>
            </a:r>
            <a:r>
              <a:rPr lang="el-GR" sz="2300" dirty="0" smtClean="0"/>
              <a:t> και </a:t>
            </a:r>
            <a:r>
              <a:rPr lang="en-US" sz="2300" dirty="0" smtClean="0"/>
              <a:t>animation</a:t>
            </a:r>
            <a:r>
              <a:rPr lang="el-GR" sz="2300" dirty="0" smtClean="0"/>
              <a:t>, και σήμερα μπορούν να αναπαραχθούν από οποιαδήποτε συσκευή μπορεί να συνδεθεί στο </a:t>
            </a:r>
            <a:r>
              <a:rPr lang="en-US" sz="2300" dirty="0" smtClean="0"/>
              <a:t>internet</a:t>
            </a:r>
            <a:r>
              <a:rPr lang="el-GR" sz="2300" dirty="0" smtClean="0"/>
              <a:t> (</a:t>
            </a:r>
            <a:r>
              <a:rPr lang="en-US" sz="2300" u="sng" dirty="0" smtClean="0">
                <a:hlinkClick r:id="" action="ppaction://hlinkfile"/>
              </a:rPr>
              <a:t>Dowling</a:t>
            </a:r>
            <a:r>
              <a:rPr lang="el-GR" sz="2300" u="sng" dirty="0" smtClean="0">
                <a:hlinkClick r:id="" action="ppaction://hlinkfile"/>
              </a:rPr>
              <a:t>, 2012</a:t>
            </a:r>
            <a:r>
              <a:rPr lang="el-GR" sz="2300" dirty="0" smtClean="0"/>
              <a:t>). </a:t>
            </a:r>
            <a:endParaRPr lang="el-GR" sz="2300" dirty="0" smtClean="0"/>
          </a:p>
          <a:p>
            <a:endParaRPr lang="el-GR" sz="2300" dirty="0" smtClean="0"/>
          </a:p>
          <a:p>
            <a:r>
              <a:rPr lang="el-GR" sz="2300" dirty="0" smtClean="0"/>
              <a:t>Οι πολυμεσικές εφαρμογές μπορούν να χρησιμοποιηθούν μεμονωμένα σαν ένα πολύ δυνατό μέσο επικοινωνίας, καθώς επίσης και σε συνδυασμό διαφόρων πολυμεσικών τύπων, για ένα ακόμα πιο ελκυστικό αποτέλεσμα (</a:t>
            </a:r>
            <a:r>
              <a:rPr lang="en-US" sz="2300" u="sng" dirty="0" smtClean="0">
                <a:hlinkClick r:id="" action="ppaction://hlinkfile"/>
              </a:rPr>
              <a:t>Andrews</a:t>
            </a:r>
            <a:r>
              <a:rPr lang="el-GR" sz="2300" u="sng" dirty="0" smtClean="0">
                <a:hlinkClick r:id="" action="ppaction://hlinkfile"/>
              </a:rPr>
              <a:t>, 2008;</a:t>
            </a:r>
            <a:r>
              <a:rPr lang="el-GR" sz="2300" dirty="0" smtClean="0"/>
              <a:t> </a:t>
            </a:r>
            <a:r>
              <a:rPr lang="en-US" sz="2300" u="sng" dirty="0" smtClean="0">
                <a:hlinkClick r:id="" action="ppaction://hlinkfile"/>
              </a:rPr>
              <a:t>Dowling</a:t>
            </a:r>
            <a:r>
              <a:rPr lang="el-GR" sz="2300" u="sng" dirty="0" smtClean="0">
                <a:hlinkClick r:id="" action="ppaction://hlinkfile"/>
              </a:rPr>
              <a:t>, 2012</a:t>
            </a:r>
            <a:r>
              <a:rPr lang="el-GR" sz="2300" dirty="0" smtClean="0"/>
              <a:t>).</a:t>
            </a:r>
            <a:endParaRPr lang="en-US" sz="2300"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7500" lnSpcReduction="20000"/>
          </a:bodyPr>
          <a:lstStyle/>
          <a:p>
            <a:pPr marL="0" indent="0" algn="ctr">
              <a:lnSpc>
                <a:spcPct val="90000"/>
              </a:lnSpc>
              <a:buNone/>
            </a:pPr>
            <a:r>
              <a:rPr lang="el-GR" sz="2800" b="1" dirty="0" smtClean="0">
                <a:solidFill>
                  <a:srgbClr val="660033"/>
                </a:solidFill>
              </a:rPr>
              <a:t>ΠΟΛΥΜΕΣΙΚΟ </a:t>
            </a:r>
            <a:r>
              <a:rPr lang="el-GR" sz="2800" b="1" dirty="0" smtClean="0">
                <a:solidFill>
                  <a:srgbClr val="660033"/>
                </a:solidFill>
              </a:rPr>
              <a:t>ΠΕΡΙΕΧΟΜΕΝΟ</a:t>
            </a:r>
          </a:p>
          <a:p>
            <a:pPr marL="0" indent="0" algn="ctr">
              <a:lnSpc>
                <a:spcPct val="90000"/>
              </a:lnSpc>
              <a:buNone/>
            </a:pPr>
            <a:endParaRPr lang="el-GR" sz="2000" b="1" dirty="0" smtClean="0">
              <a:solidFill>
                <a:srgbClr val="660033"/>
              </a:solidFill>
            </a:endParaRPr>
          </a:p>
          <a:p>
            <a:r>
              <a:rPr lang="el-GR" sz="2600" dirty="0" smtClean="0"/>
              <a:t>Το </a:t>
            </a:r>
            <a:r>
              <a:rPr lang="el-GR" sz="2600" dirty="0" smtClean="0"/>
              <a:t>παιδαγωγικό όφελος που προέρχεται από τη χρήση πολυμέσων είναι αδιαμφισβήτητο. Περισσότερο βασίζεται στο γεγονός ότι καθιστά δυνατή την </a:t>
            </a:r>
            <a:r>
              <a:rPr lang="el-GR" sz="2600" dirty="0" err="1" smtClean="0"/>
              <a:t>διαδραστικότητα</a:t>
            </a:r>
            <a:r>
              <a:rPr lang="el-GR" sz="2600" dirty="0" smtClean="0"/>
              <a:t> του υπολογιστή, με τη χρήση εικόνων, ήχου και </a:t>
            </a:r>
            <a:r>
              <a:rPr lang="en-US" sz="2600" dirty="0" smtClean="0"/>
              <a:t>animation</a:t>
            </a:r>
            <a:r>
              <a:rPr lang="el-GR" sz="2600" dirty="0" smtClean="0"/>
              <a:t> (</a:t>
            </a:r>
            <a:r>
              <a:rPr lang="en-US" sz="2600" u="sng" dirty="0" smtClean="0">
                <a:hlinkClick r:id="" action="ppaction://hlinkfile"/>
              </a:rPr>
              <a:t>Dieter</a:t>
            </a:r>
            <a:r>
              <a:rPr lang="el-GR" sz="2600" u="sng" dirty="0" smtClean="0">
                <a:hlinkClick r:id="" action="ppaction://hlinkfile"/>
              </a:rPr>
              <a:t>, 2006</a:t>
            </a:r>
            <a:r>
              <a:rPr lang="el-GR" sz="2600" dirty="0" smtClean="0"/>
              <a:t>). </a:t>
            </a:r>
            <a:endParaRPr lang="el-GR" sz="2600" dirty="0" smtClean="0"/>
          </a:p>
          <a:p>
            <a:endParaRPr lang="el-GR" sz="2600" dirty="0" smtClean="0"/>
          </a:p>
          <a:p>
            <a:r>
              <a:rPr lang="el-GR" sz="2600" dirty="0" smtClean="0"/>
              <a:t>Πιο συγκεκριμένα, η φύση των πολυμέσων επιτρέπει τη χρήση περισσότερων της μίας ανθρώπινης αίσθησης κατά τη διάρκεια της αλληλεπίδρασης, κάτι το οποίο έχει ιδιαίτερη εκπαιδευτική αξία (</a:t>
            </a:r>
            <a:r>
              <a:rPr lang="en-US" sz="2600" u="sng" dirty="0" err="1" smtClean="0">
                <a:hlinkClick r:id="" action="ppaction://hlinkfile"/>
              </a:rPr>
              <a:t>Reddi</a:t>
            </a:r>
            <a:r>
              <a:rPr lang="el-GR" sz="2600" u="sng" dirty="0" smtClean="0">
                <a:hlinkClick r:id="" action="ppaction://hlinkfile"/>
              </a:rPr>
              <a:t> &amp; </a:t>
            </a:r>
            <a:r>
              <a:rPr lang="en-US" sz="2600" u="sng" dirty="0" err="1" smtClean="0">
                <a:hlinkClick r:id="" action="ppaction://hlinkfile"/>
              </a:rPr>
              <a:t>Mishra</a:t>
            </a:r>
            <a:r>
              <a:rPr lang="el-GR" sz="2600" u="sng" dirty="0" smtClean="0">
                <a:hlinkClick r:id="" action="ppaction://hlinkfile"/>
              </a:rPr>
              <a:t>, 2003</a:t>
            </a:r>
            <a:r>
              <a:rPr lang="el-GR" sz="2600" dirty="0" smtClean="0"/>
              <a:t>). </a:t>
            </a:r>
            <a:endParaRPr lang="el-GR" sz="2600" dirty="0" smtClean="0"/>
          </a:p>
          <a:p>
            <a:endParaRPr lang="el-GR" sz="2600" dirty="0" smtClean="0"/>
          </a:p>
          <a:p>
            <a:r>
              <a:rPr lang="el-GR" sz="2600" dirty="0" smtClean="0"/>
              <a:t>Επιπρόσθετα, οι εικόνες και άλλα πολυμεσικά στοιχεία σε μία οθόνη με κείμενο, ξεκουράζουν το μάτι και δημιουργούν μια πολύ ευχάριστη αίσθηση, ενισχύοντας τον ενθουσιασμό, και παρέχοντας καλύτερη αναπαράσταση των εννοιών (</a:t>
            </a:r>
            <a:r>
              <a:rPr lang="en-US" sz="2600" u="sng" dirty="0" err="1" smtClean="0">
                <a:hlinkClick r:id="" action="ppaction://hlinkfile"/>
              </a:rPr>
              <a:t>Reddi</a:t>
            </a:r>
            <a:r>
              <a:rPr lang="el-GR" sz="2600" u="sng" dirty="0" smtClean="0">
                <a:hlinkClick r:id="" action="ppaction://hlinkfile"/>
              </a:rPr>
              <a:t> &amp; </a:t>
            </a:r>
            <a:r>
              <a:rPr lang="en-US" sz="2600" u="sng" dirty="0" err="1" smtClean="0">
                <a:hlinkClick r:id="" action="ppaction://hlinkfile"/>
              </a:rPr>
              <a:t>Mishra</a:t>
            </a:r>
            <a:r>
              <a:rPr lang="el-GR" sz="2600" u="sng" dirty="0" smtClean="0">
                <a:hlinkClick r:id="" action="ppaction://hlinkfile"/>
              </a:rPr>
              <a:t>, 2003</a:t>
            </a:r>
            <a:r>
              <a:rPr lang="el-GR" sz="2600" dirty="0" smtClean="0"/>
              <a:t>; </a:t>
            </a:r>
            <a:r>
              <a:rPr lang="en-US" sz="2600" u="sng" dirty="0" smtClean="0">
                <a:hlinkClick r:id="" action="ppaction://hlinkfile"/>
              </a:rPr>
              <a:t>Cheng</a:t>
            </a:r>
            <a:r>
              <a:rPr lang="el-GR" sz="2600" u="sng" dirty="0" smtClean="0">
                <a:hlinkClick r:id="" action="ppaction://hlinkfile"/>
              </a:rPr>
              <a:t>, 2010</a:t>
            </a:r>
            <a:r>
              <a:rPr lang="el-GR" sz="2600" dirty="0" smtClean="0"/>
              <a:t>).  </a:t>
            </a:r>
          </a:p>
          <a:p>
            <a:endParaRPr lang="el-GR" dirty="0" smtClean="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7500" lnSpcReduction="20000"/>
          </a:bodyPr>
          <a:lstStyle/>
          <a:p>
            <a:pPr marL="0" indent="0" algn="ctr">
              <a:lnSpc>
                <a:spcPct val="90000"/>
              </a:lnSpc>
              <a:buNone/>
            </a:pPr>
            <a:r>
              <a:rPr lang="en-US" sz="2800" b="1" dirty="0" smtClean="0">
                <a:solidFill>
                  <a:srgbClr val="660033"/>
                </a:solidFill>
              </a:rPr>
              <a:t>WEB 2.0  - </a:t>
            </a:r>
            <a:r>
              <a:rPr lang="en-US" sz="2800" b="1" dirty="0" err="1" smtClean="0">
                <a:solidFill>
                  <a:srgbClr val="660033"/>
                </a:solidFill>
              </a:rPr>
              <a:t>eLEARNING</a:t>
            </a:r>
            <a:r>
              <a:rPr lang="en-US" sz="2800" b="1" dirty="0" smtClean="0">
                <a:solidFill>
                  <a:srgbClr val="660033"/>
                </a:solidFill>
              </a:rPr>
              <a:t> 2.0</a:t>
            </a:r>
          </a:p>
          <a:p>
            <a:pPr marL="0" indent="0" algn="ctr">
              <a:lnSpc>
                <a:spcPct val="90000"/>
              </a:lnSpc>
              <a:buNone/>
            </a:pPr>
            <a:endParaRPr lang="en-US" sz="2000" b="1" dirty="0" smtClean="0">
              <a:solidFill>
                <a:srgbClr val="660033"/>
              </a:solidFill>
            </a:endParaRPr>
          </a:p>
          <a:p>
            <a:pPr>
              <a:buNone/>
            </a:pPr>
            <a:r>
              <a:rPr lang="el-GR" dirty="0" smtClean="0"/>
              <a:t> </a:t>
            </a:r>
            <a:r>
              <a:rPr lang="en-US" dirty="0" smtClean="0"/>
              <a:t>	</a:t>
            </a:r>
            <a:r>
              <a:rPr lang="el-GR" dirty="0" smtClean="0"/>
              <a:t>Ο </a:t>
            </a:r>
            <a:r>
              <a:rPr lang="el-GR" dirty="0" smtClean="0"/>
              <a:t>όρος </a:t>
            </a:r>
            <a:r>
              <a:rPr lang="en-US" dirty="0" smtClean="0"/>
              <a:t>Web</a:t>
            </a:r>
            <a:r>
              <a:rPr lang="el-GR" dirty="0" smtClean="0"/>
              <a:t> 2.0 συνδέεται στενά με τον </a:t>
            </a:r>
            <a:r>
              <a:rPr lang="en-US" u="sng" dirty="0" smtClean="0">
                <a:hlinkClick r:id="" action="ppaction://hlinkfile"/>
              </a:rPr>
              <a:t>Tim O</a:t>
            </a:r>
            <a:r>
              <a:rPr lang="el-GR" u="sng" dirty="0" smtClean="0">
                <a:hlinkClick r:id="" action="ppaction://hlinkfile"/>
              </a:rPr>
              <a:t>’ </a:t>
            </a:r>
            <a:r>
              <a:rPr lang="en-US" u="sng" dirty="0" smtClean="0">
                <a:hlinkClick r:id="" action="ppaction://hlinkfile"/>
              </a:rPr>
              <a:t>Reilly</a:t>
            </a:r>
            <a:r>
              <a:rPr lang="el-GR" u="sng" dirty="0" smtClean="0">
                <a:hlinkClick r:id="" action="ppaction://hlinkfile"/>
              </a:rPr>
              <a:t> (2005)</a:t>
            </a:r>
            <a:r>
              <a:rPr lang="el-GR" dirty="0" smtClean="0"/>
              <a:t> που ήταν ο πρώτος που τον εισήγαγε σαν:</a:t>
            </a:r>
          </a:p>
          <a:p>
            <a:pPr>
              <a:buNone/>
            </a:pPr>
            <a:r>
              <a:rPr lang="el-GR" dirty="0" smtClean="0"/>
              <a:t> </a:t>
            </a:r>
          </a:p>
          <a:p>
            <a:pPr lvl="1"/>
            <a:r>
              <a:rPr lang="el-GR" i="1" dirty="0" smtClean="0"/>
              <a:t>Η εποχή όπου οι άνθρωποι έχουν συνειδητοποιήσει ότι δεν είναι το λογισμικό που κάνει τον ιστό τόσο χρήσιμο, αλλά οι υπηρεσίες που παρέχονται μέσα από τον ιστό.</a:t>
            </a:r>
            <a:endParaRPr lang="el-GR" dirty="0" smtClean="0"/>
          </a:p>
          <a:p>
            <a:pPr>
              <a:buNone/>
            </a:pPr>
            <a:r>
              <a:rPr lang="el-GR" dirty="0" smtClean="0"/>
              <a:t> </a:t>
            </a:r>
          </a:p>
          <a:p>
            <a:pPr>
              <a:buNone/>
            </a:pPr>
            <a:r>
              <a:rPr lang="en-US" dirty="0" smtClean="0"/>
              <a:t>	</a:t>
            </a:r>
            <a:r>
              <a:rPr lang="el-GR" dirty="0" smtClean="0"/>
              <a:t>Αργότερα</a:t>
            </a:r>
            <a:r>
              <a:rPr lang="el-GR" dirty="0" smtClean="0"/>
              <a:t>, το (</a:t>
            </a:r>
            <a:r>
              <a:rPr lang="el-GR" u="sng" dirty="0" smtClean="0">
                <a:hlinkClick r:id="" action="ppaction://hlinkfile"/>
              </a:rPr>
              <a:t>2009)</a:t>
            </a:r>
            <a:r>
              <a:rPr lang="el-GR" dirty="0" smtClean="0"/>
              <a:t> προτείνει ότι: </a:t>
            </a:r>
          </a:p>
          <a:p>
            <a:pPr>
              <a:buNone/>
            </a:pPr>
            <a:r>
              <a:rPr lang="el-GR" dirty="0" smtClean="0"/>
              <a:t> </a:t>
            </a:r>
          </a:p>
          <a:p>
            <a:pPr lvl="1"/>
            <a:r>
              <a:rPr lang="en-US" i="1" dirty="0" smtClean="0"/>
              <a:t>Web</a:t>
            </a:r>
            <a:r>
              <a:rPr lang="el-GR" i="1" dirty="0" smtClean="0"/>
              <a:t> 2.0 είναι οτιδήποτε αξιοποιεί τη συλλογική </a:t>
            </a:r>
            <a:r>
              <a:rPr lang="el-GR" i="1" dirty="0" smtClean="0"/>
              <a:t>νοημοσύνη</a:t>
            </a:r>
            <a:r>
              <a:rPr lang="en-US" i="1" dirty="0" smtClean="0"/>
              <a:t>.</a:t>
            </a:r>
            <a:endParaRPr lang="el-GR" dirty="0" smtClean="0"/>
          </a:p>
          <a:p>
            <a:endParaRPr lang="el-GR" dirty="0" smtClean="0"/>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n-US" sz="2000" b="1" dirty="0" smtClean="0">
                <a:solidFill>
                  <a:srgbClr val="660033"/>
                </a:solidFill>
              </a:rPr>
              <a:t>WEB 2.0  - </a:t>
            </a:r>
            <a:r>
              <a:rPr lang="en-US" sz="2000" b="1" dirty="0" err="1" smtClean="0">
                <a:solidFill>
                  <a:srgbClr val="660033"/>
                </a:solidFill>
              </a:rPr>
              <a:t>eLEARNING</a:t>
            </a:r>
            <a:r>
              <a:rPr lang="en-US" sz="2000" b="1" dirty="0" smtClean="0">
                <a:solidFill>
                  <a:srgbClr val="660033"/>
                </a:solidFill>
              </a:rPr>
              <a:t> </a:t>
            </a:r>
            <a:r>
              <a:rPr lang="en-US" sz="2000" b="1" dirty="0" smtClean="0">
                <a:solidFill>
                  <a:srgbClr val="660033"/>
                </a:solidFill>
              </a:rPr>
              <a:t>2.0</a:t>
            </a:r>
          </a:p>
          <a:p>
            <a:pPr marL="0" indent="0" algn="ctr">
              <a:lnSpc>
                <a:spcPct val="90000"/>
              </a:lnSpc>
              <a:buNone/>
            </a:pPr>
            <a:endParaRPr lang="en-US" sz="2000" b="1" dirty="0" smtClean="0">
              <a:solidFill>
                <a:srgbClr val="660033"/>
              </a:solidFill>
            </a:endParaRPr>
          </a:p>
          <a:p>
            <a:pPr>
              <a:buNone/>
            </a:pPr>
            <a:r>
              <a:rPr lang="en-US" dirty="0" smtClean="0"/>
              <a:t>	</a:t>
            </a:r>
            <a:r>
              <a:rPr lang="el-GR" sz="2200" dirty="0" smtClean="0"/>
              <a:t>Αν </a:t>
            </a:r>
            <a:r>
              <a:rPr lang="el-GR" sz="2200" dirty="0" smtClean="0"/>
              <a:t>και ο όρος “</a:t>
            </a:r>
            <a:r>
              <a:rPr lang="en-US" sz="2200" dirty="0" smtClean="0"/>
              <a:t>Web</a:t>
            </a:r>
            <a:r>
              <a:rPr lang="el-GR" sz="2200" dirty="0" smtClean="0"/>
              <a:t> 2.0” χρησιμοποιείται ευρέως, είναι ακόμα δύσκολο να βρούμε ένα ορισμό που τον περιγράφει με ακρίβεια (</a:t>
            </a:r>
            <a:r>
              <a:rPr lang="en-US" sz="2200" u="sng" dirty="0" err="1" smtClean="0">
                <a:hlinkClick r:id="" action="ppaction://hlinkfile"/>
              </a:rPr>
              <a:t>Bartolome</a:t>
            </a:r>
            <a:r>
              <a:rPr lang="el-GR" sz="2200" u="sng" dirty="0" smtClean="0">
                <a:hlinkClick r:id="" action="ppaction://hlinkfile"/>
              </a:rPr>
              <a:t>, 2008;</a:t>
            </a:r>
            <a:r>
              <a:rPr lang="el-GR" sz="2200" dirty="0" smtClean="0"/>
              <a:t> </a:t>
            </a:r>
            <a:r>
              <a:rPr lang="en-US" sz="2200" u="sng" dirty="0" err="1" smtClean="0">
                <a:hlinkClick r:id="" action="ppaction://hlinkfile"/>
              </a:rPr>
              <a:t>Exter</a:t>
            </a:r>
            <a:r>
              <a:rPr lang="en-US" sz="2200" u="sng" dirty="0" smtClean="0">
                <a:hlinkClick r:id="" action="ppaction://hlinkfile"/>
              </a:rPr>
              <a:t> et al</a:t>
            </a:r>
            <a:r>
              <a:rPr lang="el-GR" sz="2200" u="sng" dirty="0" smtClean="0">
                <a:hlinkClick r:id="" action="ppaction://hlinkfile"/>
              </a:rPr>
              <a:t>., 2012</a:t>
            </a:r>
            <a:r>
              <a:rPr lang="el-GR" sz="2200" dirty="0" smtClean="0"/>
              <a:t>).</a:t>
            </a:r>
            <a:endParaRPr lang="en-US" sz="2200" dirty="0" smtClean="0"/>
          </a:p>
          <a:p>
            <a:pPr>
              <a:buNone/>
            </a:pPr>
            <a:endParaRPr lang="en-US" sz="2200" dirty="0" smtClean="0"/>
          </a:p>
          <a:p>
            <a:pPr>
              <a:buNone/>
            </a:pPr>
            <a:r>
              <a:rPr lang="en-US" sz="2200" dirty="0" smtClean="0"/>
              <a:t>	</a:t>
            </a:r>
            <a:r>
              <a:rPr lang="el-GR" sz="2200" dirty="0" smtClean="0"/>
              <a:t>Ωστόσο</a:t>
            </a:r>
            <a:r>
              <a:rPr lang="el-GR" sz="2200" dirty="0" smtClean="0"/>
              <a:t>, για να βοηθήσουμε το αναγνώστη να συλλάβει καλύτερα την έννοια του </a:t>
            </a:r>
            <a:r>
              <a:rPr lang="en-US" sz="2200" dirty="0" smtClean="0"/>
              <a:t>Web</a:t>
            </a:r>
            <a:r>
              <a:rPr lang="el-GR" sz="2200" dirty="0" smtClean="0"/>
              <a:t> 2.0, παραθέτουμε μια λίστα με τα αρχικά εργαλεία που αποτελούσαν το </a:t>
            </a:r>
            <a:r>
              <a:rPr lang="en-US" sz="2200" dirty="0" smtClean="0"/>
              <a:t>Web</a:t>
            </a:r>
            <a:r>
              <a:rPr lang="el-GR" sz="2200" dirty="0" smtClean="0"/>
              <a:t> 2.0 (</a:t>
            </a:r>
            <a:r>
              <a:rPr lang="en-US" sz="2200" u="sng" dirty="0" smtClean="0">
                <a:hlinkClick r:id="" action="ppaction://hlinkfile"/>
              </a:rPr>
              <a:t>O</a:t>
            </a:r>
            <a:r>
              <a:rPr lang="el-GR" sz="2200" u="sng" dirty="0" smtClean="0">
                <a:hlinkClick r:id="" action="ppaction://hlinkfile"/>
              </a:rPr>
              <a:t>’ </a:t>
            </a:r>
            <a:r>
              <a:rPr lang="en-US" sz="2200" u="sng" dirty="0" smtClean="0">
                <a:hlinkClick r:id="" action="ppaction://hlinkfile"/>
              </a:rPr>
              <a:t>Reilly</a:t>
            </a:r>
            <a:r>
              <a:rPr lang="el-GR" sz="2200" u="sng" dirty="0" smtClean="0">
                <a:hlinkClick r:id="" action="ppaction://hlinkfile"/>
              </a:rPr>
              <a:t>, 2005</a:t>
            </a:r>
            <a:r>
              <a:rPr lang="el-GR" sz="2200" dirty="0" smtClean="0"/>
              <a:t>)</a:t>
            </a:r>
            <a:endParaRPr lang="el-GR" sz="2200" dirty="0" smtClean="0"/>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n-US" sz="2000" b="1" dirty="0" smtClean="0">
                <a:solidFill>
                  <a:srgbClr val="660033"/>
                </a:solidFill>
              </a:rPr>
              <a:t>WEB 2.0  - </a:t>
            </a:r>
            <a:r>
              <a:rPr lang="en-US" sz="2000" b="1" dirty="0" err="1" smtClean="0">
                <a:solidFill>
                  <a:srgbClr val="660033"/>
                </a:solidFill>
              </a:rPr>
              <a:t>eLEARNING</a:t>
            </a:r>
            <a:r>
              <a:rPr lang="en-US" sz="2000" b="1" dirty="0" smtClean="0">
                <a:solidFill>
                  <a:srgbClr val="660033"/>
                </a:solidFill>
              </a:rPr>
              <a:t> 2.0</a:t>
            </a:r>
          </a:p>
          <a:p>
            <a:endParaRPr lang="en-US" sz="1800" dirty="0" smtClean="0"/>
          </a:p>
          <a:p>
            <a:r>
              <a:rPr lang="el-GR" sz="1800" dirty="0" smtClean="0"/>
              <a:t>Αρχική </a:t>
            </a:r>
            <a:r>
              <a:rPr lang="el-GR" sz="1800" dirty="0" smtClean="0"/>
              <a:t>περιγραφή του </a:t>
            </a:r>
            <a:r>
              <a:rPr lang="en-US" sz="1800" dirty="0" smtClean="0"/>
              <a:t>Web</a:t>
            </a:r>
            <a:r>
              <a:rPr lang="el-GR" sz="1800" dirty="0" smtClean="0"/>
              <a:t> 2.0</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pic>
        <p:nvPicPr>
          <p:cNvPr id="6" name="Εικόνα 1"/>
          <p:cNvPicPr/>
          <p:nvPr/>
        </p:nvPicPr>
        <p:blipFill>
          <a:blip r:embed="rId5" cstate="print"/>
          <a:srcRect l="22279" t="28571" r="20682" b="17512"/>
          <a:stretch>
            <a:fillRect/>
          </a:stretch>
        </p:blipFill>
        <p:spPr bwMode="auto">
          <a:xfrm>
            <a:off x="899592" y="2852936"/>
            <a:ext cx="7344816" cy="367240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l-GR" sz="2000" b="1" dirty="0" smtClean="0">
                <a:solidFill>
                  <a:srgbClr val="660033"/>
                </a:solidFill>
              </a:rPr>
              <a:t>ΣΗΜΕΙΩΜΑ  ΑΔΕΙΟΔΟΤΗΣΗΣ</a:t>
            </a:r>
            <a:endParaRPr lang="en-US" sz="2000" b="1" dirty="0" smtClean="0">
              <a:solidFill>
                <a:srgbClr val="660033"/>
              </a:solidFill>
            </a:endParaRPr>
          </a:p>
          <a:p>
            <a:pPr marL="0" indent="0" algn="just">
              <a:lnSpc>
                <a:spcPct val="90000"/>
              </a:lnSpc>
              <a:buNone/>
            </a:pPr>
            <a:r>
              <a:rPr lang="el-GR" sz="1800" dirty="0" smtClean="0">
                <a:solidFill>
                  <a:schemeClr val="tx1"/>
                </a:solidFill>
              </a:rPr>
              <a:t>Το παρόν υλικό διατίθεται με τους όρους της άδειας χρήσης </a:t>
            </a:r>
            <a:r>
              <a:rPr lang="el-GR" sz="1800" b="1" dirty="0" smtClean="0">
                <a:solidFill>
                  <a:schemeClr val="tx1"/>
                </a:solidFill>
              </a:rPr>
              <a:t>Creative Commons Αναφορά, Παρόμοια Διανομή 4.0 [1] ή μεταγενέστερη, Διεθνής Έκδοση. </a:t>
            </a:r>
            <a:r>
              <a:rPr lang="el-GR" sz="1800" dirty="0" smtClean="0">
                <a:solidFill>
                  <a:schemeClr val="tx1"/>
                </a:solidFill>
              </a:rPr>
              <a:t>Εξαιρούνται τα έργα τρίτων π.χ. φωτογραφίες, διαγράμματα κ.λ.π.,  τα οποία εμπεριέχονται σε αυτό</a:t>
            </a:r>
            <a:r>
              <a:rPr lang="en-US" sz="1800" dirty="0" smtClean="0">
                <a:solidFill>
                  <a:schemeClr val="tx1"/>
                </a:solidFill>
              </a:rPr>
              <a:t> </a:t>
            </a:r>
            <a:r>
              <a:rPr lang="el-GR" sz="1800" dirty="0" smtClean="0"/>
              <a:t>και στα οποία γίνεται αναφορά, όπως και στην άδεια χρήσης τους</a:t>
            </a:r>
            <a:r>
              <a:rPr lang="el-GR" sz="1800" dirty="0" smtClean="0">
                <a:solidFill>
                  <a:schemeClr val="tx1"/>
                </a:solidFill>
              </a:rPr>
              <a:t>.</a:t>
            </a:r>
          </a:p>
          <a:p>
            <a:pPr>
              <a:buNone/>
            </a:pPr>
            <a:endParaRPr lang="en-US" sz="1800" dirty="0"/>
          </a:p>
          <a:p>
            <a:pPr>
              <a:buNone/>
            </a:pPr>
            <a:r>
              <a:rPr lang="en-US" sz="1800" dirty="0" smtClean="0"/>
              <a:t>[</a:t>
            </a:r>
            <a:r>
              <a:rPr lang="el-GR" sz="1800" dirty="0" smtClean="0"/>
              <a:t>1] </a:t>
            </a:r>
            <a:r>
              <a:rPr lang="en-US" sz="1800" dirty="0" smtClean="0"/>
              <a:t>http://creativecommons.org/licenses/by-sa/4.0/</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pic>
        <p:nvPicPr>
          <p:cNvPr id="7" name="Picture 4" descr="Creative Commons License"/>
          <p:cNvPicPr>
            <a:picLocks noChangeAspect="1" noChangeArrowheads="1"/>
          </p:cNvPicPr>
          <p:nvPr/>
        </p:nvPicPr>
        <p:blipFill>
          <a:blip r:embed="rId5" cstate="print"/>
          <a:srcRect/>
          <a:stretch>
            <a:fillRect/>
          </a:stretch>
        </p:blipFill>
        <p:spPr bwMode="auto">
          <a:xfrm>
            <a:off x="3635896" y="4509120"/>
            <a:ext cx="1635279" cy="576064"/>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47500" lnSpcReduction="20000"/>
          </a:bodyPr>
          <a:lstStyle/>
          <a:p>
            <a:pPr marL="0" indent="0" algn="ctr">
              <a:lnSpc>
                <a:spcPct val="90000"/>
              </a:lnSpc>
              <a:buNone/>
            </a:pPr>
            <a:r>
              <a:rPr lang="en-US" sz="4600" b="1" dirty="0" smtClean="0">
                <a:solidFill>
                  <a:srgbClr val="660033"/>
                </a:solidFill>
              </a:rPr>
              <a:t>WEB 2.0  - </a:t>
            </a:r>
            <a:r>
              <a:rPr lang="en-US" sz="4600" b="1" dirty="0" err="1" smtClean="0">
                <a:solidFill>
                  <a:srgbClr val="660033"/>
                </a:solidFill>
              </a:rPr>
              <a:t>eLEARNING</a:t>
            </a:r>
            <a:r>
              <a:rPr lang="en-US" sz="4600" b="1" dirty="0" smtClean="0">
                <a:solidFill>
                  <a:srgbClr val="660033"/>
                </a:solidFill>
              </a:rPr>
              <a:t> </a:t>
            </a:r>
            <a:r>
              <a:rPr lang="en-US" sz="4600" b="1" dirty="0" smtClean="0">
                <a:solidFill>
                  <a:srgbClr val="660033"/>
                </a:solidFill>
              </a:rPr>
              <a:t>2.0</a:t>
            </a:r>
          </a:p>
          <a:p>
            <a:pPr marL="0" indent="0" algn="ctr">
              <a:lnSpc>
                <a:spcPct val="90000"/>
              </a:lnSpc>
              <a:buNone/>
            </a:pPr>
            <a:endParaRPr lang="en-US" sz="2000" b="1" dirty="0" smtClean="0">
              <a:solidFill>
                <a:srgbClr val="660033"/>
              </a:solidFill>
            </a:endParaRPr>
          </a:p>
          <a:p>
            <a:pPr>
              <a:buNone/>
            </a:pPr>
            <a:r>
              <a:rPr lang="en-US" sz="3800" dirty="0" smtClean="0"/>
              <a:t>	</a:t>
            </a:r>
            <a:r>
              <a:rPr lang="el-GR" sz="3800" dirty="0" smtClean="0"/>
              <a:t>Γενικά</a:t>
            </a:r>
            <a:r>
              <a:rPr lang="el-GR" sz="3800" dirty="0" smtClean="0"/>
              <a:t>, το </a:t>
            </a:r>
            <a:r>
              <a:rPr lang="en-US" sz="3800" dirty="0" smtClean="0"/>
              <a:t>Web</a:t>
            </a:r>
            <a:r>
              <a:rPr lang="el-GR" sz="3800" dirty="0" smtClean="0"/>
              <a:t> 2.0 θεωρείται ως «δεύτερη γενιά» στις τεχνολογίες και εφαρμογές του παγκόσμιου ιστού, όπου περισσότερο δημιουργικές προσεγγίσεις μάθησης, </a:t>
            </a:r>
            <a:r>
              <a:rPr lang="el-GR" sz="3800" dirty="0" smtClean="0"/>
              <a:t>ενσωματωμένες </a:t>
            </a:r>
            <a:endParaRPr lang="en-US" sz="3800" dirty="0" smtClean="0"/>
          </a:p>
          <a:p>
            <a:pPr lvl="1"/>
            <a:r>
              <a:rPr lang="en-US" sz="3800" dirty="0" smtClean="0"/>
              <a:t>	</a:t>
            </a:r>
            <a:r>
              <a:rPr lang="el-GR" sz="3800" dirty="0" smtClean="0"/>
              <a:t>σε </a:t>
            </a:r>
            <a:r>
              <a:rPr lang="el-GR" sz="3800" dirty="0" smtClean="0"/>
              <a:t>ηλεκτρονικά παιχνίδια, </a:t>
            </a:r>
            <a:endParaRPr lang="en-US" sz="3800" dirty="0" smtClean="0"/>
          </a:p>
          <a:p>
            <a:pPr lvl="1"/>
            <a:r>
              <a:rPr lang="en-US" sz="3800" dirty="0" smtClean="0"/>
              <a:t>	</a:t>
            </a:r>
            <a:r>
              <a:rPr lang="el-GR" sz="3800" dirty="0" smtClean="0"/>
              <a:t>τρισδιάστατες </a:t>
            </a:r>
            <a:r>
              <a:rPr lang="el-GR" sz="3800" dirty="0" smtClean="0"/>
              <a:t>προσομοιώσεις, </a:t>
            </a:r>
            <a:endParaRPr lang="en-US" sz="3800" dirty="0" smtClean="0"/>
          </a:p>
          <a:p>
            <a:pPr lvl="1"/>
            <a:r>
              <a:rPr lang="en-US" sz="3800" dirty="0" smtClean="0"/>
              <a:t>	</a:t>
            </a:r>
            <a:r>
              <a:rPr lang="el-GR" sz="3800" dirty="0" smtClean="0"/>
              <a:t>εικονική </a:t>
            </a:r>
            <a:r>
              <a:rPr lang="el-GR" sz="3800" dirty="0" smtClean="0"/>
              <a:t>πραγματικότητα </a:t>
            </a:r>
            <a:endParaRPr lang="en-US" sz="3800" dirty="0" smtClean="0"/>
          </a:p>
          <a:p>
            <a:pPr lvl="1"/>
            <a:r>
              <a:rPr lang="en-US" sz="3400" dirty="0" smtClean="0"/>
              <a:t>	</a:t>
            </a:r>
            <a:r>
              <a:rPr lang="el-GR" sz="3400" dirty="0" smtClean="0"/>
              <a:t>και </a:t>
            </a:r>
            <a:r>
              <a:rPr lang="el-GR" sz="3400" dirty="0" smtClean="0"/>
              <a:t>άλλα περιβάλλοντα εικονικής μετατροπής (</a:t>
            </a:r>
            <a:r>
              <a:rPr lang="en-US" sz="3400" dirty="0" smtClean="0"/>
              <a:t>immersive environments</a:t>
            </a:r>
            <a:r>
              <a:rPr lang="el-GR" sz="3400" dirty="0" smtClean="0"/>
              <a:t>) </a:t>
            </a:r>
            <a:r>
              <a:rPr lang="el-GR" sz="3400" dirty="0" smtClean="0"/>
              <a:t>όπως</a:t>
            </a:r>
            <a:r>
              <a:rPr lang="en-US" sz="3400" dirty="0" smtClean="0"/>
              <a:t> </a:t>
            </a:r>
            <a:r>
              <a:rPr lang="en-US" sz="3400" dirty="0" smtClean="0"/>
              <a:t>	</a:t>
            </a:r>
            <a:r>
              <a:rPr lang="el-GR" sz="3400" dirty="0" smtClean="0"/>
              <a:t>πολυμεσικές </a:t>
            </a:r>
            <a:r>
              <a:rPr lang="el-GR" sz="3400" dirty="0" smtClean="0"/>
              <a:t>εφαρμογές, </a:t>
            </a:r>
            <a:r>
              <a:rPr lang="el-GR" sz="3400" dirty="0" smtClean="0"/>
              <a:t>εργαλεία </a:t>
            </a:r>
            <a:r>
              <a:rPr lang="el-GR" sz="3400" dirty="0" smtClean="0"/>
              <a:t>ήχου και </a:t>
            </a:r>
            <a:r>
              <a:rPr lang="en-US" sz="3400" dirty="0" smtClean="0"/>
              <a:t>video</a:t>
            </a:r>
            <a:r>
              <a:rPr lang="el-GR" sz="3400" dirty="0" smtClean="0"/>
              <a:t>, </a:t>
            </a:r>
            <a:r>
              <a:rPr lang="el-GR" sz="3400" dirty="0" smtClean="0"/>
              <a:t>περιβάλλοντα </a:t>
            </a:r>
            <a:r>
              <a:rPr lang="el-GR" sz="3400" dirty="0" smtClean="0"/>
              <a:t>εικονικής </a:t>
            </a:r>
            <a:r>
              <a:rPr lang="en-US" sz="3400" dirty="0" smtClean="0"/>
              <a:t>	</a:t>
            </a:r>
            <a:r>
              <a:rPr lang="el-GR" sz="3400" dirty="0" smtClean="0"/>
              <a:t>μετατροπής</a:t>
            </a:r>
            <a:r>
              <a:rPr lang="el-GR" sz="3400" dirty="0" smtClean="0"/>
              <a:t>, </a:t>
            </a:r>
            <a:r>
              <a:rPr lang="el-GR" sz="3400" dirty="0" smtClean="0"/>
              <a:t>σοβαρά </a:t>
            </a:r>
            <a:r>
              <a:rPr lang="el-GR" sz="3400" dirty="0" smtClean="0"/>
              <a:t>παιχνίδια (</a:t>
            </a:r>
            <a:r>
              <a:rPr lang="en-US" sz="3400" dirty="0" smtClean="0"/>
              <a:t>serious games</a:t>
            </a:r>
            <a:r>
              <a:rPr lang="el-GR" sz="3400" dirty="0" smtClean="0"/>
              <a:t>), </a:t>
            </a:r>
            <a:r>
              <a:rPr lang="el-GR" sz="3400" dirty="0" smtClean="0"/>
              <a:t>και </a:t>
            </a:r>
            <a:r>
              <a:rPr lang="el-GR" sz="3400" dirty="0" smtClean="0"/>
              <a:t>κινητές συσκευές μάθησης, που </a:t>
            </a:r>
            <a:r>
              <a:rPr lang="en-US" sz="3400" dirty="0" smtClean="0"/>
              <a:t>	</a:t>
            </a:r>
            <a:r>
              <a:rPr lang="el-GR" sz="3400" dirty="0" smtClean="0"/>
              <a:t>απευθύνονται </a:t>
            </a:r>
            <a:r>
              <a:rPr lang="el-GR" sz="3400" dirty="0" smtClean="0"/>
              <a:t>σε διαφορετικά αισθητηριακά κανάλια, </a:t>
            </a:r>
            <a:endParaRPr lang="en-US" sz="3400" dirty="0" smtClean="0"/>
          </a:p>
          <a:p>
            <a:pPr>
              <a:buNone/>
            </a:pPr>
            <a:r>
              <a:rPr lang="en-US" sz="3800" dirty="0" smtClean="0"/>
              <a:t>	</a:t>
            </a:r>
            <a:endParaRPr lang="en-US" sz="3800" dirty="0" smtClean="0"/>
          </a:p>
          <a:p>
            <a:pPr>
              <a:buNone/>
            </a:pPr>
            <a:r>
              <a:rPr lang="en-US" sz="3800" dirty="0" smtClean="0"/>
              <a:t>	</a:t>
            </a:r>
            <a:r>
              <a:rPr lang="el-GR" sz="3800" dirty="0" smtClean="0"/>
              <a:t>παρέχουν </a:t>
            </a:r>
            <a:r>
              <a:rPr lang="el-GR" sz="3800" dirty="0" smtClean="0"/>
              <a:t>περισσότερο ελκυστικές ευκαιρίες μάθησης και υποστηρίζουν ατομικές ευκαιρίες μάθησης με τη βοήθεια σύγχρονων και ασύγχρονων εργαλείων. (</a:t>
            </a:r>
            <a:r>
              <a:rPr lang="en-US" sz="3800" u="sng" dirty="0" err="1" smtClean="0">
                <a:hlinkClick r:id="" action="ppaction://hlinkfile"/>
              </a:rPr>
              <a:t>Caladine</a:t>
            </a:r>
            <a:r>
              <a:rPr lang="el-GR" sz="3800" u="sng" dirty="0" smtClean="0">
                <a:hlinkClick r:id="" action="ppaction://hlinkfile"/>
              </a:rPr>
              <a:t>, 2008;</a:t>
            </a:r>
            <a:r>
              <a:rPr lang="el-GR" sz="3800" dirty="0" smtClean="0"/>
              <a:t> </a:t>
            </a:r>
            <a:r>
              <a:rPr lang="en-US" sz="3800" u="sng" dirty="0" err="1" smtClean="0">
                <a:hlinkClick r:id="" action="ppaction://hlinkfile"/>
              </a:rPr>
              <a:t>Exter</a:t>
            </a:r>
            <a:r>
              <a:rPr lang="en-US" sz="3800" u="sng" dirty="0" smtClean="0">
                <a:hlinkClick r:id="" action="ppaction://hlinkfile"/>
              </a:rPr>
              <a:t> et al</a:t>
            </a:r>
            <a:r>
              <a:rPr lang="el-GR" sz="3800" u="sng" dirty="0" smtClean="0">
                <a:hlinkClick r:id="" action="ppaction://hlinkfile"/>
              </a:rPr>
              <a:t>., 2012</a:t>
            </a:r>
            <a:r>
              <a:rPr lang="el-GR" sz="3800" dirty="0" smtClean="0"/>
              <a:t>). </a:t>
            </a:r>
            <a:endParaRPr lang="en-US" sz="3800"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7500" lnSpcReduction="20000"/>
          </a:bodyPr>
          <a:lstStyle/>
          <a:p>
            <a:pPr marL="0" indent="0" algn="ctr">
              <a:lnSpc>
                <a:spcPct val="90000"/>
              </a:lnSpc>
              <a:buNone/>
            </a:pPr>
            <a:r>
              <a:rPr lang="en-US" sz="2800" b="1" dirty="0" smtClean="0">
                <a:solidFill>
                  <a:srgbClr val="660033"/>
                </a:solidFill>
              </a:rPr>
              <a:t>WEB 2.0  - </a:t>
            </a:r>
            <a:r>
              <a:rPr lang="en-US" sz="2800" b="1" dirty="0" err="1" smtClean="0">
                <a:solidFill>
                  <a:srgbClr val="660033"/>
                </a:solidFill>
              </a:rPr>
              <a:t>eLEARNING</a:t>
            </a:r>
            <a:r>
              <a:rPr lang="en-US" sz="2800" b="1" dirty="0" smtClean="0">
                <a:solidFill>
                  <a:srgbClr val="660033"/>
                </a:solidFill>
              </a:rPr>
              <a:t> </a:t>
            </a:r>
            <a:r>
              <a:rPr lang="en-US" sz="2800" b="1" dirty="0" smtClean="0">
                <a:solidFill>
                  <a:srgbClr val="660033"/>
                </a:solidFill>
              </a:rPr>
              <a:t>2.0</a:t>
            </a:r>
          </a:p>
          <a:p>
            <a:pPr marL="0" indent="0" algn="ctr">
              <a:lnSpc>
                <a:spcPct val="90000"/>
              </a:lnSpc>
              <a:buNone/>
            </a:pPr>
            <a:endParaRPr lang="en-US" sz="2000" b="1" dirty="0" smtClean="0">
              <a:solidFill>
                <a:srgbClr val="660033"/>
              </a:solidFill>
            </a:endParaRPr>
          </a:p>
          <a:p>
            <a:pPr>
              <a:buNone/>
            </a:pPr>
            <a:r>
              <a:rPr lang="en-US" sz="2600" dirty="0" smtClean="0"/>
              <a:t>	</a:t>
            </a:r>
            <a:r>
              <a:rPr lang="el-GR" sz="2600" dirty="0" smtClean="0"/>
              <a:t>Η </a:t>
            </a:r>
            <a:r>
              <a:rPr lang="el-GR" sz="2600" dirty="0" smtClean="0"/>
              <a:t>εφαρμογή των εργαλείων </a:t>
            </a:r>
            <a:r>
              <a:rPr lang="en-US" sz="2600" dirty="0" smtClean="0"/>
              <a:t>Web</a:t>
            </a:r>
            <a:r>
              <a:rPr lang="el-GR" sz="2600" dirty="0" smtClean="0"/>
              <a:t> 2.0 στη διαδικασία της μάθησης έχει οδηγήσει στη δημιουργία του “</a:t>
            </a:r>
            <a:r>
              <a:rPr lang="en-US" sz="2600" dirty="0" smtClean="0"/>
              <a:t>eLearning</a:t>
            </a:r>
            <a:r>
              <a:rPr lang="el-GR" sz="2600" dirty="0" smtClean="0"/>
              <a:t> 2.0” (</a:t>
            </a:r>
            <a:r>
              <a:rPr lang="en-US" sz="2600" u="sng" dirty="0" err="1" smtClean="0">
                <a:hlinkClick r:id="" action="ppaction://hlinkfile"/>
              </a:rPr>
              <a:t>Bartolome</a:t>
            </a:r>
            <a:r>
              <a:rPr lang="el-GR" sz="2600" u="sng" dirty="0" smtClean="0">
                <a:hlinkClick r:id="" action="ppaction://hlinkfile"/>
              </a:rPr>
              <a:t>, 2008</a:t>
            </a:r>
            <a:r>
              <a:rPr lang="el-GR" sz="2600" dirty="0" smtClean="0"/>
              <a:t>; </a:t>
            </a:r>
            <a:r>
              <a:rPr lang="en-US" sz="2600" u="sng" dirty="0" err="1" smtClean="0">
                <a:hlinkClick r:id="" action="ppaction://hlinkfile"/>
              </a:rPr>
              <a:t>Exter</a:t>
            </a:r>
            <a:r>
              <a:rPr lang="en-US" sz="2600" u="sng" dirty="0" smtClean="0">
                <a:hlinkClick r:id="" action="ppaction://hlinkfile"/>
              </a:rPr>
              <a:t> et al</a:t>
            </a:r>
            <a:r>
              <a:rPr lang="el-GR" sz="2600" u="sng" dirty="0" smtClean="0">
                <a:hlinkClick r:id="" action="ppaction://hlinkfile"/>
              </a:rPr>
              <a:t>., 2012</a:t>
            </a:r>
            <a:r>
              <a:rPr lang="el-GR" sz="2600" dirty="0" smtClean="0"/>
              <a:t>).</a:t>
            </a:r>
            <a:endParaRPr lang="en-US" sz="2600" dirty="0" smtClean="0"/>
          </a:p>
          <a:p>
            <a:endParaRPr lang="en-US" sz="2600" dirty="0" smtClean="0"/>
          </a:p>
          <a:p>
            <a:pPr>
              <a:buNone/>
            </a:pPr>
            <a:r>
              <a:rPr lang="en-US" sz="2600" dirty="0" smtClean="0"/>
              <a:t>	</a:t>
            </a:r>
            <a:r>
              <a:rPr lang="el-GR" sz="2600" dirty="0" smtClean="0"/>
              <a:t>Ο </a:t>
            </a:r>
            <a:r>
              <a:rPr lang="el-GR" sz="2600" dirty="0" smtClean="0"/>
              <a:t>όρος «</a:t>
            </a:r>
            <a:r>
              <a:rPr lang="en-US" sz="2600" dirty="0" smtClean="0"/>
              <a:t>eLearning</a:t>
            </a:r>
            <a:r>
              <a:rPr lang="el-GR" sz="2600" dirty="0" smtClean="0"/>
              <a:t> 2.0» χρησιμοποιείται επίσης για να περιγράψει το συνδυασμό των εργαλείων </a:t>
            </a:r>
            <a:r>
              <a:rPr lang="en-US" sz="2600" dirty="0" smtClean="0"/>
              <a:t>Web</a:t>
            </a:r>
            <a:r>
              <a:rPr lang="el-GR" sz="2600" dirty="0" smtClean="0"/>
              <a:t> 2.0 με το σημασιολογικό ιστό (ή ο όρος </a:t>
            </a:r>
            <a:r>
              <a:rPr lang="en-US" sz="2600" dirty="0" smtClean="0"/>
              <a:t>Web</a:t>
            </a:r>
            <a:r>
              <a:rPr lang="el-GR" sz="2600" dirty="0" smtClean="0"/>
              <a:t> 3.0) (</a:t>
            </a:r>
            <a:r>
              <a:rPr lang="en-US" sz="2600" u="sng" dirty="0" err="1" smtClean="0">
                <a:hlinkClick r:id="" action="ppaction://hlinkfile"/>
              </a:rPr>
              <a:t>Caladine</a:t>
            </a:r>
            <a:r>
              <a:rPr lang="el-GR" sz="2600" u="sng" dirty="0" smtClean="0">
                <a:hlinkClick r:id="" action="ppaction://hlinkfile"/>
              </a:rPr>
              <a:t>, 2008;</a:t>
            </a:r>
            <a:r>
              <a:rPr lang="el-GR" sz="2600" dirty="0" smtClean="0"/>
              <a:t> </a:t>
            </a:r>
            <a:r>
              <a:rPr lang="en-US" sz="2600" u="sng" dirty="0" smtClean="0">
                <a:hlinkClick r:id="" action="ppaction://hlinkfile"/>
              </a:rPr>
              <a:t>Chaka</a:t>
            </a:r>
            <a:r>
              <a:rPr lang="el-GR" sz="2600" u="sng" dirty="0" smtClean="0">
                <a:hlinkClick r:id="" action="ppaction://hlinkfile"/>
              </a:rPr>
              <a:t>, 2010</a:t>
            </a:r>
            <a:r>
              <a:rPr lang="el-GR" sz="2600" dirty="0" smtClean="0"/>
              <a:t>), το οποίο σημαίνει ότι μαζί με τα εργαλεία </a:t>
            </a:r>
            <a:r>
              <a:rPr lang="en-US" sz="2600" dirty="0" smtClean="0"/>
              <a:t>Web</a:t>
            </a:r>
            <a:r>
              <a:rPr lang="el-GR" sz="2600" dirty="0" smtClean="0"/>
              <a:t> 2.0 στην εκπαίδευση θα πρέπει να χρησιμοποιούμε</a:t>
            </a:r>
            <a:r>
              <a:rPr lang="el-GR" sz="2600" dirty="0" smtClean="0"/>
              <a:t>:</a:t>
            </a:r>
            <a:endParaRPr lang="en-US" sz="2600" dirty="0" smtClean="0"/>
          </a:p>
          <a:p>
            <a:endParaRPr lang="el-GR" sz="2600" dirty="0" smtClean="0"/>
          </a:p>
          <a:p>
            <a:pPr>
              <a:buNone/>
            </a:pPr>
            <a:r>
              <a:rPr lang="en-US" sz="2600" dirty="0" smtClean="0"/>
              <a:t>	</a:t>
            </a:r>
            <a:r>
              <a:rPr lang="el-GR" sz="2600" i="1" dirty="0" smtClean="0"/>
              <a:t>Ένα κοινό πλαίσιο που επιτρέπει την κοινή χρήση και επαναχρησιμοποίηση των δεδομένων πάνω από τα σύνορα που θέτουν οι εφαρμογές, οι εταιρίες και οι κοινότητες (</a:t>
            </a:r>
            <a:r>
              <a:rPr lang="en-US" sz="2600" i="1" u="sng" dirty="0" smtClean="0">
                <a:hlinkClick r:id="" action="ppaction://hlinkfile"/>
              </a:rPr>
              <a:t>W</a:t>
            </a:r>
            <a:r>
              <a:rPr lang="el-GR" sz="2600" i="1" u="sng" dirty="0" smtClean="0">
                <a:hlinkClick r:id="" action="ppaction://hlinkfile"/>
              </a:rPr>
              <a:t>3</a:t>
            </a:r>
            <a:r>
              <a:rPr lang="en-US" sz="2600" i="1" u="sng" dirty="0" smtClean="0">
                <a:hlinkClick r:id="" action="ppaction://hlinkfile"/>
              </a:rPr>
              <a:t>C</a:t>
            </a:r>
            <a:r>
              <a:rPr lang="el-GR" sz="2600" i="1" u="sng" dirty="0" smtClean="0">
                <a:hlinkClick r:id="" action="ppaction://hlinkfile"/>
              </a:rPr>
              <a:t>, 2007</a:t>
            </a:r>
            <a:r>
              <a:rPr lang="el-GR" sz="2600" i="1" dirty="0" smtClean="0"/>
              <a:t>).</a:t>
            </a:r>
            <a:endParaRPr lang="el-GR" sz="2600" dirty="0" smtClean="0"/>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n-US" sz="2200" b="1" dirty="0" smtClean="0">
                <a:solidFill>
                  <a:srgbClr val="660033"/>
                </a:solidFill>
              </a:rPr>
              <a:t>WEB 2.0  - </a:t>
            </a:r>
            <a:r>
              <a:rPr lang="en-US" sz="2200" b="1" dirty="0" err="1" smtClean="0">
                <a:solidFill>
                  <a:srgbClr val="660033"/>
                </a:solidFill>
              </a:rPr>
              <a:t>eLEARNING</a:t>
            </a:r>
            <a:r>
              <a:rPr lang="en-US" sz="2200" b="1" dirty="0" smtClean="0">
                <a:solidFill>
                  <a:srgbClr val="660033"/>
                </a:solidFill>
              </a:rPr>
              <a:t> </a:t>
            </a:r>
            <a:r>
              <a:rPr lang="en-US" sz="2200" b="1" dirty="0" smtClean="0">
                <a:solidFill>
                  <a:srgbClr val="660033"/>
                </a:solidFill>
              </a:rPr>
              <a:t>2.0</a:t>
            </a:r>
            <a:endParaRPr lang="el-GR" sz="2200" b="1" dirty="0" smtClean="0">
              <a:solidFill>
                <a:srgbClr val="660033"/>
              </a:solidFill>
            </a:endParaRPr>
          </a:p>
          <a:p>
            <a:pPr marL="0" indent="0" algn="ctr">
              <a:lnSpc>
                <a:spcPct val="90000"/>
              </a:lnSpc>
              <a:buNone/>
            </a:pPr>
            <a:endParaRPr lang="en-US" sz="2000" b="1" dirty="0" smtClean="0">
              <a:solidFill>
                <a:srgbClr val="660033"/>
              </a:solidFill>
            </a:endParaRPr>
          </a:p>
          <a:p>
            <a:pPr>
              <a:buNone/>
            </a:pPr>
            <a:r>
              <a:rPr lang="el-GR" sz="2200" dirty="0" smtClean="0"/>
              <a:t>	Σε </a:t>
            </a:r>
            <a:r>
              <a:rPr lang="el-GR" sz="2200" dirty="0" smtClean="0"/>
              <a:t>αυτήν </a:t>
            </a:r>
            <a:r>
              <a:rPr lang="el-GR" sz="2200" dirty="0" smtClean="0"/>
              <a:t>την παρουσίαση, </a:t>
            </a:r>
            <a:r>
              <a:rPr lang="el-GR" sz="2200" dirty="0" smtClean="0"/>
              <a:t>ο όρος </a:t>
            </a:r>
            <a:r>
              <a:rPr lang="en-US" sz="2200" dirty="0" smtClean="0"/>
              <a:t>eLearning</a:t>
            </a:r>
            <a:r>
              <a:rPr lang="el-GR" sz="2200" dirty="0" smtClean="0"/>
              <a:t> 2.0 χρησιμοποιείται για να περιγράψει το συνδυασμό του </a:t>
            </a:r>
            <a:r>
              <a:rPr lang="en-US" sz="2200" dirty="0" smtClean="0"/>
              <a:t>Web</a:t>
            </a:r>
            <a:r>
              <a:rPr lang="el-GR" sz="2200" dirty="0" smtClean="0"/>
              <a:t> 2.0 με το Σημασιολογικό Ιστό, δεδομένου ότι έχει θεωρηθεί πιο κατάλληλος για την περιγραφή της τρέχουσας κατάστασης. </a:t>
            </a:r>
            <a:endParaRPr lang="el-GR" sz="2200" dirty="0" smtClean="0"/>
          </a:p>
          <a:p>
            <a:endParaRPr lang="el-GR" sz="2200" dirty="0" smtClean="0"/>
          </a:p>
          <a:p>
            <a:pPr>
              <a:buNone/>
            </a:pPr>
            <a:r>
              <a:rPr lang="el-GR" sz="2200" dirty="0" smtClean="0"/>
              <a:t>	Το </a:t>
            </a:r>
            <a:r>
              <a:rPr lang="el-GR" sz="2200" dirty="0" smtClean="0"/>
              <a:t>θετικό αντίκτυπο του </a:t>
            </a:r>
            <a:r>
              <a:rPr lang="en-US" sz="2200" dirty="0" smtClean="0"/>
              <a:t>eLearning</a:t>
            </a:r>
            <a:r>
              <a:rPr lang="el-GR" sz="2200" dirty="0" smtClean="0"/>
              <a:t> 2.0 στην εκπαίδευση είναι προφανές και πολυδιάστατο. </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85000" lnSpcReduction="20000"/>
          </a:bodyPr>
          <a:lstStyle/>
          <a:p>
            <a:pPr marL="0" indent="0" algn="ctr">
              <a:lnSpc>
                <a:spcPct val="90000"/>
              </a:lnSpc>
              <a:buNone/>
            </a:pPr>
            <a:r>
              <a:rPr lang="en-US" sz="2600" b="1" dirty="0" smtClean="0">
                <a:solidFill>
                  <a:srgbClr val="660033"/>
                </a:solidFill>
              </a:rPr>
              <a:t>WEB 2.0  - </a:t>
            </a:r>
            <a:r>
              <a:rPr lang="en-US" sz="2600" b="1" dirty="0" err="1" smtClean="0">
                <a:solidFill>
                  <a:srgbClr val="660033"/>
                </a:solidFill>
              </a:rPr>
              <a:t>eLEARNING</a:t>
            </a:r>
            <a:r>
              <a:rPr lang="en-US" sz="2600" b="1" dirty="0" smtClean="0">
                <a:solidFill>
                  <a:srgbClr val="660033"/>
                </a:solidFill>
              </a:rPr>
              <a:t> </a:t>
            </a:r>
            <a:r>
              <a:rPr lang="en-US" sz="2600" b="1" dirty="0" smtClean="0">
                <a:solidFill>
                  <a:srgbClr val="660033"/>
                </a:solidFill>
              </a:rPr>
              <a:t>2.0</a:t>
            </a:r>
            <a:endParaRPr lang="el-GR" sz="2600" b="1" dirty="0" smtClean="0">
              <a:solidFill>
                <a:srgbClr val="660033"/>
              </a:solidFill>
            </a:endParaRPr>
          </a:p>
          <a:p>
            <a:pPr marL="0" indent="0" algn="ctr">
              <a:lnSpc>
                <a:spcPct val="90000"/>
              </a:lnSpc>
              <a:buNone/>
            </a:pPr>
            <a:endParaRPr lang="el-GR" sz="2000" b="1" dirty="0" smtClean="0">
              <a:solidFill>
                <a:srgbClr val="660033"/>
              </a:solidFill>
            </a:endParaRPr>
          </a:p>
          <a:p>
            <a:pPr>
              <a:buNone/>
            </a:pPr>
            <a:r>
              <a:rPr lang="el-GR" dirty="0" smtClean="0"/>
              <a:t>	</a:t>
            </a:r>
            <a:r>
              <a:rPr lang="el-GR" sz="2400" dirty="0" smtClean="0"/>
              <a:t>Οι </a:t>
            </a:r>
            <a:r>
              <a:rPr lang="en-US" sz="2400" u="sng" dirty="0" err="1" smtClean="0">
                <a:hlinkClick r:id="" action="ppaction://hlinkfile"/>
              </a:rPr>
              <a:t>Redecker</a:t>
            </a:r>
            <a:r>
              <a:rPr lang="en-US" sz="2400" u="sng" dirty="0" smtClean="0">
                <a:hlinkClick r:id="" action="ppaction://hlinkfile"/>
              </a:rPr>
              <a:t> et al</a:t>
            </a:r>
            <a:r>
              <a:rPr lang="el-GR" sz="2400" u="sng" dirty="0" smtClean="0">
                <a:hlinkClick r:id="" action="ppaction://hlinkfile"/>
              </a:rPr>
              <a:t>. (2010)</a:t>
            </a:r>
            <a:r>
              <a:rPr lang="el-GR" sz="2400" dirty="0" smtClean="0"/>
              <a:t> και </a:t>
            </a:r>
            <a:r>
              <a:rPr lang="en-US" sz="2400" u="sng" dirty="0" err="1" smtClean="0">
                <a:hlinkClick r:id="" action="ppaction://hlinkfile"/>
              </a:rPr>
              <a:t>Ohler</a:t>
            </a:r>
            <a:r>
              <a:rPr lang="el-GR" sz="2400" u="sng" dirty="0" smtClean="0">
                <a:hlinkClick r:id="" action="ppaction://hlinkfile"/>
              </a:rPr>
              <a:t> (2008)</a:t>
            </a:r>
            <a:r>
              <a:rPr lang="el-GR" sz="2400" dirty="0" smtClean="0"/>
              <a:t> αναγνωρίζουν τις τεχνολογικές, εκπαιδευτικές, και οργανωτικές καινοτομίες που προέρχονται από τη χρήση της κοινωνικής δικτύωσης.</a:t>
            </a:r>
            <a:r>
              <a:rPr lang="el-GR" sz="2600" dirty="0" smtClean="0"/>
              <a:t> </a:t>
            </a:r>
            <a:endParaRPr lang="el-GR" sz="2600" dirty="0" smtClean="0"/>
          </a:p>
          <a:p>
            <a:endParaRPr lang="el-GR" sz="2600" dirty="0" smtClean="0"/>
          </a:p>
          <a:p>
            <a:pPr lvl="1"/>
            <a:r>
              <a:rPr lang="el-GR" sz="2200" dirty="0" smtClean="0"/>
              <a:t>Η </a:t>
            </a:r>
            <a:r>
              <a:rPr lang="el-GR" sz="2200" dirty="0" smtClean="0"/>
              <a:t>τεχνολογική καινοτομία προκαλείται από το γεγονός ότι, το περιεχόμενο είναι προσβάσιμο και διαθέσιμο </a:t>
            </a:r>
            <a:r>
              <a:rPr lang="el-GR" sz="2200" b="1" dirty="0" smtClean="0"/>
              <a:t>κάθε στιγμή</a:t>
            </a:r>
            <a:r>
              <a:rPr lang="el-GR" sz="2200" dirty="0" smtClean="0"/>
              <a:t>, παρέχοντας νέους τρόπους απόκτησης και διαχείρισης της </a:t>
            </a:r>
            <a:r>
              <a:rPr lang="el-GR" sz="2200" dirty="0" smtClean="0"/>
              <a:t>γνώσης</a:t>
            </a:r>
            <a:r>
              <a:rPr lang="el-GR" sz="2200" dirty="0" smtClean="0"/>
              <a:t>.</a:t>
            </a:r>
          </a:p>
          <a:p>
            <a:pPr lvl="1"/>
            <a:endParaRPr lang="el-GR" sz="2200" dirty="0" smtClean="0"/>
          </a:p>
          <a:p>
            <a:pPr lvl="1"/>
            <a:r>
              <a:rPr lang="el-GR" sz="2200" dirty="0" smtClean="0"/>
              <a:t>Υπάρχει η δυνατότητα παραγωγής δυναμικού υλικού σε περιβάλλοντα που παρέχουν υψηλή ποιότητα και </a:t>
            </a:r>
            <a:r>
              <a:rPr lang="el-GR" sz="2200" dirty="0" smtClean="0"/>
              <a:t>διαλειτουργικότητα</a:t>
            </a:r>
            <a:r>
              <a:rPr lang="el-GR" sz="2200" dirty="0" smtClean="0"/>
              <a:t>.</a:t>
            </a:r>
          </a:p>
          <a:p>
            <a:pPr lvl="1"/>
            <a:r>
              <a:rPr lang="el-GR" sz="2400" dirty="0" smtClean="0"/>
              <a:t>Η μάθηση ενσωματώνεται σε πιο ελκυστικά πολυμεσικά περιβάλλοντα.</a:t>
            </a:r>
          </a:p>
          <a:p>
            <a:pPr lvl="1"/>
            <a:endParaRPr lang="el-GR" sz="2200" dirty="0" smtClean="0"/>
          </a:p>
          <a:p>
            <a:endParaRPr lang="el-GR" dirty="0" smtClean="0"/>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n-US" sz="2200" b="1" dirty="0" smtClean="0">
                <a:solidFill>
                  <a:srgbClr val="660033"/>
                </a:solidFill>
              </a:rPr>
              <a:t>WEB 2.0  - </a:t>
            </a:r>
            <a:r>
              <a:rPr lang="en-US" sz="2200" b="1" dirty="0" err="1" smtClean="0">
                <a:solidFill>
                  <a:srgbClr val="660033"/>
                </a:solidFill>
              </a:rPr>
              <a:t>eLEARNING</a:t>
            </a:r>
            <a:r>
              <a:rPr lang="en-US" sz="2200" b="1" dirty="0" smtClean="0">
                <a:solidFill>
                  <a:srgbClr val="660033"/>
                </a:solidFill>
              </a:rPr>
              <a:t> 2.0</a:t>
            </a:r>
            <a:endParaRPr lang="el-GR" sz="2200" b="1" dirty="0" smtClean="0">
              <a:solidFill>
                <a:srgbClr val="660033"/>
              </a:solidFill>
            </a:endParaRPr>
          </a:p>
          <a:p>
            <a:pPr marL="0" indent="0" algn="ctr">
              <a:lnSpc>
                <a:spcPct val="90000"/>
              </a:lnSpc>
              <a:buNone/>
            </a:pPr>
            <a:endParaRPr lang="el-GR" sz="1400" b="1" dirty="0" smtClean="0">
              <a:solidFill>
                <a:srgbClr val="660033"/>
              </a:solidFill>
            </a:endParaRPr>
          </a:p>
          <a:p>
            <a:pPr lvl="1"/>
            <a:r>
              <a:rPr lang="el-GR" sz="1900" dirty="0" smtClean="0"/>
              <a:t>Οι </a:t>
            </a:r>
            <a:r>
              <a:rPr lang="el-GR" sz="1900" dirty="0" smtClean="0"/>
              <a:t>προτιμήσεις του χρήστη προσμετρούνται και αυτό έχει ως συνέπεια να ενδυναμώνεται η διαδικασία της μάθησης.</a:t>
            </a:r>
          </a:p>
          <a:p>
            <a:pPr lvl="1"/>
            <a:endParaRPr lang="el-GR" sz="1900" dirty="0" smtClean="0"/>
          </a:p>
          <a:p>
            <a:pPr lvl="1"/>
            <a:r>
              <a:rPr lang="el-GR" sz="1900" dirty="0" smtClean="0"/>
              <a:t>Παρέχονται στους μαθητές και στους δασκάλους πολυμερή εργαλεία για ανταλλαγή γνώσης και συνεργασία, ξεπερνώντας τα όρια της μάθησης που γίνεται από κοντά με οδηγίες του δασκάλου προς το μαθητή. </a:t>
            </a:r>
            <a:endParaRPr lang="el-GR" sz="1900" dirty="0" smtClean="0"/>
          </a:p>
          <a:p>
            <a:pPr lvl="1"/>
            <a:endParaRPr lang="el-GR" sz="1600" dirty="0" smtClean="0"/>
          </a:p>
          <a:p>
            <a:pPr>
              <a:buNone/>
            </a:pPr>
            <a:r>
              <a:rPr lang="el-GR" sz="2000" dirty="0" smtClean="0"/>
              <a:t>	Αυτή </a:t>
            </a:r>
            <a:r>
              <a:rPr lang="el-GR" sz="2000" dirty="0" smtClean="0"/>
              <a:t>η συνεργατική και εξατομικευμένη φύση που το </a:t>
            </a:r>
            <a:r>
              <a:rPr lang="en-US" sz="2000" dirty="0" smtClean="0"/>
              <a:t>eLearning</a:t>
            </a:r>
            <a:r>
              <a:rPr lang="el-GR" sz="2000" dirty="0" smtClean="0"/>
              <a:t> 2.0 προσθέτει στην εκπαίδευση, ονομάζεται από τους </a:t>
            </a:r>
            <a:r>
              <a:rPr lang="en-US" sz="2000" u="sng" dirty="0" err="1" smtClean="0">
                <a:hlinkClick r:id="" action="ppaction://hlinkfile"/>
              </a:rPr>
              <a:t>Redecker</a:t>
            </a:r>
            <a:r>
              <a:rPr lang="en-US" sz="2000" u="sng" dirty="0" smtClean="0">
                <a:hlinkClick r:id="" action="ppaction://hlinkfile"/>
              </a:rPr>
              <a:t> et al</a:t>
            </a:r>
            <a:r>
              <a:rPr lang="el-GR" sz="2000" u="sng" dirty="0" smtClean="0">
                <a:hlinkClick r:id="" action="ppaction://hlinkfile"/>
              </a:rPr>
              <a:t>. (2010)</a:t>
            </a:r>
            <a:r>
              <a:rPr lang="el-GR" sz="2000" dirty="0" smtClean="0"/>
              <a:t> ως η παιδαγωγική καινοτομία του </a:t>
            </a:r>
            <a:r>
              <a:rPr lang="en-US" sz="2000" dirty="0" smtClean="0"/>
              <a:t>eLearning</a:t>
            </a:r>
            <a:r>
              <a:rPr lang="el-GR" sz="2000" dirty="0" smtClean="0"/>
              <a:t> 2.0.  </a:t>
            </a:r>
            <a:endParaRPr lang="el-GR" sz="2000" dirty="0" smtClean="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62500" lnSpcReduction="20000"/>
          </a:bodyPr>
          <a:lstStyle/>
          <a:p>
            <a:pPr marL="0" indent="0" algn="ctr">
              <a:lnSpc>
                <a:spcPct val="90000"/>
              </a:lnSpc>
              <a:buNone/>
            </a:pPr>
            <a:r>
              <a:rPr lang="en-US" sz="3100" b="1" dirty="0" smtClean="0">
                <a:solidFill>
                  <a:srgbClr val="660033"/>
                </a:solidFill>
              </a:rPr>
              <a:t>WEB 2.0  - </a:t>
            </a:r>
            <a:r>
              <a:rPr lang="en-US" sz="3100" b="1" dirty="0" err="1" smtClean="0">
                <a:solidFill>
                  <a:srgbClr val="660033"/>
                </a:solidFill>
              </a:rPr>
              <a:t>eLEARNING</a:t>
            </a:r>
            <a:r>
              <a:rPr lang="en-US" sz="3100" b="1" dirty="0" smtClean="0">
                <a:solidFill>
                  <a:srgbClr val="660033"/>
                </a:solidFill>
              </a:rPr>
              <a:t> </a:t>
            </a:r>
            <a:r>
              <a:rPr lang="en-US" sz="3100" b="1" dirty="0" smtClean="0">
                <a:solidFill>
                  <a:srgbClr val="660033"/>
                </a:solidFill>
              </a:rPr>
              <a:t>2.0</a:t>
            </a:r>
            <a:endParaRPr lang="el-GR" sz="3100" b="1" dirty="0" smtClean="0">
              <a:solidFill>
                <a:srgbClr val="660033"/>
              </a:solidFill>
            </a:endParaRPr>
          </a:p>
          <a:p>
            <a:pPr marL="0" indent="0" algn="ctr">
              <a:lnSpc>
                <a:spcPct val="90000"/>
              </a:lnSpc>
              <a:buNone/>
            </a:pPr>
            <a:endParaRPr lang="el-GR" sz="2000" b="1" dirty="0" smtClean="0">
              <a:solidFill>
                <a:srgbClr val="660033"/>
              </a:solidFill>
            </a:endParaRPr>
          </a:p>
          <a:p>
            <a:pPr>
              <a:buNone/>
            </a:pPr>
            <a:r>
              <a:rPr lang="el-GR" dirty="0" smtClean="0"/>
              <a:t>	Η </a:t>
            </a:r>
            <a:r>
              <a:rPr lang="el-GR" dirty="0" smtClean="0"/>
              <a:t>τεχνολογική και παιδαγωγική καινοτομία, οδηγούν επίσης σε οργανωτική καινοτομία, όπως για παράδειγμα νέες τακτικές, που πρέπει να οριστούν έτσι ώστε όλα τα παραπάνω να προσαρμοστούν στην εκπαιδευτική διαδικασία με αποτελεσματικό τρόπο. </a:t>
            </a:r>
            <a:endParaRPr lang="el-GR" dirty="0" smtClean="0"/>
          </a:p>
          <a:p>
            <a:pPr>
              <a:buNone/>
            </a:pPr>
            <a:r>
              <a:rPr lang="el-GR" dirty="0" smtClean="0"/>
              <a:t>	</a:t>
            </a:r>
            <a:endParaRPr lang="el-GR" dirty="0" smtClean="0"/>
          </a:p>
          <a:p>
            <a:pPr>
              <a:buNone/>
            </a:pPr>
            <a:r>
              <a:rPr lang="el-GR" dirty="0" smtClean="0"/>
              <a:t>	</a:t>
            </a:r>
            <a:r>
              <a:rPr lang="el-GR" dirty="0" smtClean="0"/>
              <a:t>Πιο </a:t>
            </a:r>
            <a:r>
              <a:rPr lang="el-GR" dirty="0" smtClean="0"/>
              <a:t>συγκεκριμένα, οργανωτική καινοτομία είναι όλες οι δράσεις που θα πρέπει να κάνει ένας οργανισμός με απώτερο σκοπό να βεβαιωθεί </a:t>
            </a:r>
            <a:r>
              <a:rPr lang="el-GR" dirty="0" smtClean="0"/>
              <a:t>ότι</a:t>
            </a:r>
            <a:r>
              <a:rPr lang="en-US" dirty="0" smtClean="0"/>
              <a:t>:</a:t>
            </a:r>
          </a:p>
          <a:p>
            <a:pPr>
              <a:buNone/>
            </a:pPr>
            <a:endParaRPr lang="el-GR" dirty="0" smtClean="0"/>
          </a:p>
          <a:p>
            <a:pPr lvl="1"/>
            <a:r>
              <a:rPr lang="el-GR" sz="3200" dirty="0" smtClean="0"/>
              <a:t>όλες </a:t>
            </a:r>
            <a:r>
              <a:rPr lang="el-GR" sz="3200" dirty="0" smtClean="0"/>
              <a:t>οι επιλεγμένες τεχνολογίες και μέθοδοι είναι ποιοτικές, </a:t>
            </a:r>
            <a:endParaRPr lang="el-GR" sz="3200" dirty="0" smtClean="0"/>
          </a:p>
          <a:p>
            <a:pPr lvl="1"/>
            <a:r>
              <a:rPr lang="el-GR" sz="3200" dirty="0" smtClean="0"/>
              <a:t>τα </a:t>
            </a:r>
            <a:r>
              <a:rPr lang="el-GR" sz="3200" dirty="0" smtClean="0"/>
              <a:t>εργαλεία κοινωνικής δικτύωσης είναι ποιοτικά και προσβάσιμα σε όλα τα μέλη της εκπαιδευτικής διαδικασίας </a:t>
            </a:r>
            <a:endParaRPr lang="el-GR" sz="3200" dirty="0" smtClean="0"/>
          </a:p>
          <a:p>
            <a:pPr lvl="1"/>
            <a:r>
              <a:rPr lang="el-GR" sz="3200" dirty="0" smtClean="0"/>
              <a:t>και </a:t>
            </a:r>
            <a:r>
              <a:rPr lang="el-GR" sz="3200" dirty="0" smtClean="0"/>
              <a:t>ότι ενθαρρύνονται όλοι να δράττουν τις νέες ευκαιρίες.</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lnSpcReduction="10000"/>
          </a:bodyPr>
          <a:lstStyle/>
          <a:p>
            <a:pPr marL="0" indent="0" algn="ctr">
              <a:lnSpc>
                <a:spcPct val="90000"/>
              </a:lnSpc>
              <a:buNone/>
            </a:pPr>
            <a:r>
              <a:rPr lang="en-US" sz="2400" b="1" dirty="0" smtClean="0">
                <a:solidFill>
                  <a:srgbClr val="660033"/>
                </a:solidFill>
              </a:rPr>
              <a:t>WEB 2.0  - </a:t>
            </a:r>
            <a:r>
              <a:rPr lang="en-US" sz="2400" b="1" dirty="0" err="1" smtClean="0">
                <a:solidFill>
                  <a:srgbClr val="660033"/>
                </a:solidFill>
              </a:rPr>
              <a:t>eLEARNING</a:t>
            </a:r>
            <a:r>
              <a:rPr lang="en-US" sz="2400" b="1" dirty="0" smtClean="0">
                <a:solidFill>
                  <a:srgbClr val="660033"/>
                </a:solidFill>
              </a:rPr>
              <a:t> </a:t>
            </a:r>
            <a:r>
              <a:rPr lang="en-US" sz="2400" b="1" dirty="0" smtClean="0">
                <a:solidFill>
                  <a:srgbClr val="660033"/>
                </a:solidFill>
              </a:rPr>
              <a:t>2.0</a:t>
            </a:r>
          </a:p>
          <a:p>
            <a:pPr>
              <a:buNone/>
            </a:pPr>
            <a:r>
              <a:rPr lang="en-US" dirty="0" smtClean="0"/>
              <a:t>	</a:t>
            </a:r>
            <a:r>
              <a:rPr lang="el-GR" sz="2400" dirty="0" smtClean="0"/>
              <a:t>Είναι </a:t>
            </a:r>
            <a:r>
              <a:rPr lang="el-GR" sz="2400" dirty="0" smtClean="0"/>
              <a:t>σημαντικό σε αυτό το σημείο να τονιστεί ότι οι καινοτομίες που δημιουργεί το </a:t>
            </a:r>
            <a:r>
              <a:rPr lang="en-US" sz="2400" dirty="0" smtClean="0"/>
              <a:t>eLearning </a:t>
            </a:r>
            <a:r>
              <a:rPr lang="el-GR" sz="2400" dirty="0" smtClean="0"/>
              <a:t>2.0 συμβαδίζουν επίσης με τις πρακτικές «</a:t>
            </a:r>
            <a:r>
              <a:rPr lang="en-US" sz="2400" dirty="0" smtClean="0"/>
              <a:t>European Education and Training</a:t>
            </a:r>
            <a:r>
              <a:rPr lang="el-GR" sz="2400" dirty="0" smtClean="0"/>
              <a:t>», οι οποίες είναι: </a:t>
            </a:r>
          </a:p>
          <a:p>
            <a:pPr lvl="1"/>
            <a:r>
              <a:rPr lang="el-GR" sz="2100" dirty="0" smtClean="0"/>
              <a:t>η ενίσχυση της καινοτομίας και δημιουργικότητας, </a:t>
            </a:r>
          </a:p>
          <a:p>
            <a:pPr lvl="1"/>
            <a:r>
              <a:rPr lang="el-GR" sz="2100" dirty="0" smtClean="0"/>
              <a:t>η βελτίωση της ποιότητας και αποτελεσματικότητας, </a:t>
            </a:r>
          </a:p>
          <a:p>
            <a:pPr lvl="1"/>
            <a:r>
              <a:rPr lang="el-GR" sz="2100" dirty="0" smtClean="0"/>
              <a:t>η πραγμάτωση της δια βίου μάθησης και κινητικότητας στη μάθηση </a:t>
            </a:r>
          </a:p>
          <a:p>
            <a:pPr lvl="1"/>
            <a:r>
              <a:rPr lang="el-GR" sz="2100" dirty="0" smtClean="0"/>
              <a:t>και η προώθηση της ισότητας προς όλους τους υπηκόους (</a:t>
            </a:r>
            <a:r>
              <a:rPr lang="en-US" sz="2100" u="sng" dirty="0" smtClean="0">
                <a:hlinkClick r:id="" action="ppaction://hlinkfile"/>
              </a:rPr>
              <a:t>European Commission</a:t>
            </a:r>
            <a:r>
              <a:rPr lang="el-GR" sz="2100" u="sng" dirty="0" smtClean="0">
                <a:hlinkClick r:id="" action="ppaction://hlinkfile"/>
              </a:rPr>
              <a:t>, 2008</a:t>
            </a:r>
            <a:r>
              <a:rPr lang="en-US" sz="2100" u="sng" dirty="0" smtClean="0">
                <a:hlinkClick r:id="" action="ppaction://hlinkfile"/>
              </a:rPr>
              <a:t>g</a:t>
            </a:r>
            <a:r>
              <a:rPr lang="el-GR" sz="2100" dirty="0" smtClean="0"/>
              <a:t>). Αυτό ενδυναμώνει το ρόλο του </a:t>
            </a:r>
            <a:r>
              <a:rPr lang="en-US" sz="2100" dirty="0" smtClean="0"/>
              <a:t>eLearning</a:t>
            </a:r>
            <a:r>
              <a:rPr lang="el-GR" sz="2100" dirty="0" smtClean="0"/>
              <a:t> 2.0 στην εκπαιδευτική διαδικασία.</a:t>
            </a:r>
            <a:endParaRPr lang="en-US" sz="2100"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85000" lnSpcReduction="20000"/>
          </a:bodyPr>
          <a:lstStyle/>
          <a:p>
            <a:pPr marL="0" indent="0" algn="ctr">
              <a:lnSpc>
                <a:spcPct val="90000"/>
              </a:lnSpc>
              <a:buNone/>
            </a:pPr>
            <a:r>
              <a:rPr lang="el-GR" sz="2600" b="1" dirty="0" smtClean="0">
                <a:solidFill>
                  <a:srgbClr val="660033"/>
                </a:solidFill>
              </a:rPr>
              <a:t>ΣΥΣΤΗΜΑΤΑ ΔΙΑΧΕΙΡΙΣΗΣ ΜΑΘΗΣΗΣ</a:t>
            </a:r>
            <a:endParaRPr lang="en-US" sz="2600" b="1" dirty="0" smtClean="0">
              <a:solidFill>
                <a:srgbClr val="660033"/>
              </a:solidFill>
            </a:endParaRPr>
          </a:p>
          <a:p>
            <a:pPr>
              <a:buNone/>
            </a:pPr>
            <a:r>
              <a:rPr lang="el-GR" dirty="0" smtClean="0"/>
              <a:t> </a:t>
            </a:r>
          </a:p>
          <a:p>
            <a:pPr>
              <a:buNone/>
            </a:pPr>
            <a:r>
              <a:rPr lang="el-GR" sz="2600" dirty="0" smtClean="0"/>
              <a:t>	Τα </a:t>
            </a:r>
            <a:r>
              <a:rPr lang="el-GR" sz="2600" dirty="0" smtClean="0"/>
              <a:t>συστήματα διαχείρισης μάθησης (</a:t>
            </a:r>
            <a:r>
              <a:rPr lang="en-US" sz="2600" dirty="0" smtClean="0"/>
              <a:t>Learning Management Systems</a:t>
            </a:r>
            <a:r>
              <a:rPr lang="el-GR" sz="2600" dirty="0" smtClean="0"/>
              <a:t> – </a:t>
            </a:r>
            <a:r>
              <a:rPr lang="en-US" sz="2600" dirty="0" smtClean="0"/>
              <a:t>LMSs</a:t>
            </a:r>
            <a:r>
              <a:rPr lang="el-GR" sz="2600" dirty="0" smtClean="0"/>
              <a:t>) είναι μια κατηγορία που συμπεριλαμβάνει εύρος από πλατφόρμες, που συχνά περιγράφονται από διαφορετικούς ορισμούς, όπως</a:t>
            </a:r>
            <a:r>
              <a:rPr lang="el-GR" sz="2600" dirty="0" smtClean="0"/>
              <a:t>:</a:t>
            </a:r>
          </a:p>
          <a:p>
            <a:pPr>
              <a:buNone/>
            </a:pPr>
            <a:r>
              <a:rPr lang="el-GR" dirty="0" smtClean="0"/>
              <a:t> </a:t>
            </a:r>
            <a:endParaRPr lang="el-GR" dirty="0" smtClean="0"/>
          </a:p>
          <a:p>
            <a:pPr lvl="1"/>
            <a:r>
              <a:rPr lang="el-GR" sz="2400" dirty="0" smtClean="0"/>
              <a:t>εικονικά περιβάλλοντα μάθησης, </a:t>
            </a:r>
          </a:p>
          <a:p>
            <a:pPr lvl="1"/>
            <a:r>
              <a:rPr lang="el-GR" sz="2400" dirty="0" smtClean="0"/>
              <a:t>συστήματα διαχείρισης περιεχομένου </a:t>
            </a:r>
            <a:endParaRPr lang="el-GR" sz="2400" dirty="0" smtClean="0"/>
          </a:p>
          <a:p>
            <a:pPr lvl="1"/>
            <a:r>
              <a:rPr lang="el-GR" sz="2400" dirty="0" smtClean="0"/>
              <a:t>συνεργατικά </a:t>
            </a:r>
            <a:r>
              <a:rPr lang="el-GR" sz="2400" dirty="0" smtClean="0"/>
              <a:t>συστήματα μάθησης</a:t>
            </a:r>
            <a:r>
              <a:rPr lang="el-GR" sz="2400" dirty="0" smtClean="0"/>
              <a:t>.</a:t>
            </a:r>
          </a:p>
          <a:p>
            <a:pPr>
              <a:buNone/>
            </a:pPr>
            <a:r>
              <a:rPr lang="el-GR" dirty="0" smtClean="0"/>
              <a:t> </a:t>
            </a:r>
            <a:endParaRPr lang="el-GR" dirty="0" smtClean="0"/>
          </a:p>
          <a:p>
            <a:pPr>
              <a:buNone/>
            </a:pPr>
            <a:r>
              <a:rPr lang="el-GR" dirty="0" smtClean="0"/>
              <a:t>	</a:t>
            </a:r>
            <a:r>
              <a:rPr lang="el-GR" sz="2600" dirty="0" smtClean="0"/>
              <a:t>Σε </a:t>
            </a:r>
            <a:r>
              <a:rPr lang="el-GR" sz="2600" dirty="0" smtClean="0"/>
              <a:t>αυτή την παρουσίαση θα χρησιμοποιείται ο όρος </a:t>
            </a:r>
            <a:r>
              <a:rPr lang="en-US" sz="2600" dirty="0" smtClean="0"/>
              <a:t>LMS</a:t>
            </a:r>
            <a:r>
              <a:rPr lang="el-GR" sz="2600" dirty="0" smtClean="0"/>
              <a:t>. </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85000" lnSpcReduction="20000"/>
          </a:bodyPr>
          <a:lstStyle/>
          <a:p>
            <a:pPr marL="0" indent="0" algn="ctr">
              <a:lnSpc>
                <a:spcPct val="90000"/>
              </a:lnSpc>
              <a:buNone/>
            </a:pPr>
            <a:r>
              <a:rPr lang="el-GR" sz="2400" b="1" dirty="0" smtClean="0">
                <a:solidFill>
                  <a:srgbClr val="660033"/>
                </a:solidFill>
              </a:rPr>
              <a:t>ΣΥΣΤΗΜΑΤΑ ΔΙΑΧΕΙΡΙΣΗΣ </a:t>
            </a:r>
            <a:r>
              <a:rPr lang="el-GR" sz="2400" b="1" dirty="0" smtClean="0">
                <a:solidFill>
                  <a:srgbClr val="660033"/>
                </a:solidFill>
              </a:rPr>
              <a:t>ΜΑΘΗΣΗΣ</a:t>
            </a:r>
          </a:p>
          <a:p>
            <a:pPr marL="0" indent="0" algn="ctr">
              <a:lnSpc>
                <a:spcPct val="90000"/>
              </a:lnSpc>
              <a:buNone/>
            </a:pPr>
            <a:endParaRPr lang="en-US" sz="2000" b="1" dirty="0" smtClean="0">
              <a:solidFill>
                <a:srgbClr val="660033"/>
              </a:solidFill>
            </a:endParaRPr>
          </a:p>
          <a:p>
            <a:pPr>
              <a:buNone/>
            </a:pPr>
            <a:r>
              <a:rPr lang="el-GR" dirty="0" smtClean="0"/>
              <a:t>	Ο </a:t>
            </a:r>
            <a:r>
              <a:rPr lang="el-GR" dirty="0" smtClean="0"/>
              <a:t>πρωταρχικός σκοπός ενός </a:t>
            </a:r>
            <a:r>
              <a:rPr lang="en-US" dirty="0" smtClean="0"/>
              <a:t>LMS </a:t>
            </a:r>
            <a:r>
              <a:rPr lang="el-GR" dirty="0" smtClean="0"/>
              <a:t>συστήματος είναι να παρέχει στους μαθητές τη δυνατότητα να αλληλεπιδρούν με το περιεχόμενο, άλλους μαθητές, καθώς και το προσωπικό του σχολείου, μέσα από μία μοναδική ιστοσελίδα. </a:t>
            </a:r>
            <a:endParaRPr lang="el-GR" dirty="0" smtClean="0"/>
          </a:p>
          <a:p>
            <a:pPr>
              <a:buNone/>
            </a:pPr>
            <a:endParaRPr lang="el-GR" dirty="0" smtClean="0"/>
          </a:p>
          <a:p>
            <a:pPr>
              <a:buNone/>
            </a:pPr>
            <a:r>
              <a:rPr lang="el-GR" dirty="0" smtClean="0"/>
              <a:t>	</a:t>
            </a:r>
            <a:r>
              <a:rPr lang="el-GR" dirty="0" smtClean="0"/>
              <a:t>Ωστόσο </a:t>
            </a:r>
            <a:r>
              <a:rPr lang="el-GR" dirty="0" smtClean="0"/>
              <a:t>στις μέρες μας, τα </a:t>
            </a:r>
            <a:r>
              <a:rPr lang="en-US" dirty="0" smtClean="0"/>
              <a:t>LMS </a:t>
            </a:r>
            <a:r>
              <a:rPr lang="el-GR" dirty="0" smtClean="0"/>
              <a:t>έχουν επεκτείνει κατά πολύ τη λειτουργικότητα τους και έχουν μεταμορφωθεί σε ένα ιδιαιτέρως δυνατό εργαλείο (</a:t>
            </a:r>
            <a:r>
              <a:rPr lang="en-US" u="sng" dirty="0" err="1" smtClean="0">
                <a:hlinkClick r:id="" action="ppaction://hlinkfile"/>
              </a:rPr>
              <a:t>Caladine</a:t>
            </a:r>
            <a:r>
              <a:rPr lang="el-GR" u="sng" dirty="0" smtClean="0">
                <a:hlinkClick r:id="" action="ppaction://hlinkfile"/>
              </a:rPr>
              <a:t>, 2008</a:t>
            </a:r>
            <a:r>
              <a:rPr lang="el-GR" dirty="0" smtClean="0"/>
              <a:t>). </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0000" lnSpcReduction="20000"/>
          </a:bodyPr>
          <a:lstStyle/>
          <a:p>
            <a:pPr marL="0" indent="0" algn="ctr">
              <a:lnSpc>
                <a:spcPct val="90000"/>
              </a:lnSpc>
              <a:buNone/>
            </a:pPr>
            <a:r>
              <a:rPr lang="el-GR" sz="3100" b="1" dirty="0" smtClean="0">
                <a:solidFill>
                  <a:srgbClr val="660033"/>
                </a:solidFill>
              </a:rPr>
              <a:t>ΣΥΣΤΗΜΑΤΑ ΔΙΑΧΕΙΡΙΣΗΣ </a:t>
            </a:r>
            <a:r>
              <a:rPr lang="el-GR" sz="3100" b="1" dirty="0" smtClean="0">
                <a:solidFill>
                  <a:srgbClr val="660033"/>
                </a:solidFill>
              </a:rPr>
              <a:t>ΜΑΘΗΣΗΣ</a:t>
            </a:r>
          </a:p>
          <a:p>
            <a:pPr marL="0" indent="0" algn="ctr">
              <a:lnSpc>
                <a:spcPct val="90000"/>
              </a:lnSpc>
              <a:buNone/>
            </a:pPr>
            <a:endParaRPr lang="el-GR" sz="2000" b="1" dirty="0" smtClean="0">
              <a:solidFill>
                <a:srgbClr val="660033"/>
              </a:solidFill>
            </a:endParaRPr>
          </a:p>
          <a:p>
            <a:pPr>
              <a:buNone/>
            </a:pPr>
            <a:r>
              <a:rPr lang="el-GR" dirty="0" smtClean="0"/>
              <a:t>	Οι  </a:t>
            </a:r>
            <a:r>
              <a:rPr lang="en-US" u="sng" dirty="0" smtClean="0">
                <a:hlinkClick r:id="" action="ppaction://hlinkfile"/>
              </a:rPr>
              <a:t>Mohawk College</a:t>
            </a:r>
            <a:r>
              <a:rPr lang="el-GR" u="sng" dirty="0" smtClean="0">
                <a:hlinkClick r:id="" action="ppaction://hlinkfile"/>
              </a:rPr>
              <a:t> (2009)</a:t>
            </a:r>
            <a:r>
              <a:rPr lang="el-GR" dirty="0" smtClean="0"/>
              <a:t> προτείνουν </a:t>
            </a:r>
            <a:r>
              <a:rPr lang="el-GR" dirty="0" smtClean="0"/>
              <a:t>ότι</a:t>
            </a:r>
            <a:r>
              <a:rPr lang="en-US" dirty="0" smtClean="0"/>
              <a:t>:</a:t>
            </a:r>
            <a:endParaRPr lang="el-GR" dirty="0" smtClean="0"/>
          </a:p>
          <a:p>
            <a:pPr>
              <a:buNone/>
            </a:pPr>
            <a:r>
              <a:rPr lang="el-GR" dirty="0" smtClean="0"/>
              <a:t> </a:t>
            </a:r>
          </a:p>
          <a:p>
            <a:pPr>
              <a:buNone/>
            </a:pPr>
            <a:r>
              <a:rPr lang="el-GR" i="1" dirty="0" smtClean="0"/>
              <a:t>	Ένα </a:t>
            </a:r>
            <a:r>
              <a:rPr lang="en-US" i="1" dirty="0" smtClean="0"/>
              <a:t>LMS</a:t>
            </a:r>
            <a:r>
              <a:rPr lang="el-GR" i="1" dirty="0" smtClean="0"/>
              <a:t> είναι μια διαδικτυακά </a:t>
            </a:r>
            <a:r>
              <a:rPr lang="el-GR" i="1" dirty="0" err="1" smtClean="0"/>
              <a:t>προσβάσιμη</a:t>
            </a:r>
            <a:r>
              <a:rPr lang="el-GR" i="1" dirty="0" smtClean="0"/>
              <a:t> πλατφόρμα που στοχεύει </a:t>
            </a:r>
            <a:endParaRPr lang="el-GR" dirty="0" smtClean="0"/>
          </a:p>
          <a:p>
            <a:pPr lvl="1"/>
            <a:r>
              <a:rPr lang="el-GR" i="1" dirty="0" smtClean="0"/>
              <a:t>στην παράδοση υλικού οποιαδήποτε στιγμή, </a:t>
            </a:r>
            <a:endParaRPr lang="el-GR" dirty="0" smtClean="0"/>
          </a:p>
          <a:p>
            <a:pPr lvl="1"/>
            <a:r>
              <a:rPr lang="el-GR" i="1" dirty="0" smtClean="0"/>
              <a:t>στην διευκόλυνση της εξάσκησης του μαθητή, </a:t>
            </a:r>
            <a:endParaRPr lang="el-GR" dirty="0" smtClean="0"/>
          </a:p>
          <a:p>
            <a:pPr lvl="1"/>
            <a:r>
              <a:rPr lang="el-GR" i="1" dirty="0" smtClean="0"/>
              <a:t>στην καταγραφή των δραστηριοτήτων του μαθητή </a:t>
            </a:r>
            <a:endParaRPr lang="el-GR" dirty="0" smtClean="0"/>
          </a:p>
          <a:p>
            <a:pPr lvl="1"/>
            <a:r>
              <a:rPr lang="el-GR" i="1" dirty="0" smtClean="0"/>
              <a:t>και στην διαχείριση του εκπαιδευτικού υλικού</a:t>
            </a:r>
            <a:r>
              <a:rPr lang="el-GR" i="1" dirty="0" smtClean="0"/>
              <a:t>.</a:t>
            </a:r>
          </a:p>
          <a:p>
            <a:pPr lvl="1"/>
            <a:endParaRPr lang="el-GR" dirty="0" smtClean="0"/>
          </a:p>
          <a:p>
            <a:pPr>
              <a:buNone/>
            </a:pPr>
            <a:r>
              <a:rPr lang="el-GR" i="1" dirty="0" smtClean="0"/>
              <a:t>	Τα </a:t>
            </a:r>
            <a:r>
              <a:rPr lang="en-US" i="1" dirty="0" smtClean="0"/>
              <a:t>L</a:t>
            </a:r>
            <a:r>
              <a:rPr lang="el-GR" i="1" dirty="0" smtClean="0"/>
              <a:t>.</a:t>
            </a:r>
            <a:r>
              <a:rPr lang="en-US" i="1" dirty="0" smtClean="0"/>
              <a:t>M</a:t>
            </a:r>
            <a:r>
              <a:rPr lang="el-GR" i="1" dirty="0" smtClean="0"/>
              <a:t>.</a:t>
            </a:r>
            <a:r>
              <a:rPr lang="en-US" i="1" dirty="0" smtClean="0"/>
              <a:t>S</a:t>
            </a:r>
            <a:r>
              <a:rPr lang="el-GR" i="1" dirty="0" smtClean="0"/>
              <a:t> είναι ουσιαστικά λογισμικό που τρέχει πάνω σε κάποιο </a:t>
            </a:r>
            <a:r>
              <a:rPr lang="el-GR" i="1" dirty="0" smtClean="0"/>
              <a:t>εξυπηρετητή.</a:t>
            </a:r>
            <a:endParaRPr lang="el-GR" dirty="0" smtClean="0"/>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92500"/>
          </a:bodyPr>
          <a:lstStyle/>
          <a:p>
            <a:pPr marL="0" indent="0" algn="ctr">
              <a:lnSpc>
                <a:spcPct val="90000"/>
              </a:lnSpc>
              <a:buNone/>
            </a:pPr>
            <a:r>
              <a:rPr lang="el-GR" sz="2400" b="1" dirty="0" smtClean="0">
                <a:solidFill>
                  <a:srgbClr val="660033"/>
                </a:solidFill>
              </a:rPr>
              <a:t>ΣΚΟΠΟΣ ΠΑΡΟΥΣΙΑΣΗΣ</a:t>
            </a:r>
            <a:endParaRPr lang="en-US" sz="2400" b="1" dirty="0" smtClean="0">
              <a:solidFill>
                <a:srgbClr val="660033"/>
              </a:solidFill>
            </a:endParaRPr>
          </a:p>
          <a:p>
            <a:pPr algn="just"/>
            <a:r>
              <a:rPr lang="el-GR" sz="2100" dirty="0" smtClean="0"/>
              <a:t>Η </a:t>
            </a:r>
            <a:r>
              <a:rPr lang="el-GR" sz="2100" dirty="0" smtClean="0"/>
              <a:t>π</a:t>
            </a:r>
            <a:r>
              <a:rPr lang="el-GR" sz="2100" dirty="0" smtClean="0"/>
              <a:t>αρουσίαση</a:t>
            </a:r>
            <a:r>
              <a:rPr lang="el-GR" sz="2100" dirty="0" smtClean="0"/>
              <a:t> </a:t>
            </a:r>
            <a:r>
              <a:rPr lang="el-GR" sz="2100" dirty="0" smtClean="0"/>
              <a:t>αυτή, γίνεται με σκοπό να παρουσιάσει τις τρέχουσες τάσεις της έρευνας και της αγοράς, δίνοντας με αυτό τον τρόπο μια επιστημονικά τεκμηριωμένη παρουσίαση των αποφάσεων που χρειάζονται κατά το σχεδιασμό </a:t>
            </a:r>
            <a:r>
              <a:rPr lang="el-GR" sz="2100" dirty="0" smtClean="0"/>
              <a:t>μιας πλατφόρμας ηλεκτρονικής μάθησης.</a:t>
            </a:r>
          </a:p>
          <a:p>
            <a:pPr algn="just"/>
            <a:endParaRPr lang="el-GR" sz="2100" dirty="0" smtClean="0"/>
          </a:p>
          <a:p>
            <a:pPr algn="just"/>
            <a:r>
              <a:rPr lang="el-GR" sz="2100" dirty="0" smtClean="0"/>
              <a:t>Έχοντας ως στόχο να αναδείξουμε το θεωρητικό υπόβαθρο </a:t>
            </a:r>
            <a:r>
              <a:rPr lang="el-GR" sz="2100" dirty="0" smtClean="0"/>
              <a:t>αντίστοιχων συστημάτων, </a:t>
            </a:r>
            <a:r>
              <a:rPr lang="el-GR" sz="2100" dirty="0" smtClean="0"/>
              <a:t> θα παρουσιάσουμε αναλυτικά τη </a:t>
            </a:r>
            <a:r>
              <a:rPr lang="el-GR" sz="2100" dirty="0" smtClean="0"/>
              <a:t>σχετική </a:t>
            </a:r>
            <a:r>
              <a:rPr lang="el-GR" sz="2100" dirty="0" smtClean="0"/>
              <a:t>έρευνα πάνω στον τομέα. </a:t>
            </a:r>
          </a:p>
          <a:p>
            <a:pPr algn="just"/>
            <a:endParaRPr lang="el-GR" sz="2100" dirty="0" smtClean="0"/>
          </a:p>
          <a:p>
            <a:pPr algn="just"/>
            <a:r>
              <a:rPr lang="el-GR" sz="2100" dirty="0" smtClean="0"/>
              <a:t>Σε αυτήν την παρουσίαση, περιγράφονται οι πιο πρόσφατες και ευρέως χρησιμοποιούμενες εκπαιδευτικές τεχνολογίες καθώς και τα πλεονεκτήματα που προέρχονται από τη χρήση τους. </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464496"/>
          </a:xfrm>
        </p:spPr>
        <p:txBody>
          <a:bodyPr>
            <a:normAutofit fontScale="40000" lnSpcReduction="20000"/>
          </a:bodyPr>
          <a:lstStyle/>
          <a:p>
            <a:pPr marL="0" indent="0" algn="ctr">
              <a:lnSpc>
                <a:spcPct val="90000"/>
              </a:lnSpc>
              <a:buNone/>
            </a:pPr>
            <a:r>
              <a:rPr lang="el-GR" sz="5500" b="1" dirty="0" smtClean="0">
                <a:solidFill>
                  <a:srgbClr val="660033"/>
                </a:solidFill>
              </a:rPr>
              <a:t>ΣΥΣΤΗΜΑΤΑ ΔΙΑΧΕΙΡΙΣΗΣ ΜΑΘΗΣΗΣ</a:t>
            </a:r>
          </a:p>
          <a:p>
            <a:pPr>
              <a:buNone/>
            </a:pPr>
            <a:r>
              <a:rPr lang="el-GR" dirty="0" smtClean="0"/>
              <a:t>	</a:t>
            </a:r>
          </a:p>
          <a:p>
            <a:pPr>
              <a:buNone/>
            </a:pPr>
            <a:r>
              <a:rPr lang="el-GR" dirty="0" smtClean="0"/>
              <a:t>	</a:t>
            </a:r>
            <a:r>
              <a:rPr lang="el-GR" sz="4500" dirty="0" smtClean="0"/>
              <a:t>Αυτή </a:t>
            </a:r>
            <a:r>
              <a:rPr lang="el-GR" sz="4500" dirty="0" smtClean="0"/>
              <a:t>τη στιγμή, υπάρχουν πολλά διαθέσιμα </a:t>
            </a:r>
            <a:r>
              <a:rPr lang="en-US" sz="4500" dirty="0" smtClean="0"/>
              <a:t>LMS</a:t>
            </a:r>
            <a:r>
              <a:rPr lang="el-GR" sz="4500" dirty="0" smtClean="0"/>
              <a:t>:</a:t>
            </a:r>
          </a:p>
          <a:p>
            <a:pPr lvl="1"/>
            <a:r>
              <a:rPr lang="en-US" sz="4000" u="sng" dirty="0" smtClean="0">
                <a:hlinkClick r:id="rId3"/>
              </a:rPr>
              <a:t>Blackboard </a:t>
            </a:r>
            <a:r>
              <a:rPr lang="en-US" sz="4000" u="sng" baseline="30000" dirty="0" smtClean="0">
                <a:hlinkClick r:id="rId3"/>
              </a:rPr>
              <a:t>TM</a:t>
            </a:r>
            <a:r>
              <a:rPr lang="en-US" sz="4000" dirty="0" smtClean="0"/>
              <a:t>, </a:t>
            </a:r>
            <a:endParaRPr lang="el-GR" sz="4000" dirty="0" smtClean="0"/>
          </a:p>
          <a:p>
            <a:pPr lvl="1"/>
            <a:r>
              <a:rPr lang="en-US" sz="4000" u="sng" dirty="0" err="1" smtClean="0">
                <a:hlinkClick r:id="rId4"/>
              </a:rPr>
              <a:t>FirstClass</a:t>
            </a:r>
            <a:r>
              <a:rPr lang="en-US" sz="4000" u="sng" dirty="0" smtClean="0">
                <a:hlinkClick r:id="rId4"/>
              </a:rPr>
              <a:t> </a:t>
            </a:r>
            <a:r>
              <a:rPr lang="en-US" sz="4000" u="sng" baseline="30000" dirty="0" smtClean="0">
                <a:hlinkClick r:id="rId4"/>
              </a:rPr>
              <a:t>TM</a:t>
            </a:r>
            <a:r>
              <a:rPr lang="en-US" sz="4000" dirty="0" smtClean="0"/>
              <a:t>, </a:t>
            </a:r>
            <a:endParaRPr lang="el-GR" sz="4000" dirty="0" smtClean="0"/>
          </a:p>
          <a:p>
            <a:pPr lvl="1"/>
            <a:r>
              <a:rPr lang="en-US" sz="4000" u="sng" dirty="0" smtClean="0">
                <a:hlinkClick r:id="rId5"/>
              </a:rPr>
              <a:t>Moodle </a:t>
            </a:r>
            <a:r>
              <a:rPr lang="en-US" sz="4000" u="sng" baseline="30000" dirty="0" smtClean="0">
                <a:hlinkClick r:id="rId5"/>
              </a:rPr>
              <a:t>TM</a:t>
            </a:r>
            <a:r>
              <a:rPr lang="en-US" sz="4000" dirty="0" smtClean="0"/>
              <a:t>, </a:t>
            </a:r>
            <a:endParaRPr lang="el-GR" sz="4000" dirty="0" smtClean="0"/>
          </a:p>
          <a:p>
            <a:pPr lvl="1"/>
            <a:r>
              <a:rPr lang="en-US" sz="4000" u="sng" dirty="0" smtClean="0">
                <a:hlinkClick r:id="rId6"/>
              </a:rPr>
              <a:t>Lotus Learning Space </a:t>
            </a:r>
            <a:r>
              <a:rPr lang="en-US" sz="4000" u="sng" baseline="30000" dirty="0" smtClean="0">
                <a:hlinkClick r:id="rId6"/>
              </a:rPr>
              <a:t>TM</a:t>
            </a:r>
            <a:r>
              <a:rPr lang="el-GR" sz="4000" baseline="30000" dirty="0" smtClean="0"/>
              <a:t> </a:t>
            </a:r>
            <a:r>
              <a:rPr lang="en-US" sz="4000" dirty="0" smtClean="0"/>
              <a:t>(</a:t>
            </a:r>
            <a:r>
              <a:rPr lang="en-US" sz="4000" u="sng" dirty="0" smtClean="0">
                <a:hlinkClick r:id="" action="ppaction://hlinkfile"/>
              </a:rPr>
              <a:t>Naidu, 2003</a:t>
            </a:r>
            <a:r>
              <a:rPr lang="en-US" sz="4000" dirty="0" smtClean="0"/>
              <a:t>) </a:t>
            </a:r>
            <a:endParaRPr lang="el-GR" sz="4000" dirty="0" smtClean="0"/>
          </a:p>
          <a:p>
            <a:pPr lvl="1"/>
            <a:r>
              <a:rPr lang="en-US" sz="4000" u="sng" dirty="0" err="1" smtClean="0">
                <a:hlinkClick r:id="rId7"/>
              </a:rPr>
              <a:t>ATutor</a:t>
            </a:r>
            <a:r>
              <a:rPr lang="en-US" sz="4000" u="sng" dirty="0" smtClean="0">
                <a:hlinkClick r:id="rId7"/>
              </a:rPr>
              <a:t> </a:t>
            </a:r>
            <a:r>
              <a:rPr lang="en-US" sz="4000" u="sng" baseline="30000" dirty="0" smtClean="0">
                <a:hlinkClick r:id="rId7"/>
              </a:rPr>
              <a:t>TM</a:t>
            </a:r>
            <a:r>
              <a:rPr lang="en-US" sz="4000" dirty="0" smtClean="0"/>
              <a:t>, </a:t>
            </a:r>
            <a:endParaRPr lang="el-GR" sz="4000" dirty="0" smtClean="0"/>
          </a:p>
          <a:p>
            <a:pPr lvl="1"/>
            <a:r>
              <a:rPr lang="en-US" sz="4000" u="sng" dirty="0" err="1" smtClean="0">
                <a:hlinkClick r:id="rId8"/>
              </a:rPr>
              <a:t>Dokeos</a:t>
            </a:r>
            <a:r>
              <a:rPr lang="en-US" sz="4000" u="sng" dirty="0" smtClean="0">
                <a:hlinkClick r:id="rId8"/>
              </a:rPr>
              <a:t> </a:t>
            </a:r>
            <a:r>
              <a:rPr lang="en-US" sz="4000" u="sng" baseline="30000" dirty="0" smtClean="0">
                <a:hlinkClick r:id="rId8"/>
              </a:rPr>
              <a:t>TM</a:t>
            </a:r>
            <a:r>
              <a:rPr lang="en-US" sz="4000" dirty="0" smtClean="0"/>
              <a:t>, </a:t>
            </a:r>
            <a:endParaRPr lang="el-GR" sz="4000" dirty="0" smtClean="0"/>
          </a:p>
          <a:p>
            <a:pPr lvl="1"/>
            <a:r>
              <a:rPr lang="en-US" sz="4000" u="sng" dirty="0" err="1" smtClean="0">
                <a:hlinkClick r:id="rId9"/>
              </a:rPr>
              <a:t>Olat</a:t>
            </a:r>
            <a:r>
              <a:rPr lang="en-US" sz="4000" u="sng" dirty="0" smtClean="0">
                <a:hlinkClick r:id="rId9"/>
              </a:rPr>
              <a:t> </a:t>
            </a:r>
            <a:r>
              <a:rPr lang="en-US" sz="4000" u="sng" baseline="30000" dirty="0" smtClean="0">
                <a:hlinkClick r:id="rId9"/>
              </a:rPr>
              <a:t>TM</a:t>
            </a:r>
            <a:r>
              <a:rPr lang="en-US" sz="4000" dirty="0" smtClean="0"/>
              <a:t> (</a:t>
            </a:r>
            <a:r>
              <a:rPr lang="en-US" sz="4000" u="sng" dirty="0" err="1" smtClean="0">
                <a:hlinkClick r:id="" action="ppaction://hlinkfile"/>
              </a:rPr>
              <a:t>Aydin</a:t>
            </a:r>
            <a:r>
              <a:rPr lang="en-US" sz="4000" u="sng" dirty="0" smtClean="0">
                <a:hlinkClick r:id="" action="ppaction://hlinkfile"/>
              </a:rPr>
              <a:t> &amp; </a:t>
            </a:r>
            <a:r>
              <a:rPr lang="en-US" sz="4000" u="sng" dirty="0" err="1" smtClean="0">
                <a:hlinkClick r:id="" action="ppaction://hlinkfile"/>
              </a:rPr>
              <a:t>Tirkes</a:t>
            </a:r>
            <a:r>
              <a:rPr lang="en-US" sz="4000" u="sng" dirty="0" smtClean="0">
                <a:hlinkClick r:id="" action="ppaction://hlinkfile"/>
              </a:rPr>
              <a:t>, 2010</a:t>
            </a:r>
            <a:r>
              <a:rPr lang="en-US" sz="4000" dirty="0" smtClean="0"/>
              <a:t>), </a:t>
            </a:r>
            <a:endParaRPr lang="el-GR" sz="4000" dirty="0" smtClean="0"/>
          </a:p>
          <a:p>
            <a:pPr lvl="1"/>
            <a:r>
              <a:rPr lang="en-US" sz="4000" u="sng" dirty="0" err="1" smtClean="0">
                <a:hlinkClick r:id="rId10"/>
              </a:rPr>
              <a:t>Elgg</a:t>
            </a:r>
            <a:r>
              <a:rPr lang="en-US" sz="4000" u="sng" baseline="30000" dirty="0" err="1" smtClean="0">
                <a:hlinkClick r:id="rId10"/>
              </a:rPr>
              <a:t>TM</a:t>
            </a:r>
            <a:r>
              <a:rPr lang="el-GR" sz="4000" dirty="0" smtClean="0"/>
              <a:t> ,</a:t>
            </a:r>
          </a:p>
          <a:p>
            <a:pPr lvl="1"/>
            <a:r>
              <a:rPr lang="el-GR" sz="4000" u="sng" dirty="0" smtClean="0">
                <a:hlinkClick r:id="rId11"/>
              </a:rPr>
              <a:t> </a:t>
            </a:r>
            <a:r>
              <a:rPr lang="en-US" sz="4000" u="sng" dirty="0" err="1" smtClean="0">
                <a:hlinkClick r:id="rId11"/>
              </a:rPr>
              <a:t>eFront</a:t>
            </a:r>
            <a:r>
              <a:rPr lang="en-US" sz="4000" u="sng" baseline="30000" dirty="0" err="1" smtClean="0">
                <a:hlinkClick r:id="rId11"/>
              </a:rPr>
              <a:t>TM</a:t>
            </a:r>
            <a:r>
              <a:rPr lang="el-GR" sz="4000" baseline="30000" dirty="0" smtClean="0"/>
              <a:t>  </a:t>
            </a:r>
            <a:r>
              <a:rPr lang="el-GR" sz="4000" dirty="0" smtClean="0"/>
              <a:t> </a:t>
            </a:r>
          </a:p>
          <a:p>
            <a:pPr>
              <a:buNone/>
            </a:pPr>
            <a:r>
              <a:rPr lang="el-GR" sz="4000" dirty="0" smtClean="0"/>
              <a:t>	</a:t>
            </a:r>
          </a:p>
          <a:p>
            <a:pPr>
              <a:buNone/>
            </a:pPr>
            <a:r>
              <a:rPr lang="el-GR" sz="4000" dirty="0" smtClean="0"/>
              <a:t>	</a:t>
            </a:r>
            <a:r>
              <a:rPr lang="el-GR" sz="4500" dirty="0" smtClean="0"/>
              <a:t>μερικά </a:t>
            </a:r>
            <a:r>
              <a:rPr lang="el-GR" sz="4500" dirty="0" smtClean="0"/>
              <a:t>από τα οποία είναι εμπορικά ενώ άλλα διατίθενται ως ελεύθερο λογισμικό. Κάθε μια από αυτές τις </a:t>
            </a:r>
            <a:r>
              <a:rPr lang="en-US" sz="4500" dirty="0" smtClean="0"/>
              <a:t>LMS </a:t>
            </a:r>
            <a:r>
              <a:rPr lang="el-GR" sz="4500" dirty="0" smtClean="0"/>
              <a:t>πλατφόρμες διαφέρει σε δυνατότητες και χαρακτηριστικά. Γενικά όμως, τα </a:t>
            </a:r>
            <a:r>
              <a:rPr lang="en-US" sz="4500" dirty="0" smtClean="0"/>
              <a:t>LMS </a:t>
            </a:r>
            <a:r>
              <a:rPr lang="el-GR" sz="4500" dirty="0" smtClean="0"/>
              <a:t>δεν θεωρούνται μια αυτόνομη τεχνολογία, αλλά μια συλλογή τεχνολογικών εργαλείων με πολλαπλούς ρόλους στην διδασκαλία και μάθηση (</a:t>
            </a:r>
            <a:r>
              <a:rPr lang="en-US" sz="4500" u="sng" dirty="0" err="1" smtClean="0">
                <a:hlinkClick r:id="" action="ppaction://hlinkfile"/>
              </a:rPr>
              <a:t>Caladine</a:t>
            </a:r>
            <a:r>
              <a:rPr lang="el-GR" sz="4500" u="sng" dirty="0" smtClean="0">
                <a:hlinkClick r:id="" action="ppaction://hlinkfile"/>
              </a:rPr>
              <a:t>, 2008</a:t>
            </a:r>
            <a:r>
              <a:rPr lang="el-GR" sz="4500" dirty="0" smtClean="0"/>
              <a:t>). </a:t>
            </a:r>
          </a:p>
          <a:p>
            <a:endParaRPr lang="en-US" dirty="0"/>
          </a:p>
        </p:txBody>
      </p:sp>
      <p:pic>
        <p:nvPicPr>
          <p:cNvPr id="4" name="Picture 3" descr="sima_uoc"/>
          <p:cNvPicPr>
            <a:picLocks noChangeAspect="1" noChangeArrowheads="1"/>
          </p:cNvPicPr>
          <p:nvPr/>
        </p:nvPicPr>
        <p:blipFill>
          <a:blip r:embed="rId12"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13"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62500" lnSpcReduction="20000"/>
          </a:bodyPr>
          <a:lstStyle/>
          <a:p>
            <a:pPr marL="0" indent="0" algn="ctr">
              <a:lnSpc>
                <a:spcPct val="90000"/>
              </a:lnSpc>
              <a:buNone/>
            </a:pPr>
            <a:r>
              <a:rPr lang="el-GR" sz="3500" b="1" dirty="0" smtClean="0">
                <a:solidFill>
                  <a:srgbClr val="660033"/>
                </a:solidFill>
              </a:rPr>
              <a:t>ΣΥΣΤΗΜΑΤΑ ΔΙΑΧΕΙΡΙΣΗΣ </a:t>
            </a:r>
            <a:r>
              <a:rPr lang="el-GR" sz="3500" b="1" dirty="0" smtClean="0">
                <a:solidFill>
                  <a:srgbClr val="660033"/>
                </a:solidFill>
              </a:rPr>
              <a:t>ΜΑΘΗΣΗΣ</a:t>
            </a:r>
          </a:p>
          <a:p>
            <a:pPr marL="0" indent="0" algn="ctr">
              <a:lnSpc>
                <a:spcPct val="90000"/>
              </a:lnSpc>
              <a:buNone/>
            </a:pPr>
            <a:endParaRPr lang="el-GR" sz="2000" b="1" dirty="0" smtClean="0">
              <a:solidFill>
                <a:srgbClr val="660033"/>
              </a:solidFill>
            </a:endParaRPr>
          </a:p>
          <a:p>
            <a:r>
              <a:rPr lang="el-GR" dirty="0" smtClean="0"/>
              <a:t>Έτσι</a:t>
            </a:r>
            <a:r>
              <a:rPr lang="el-GR" dirty="0" smtClean="0"/>
              <a:t>, τα </a:t>
            </a:r>
            <a:r>
              <a:rPr lang="en-US" dirty="0" smtClean="0"/>
              <a:t>LMS </a:t>
            </a:r>
            <a:r>
              <a:rPr lang="el-GR" dirty="0" smtClean="0"/>
              <a:t>είναι ένα κατάλληλο μέσο για να συνδυάζουμε και να ενοποιούμε τεχνολογίες. Πιο συγκεκριμένα, την εποχή του </a:t>
            </a:r>
            <a:r>
              <a:rPr lang="en-US" dirty="0" smtClean="0"/>
              <a:t>eLearning</a:t>
            </a:r>
            <a:r>
              <a:rPr lang="el-GR" dirty="0" smtClean="0"/>
              <a:t> 2.0, παρατηρούμε τα συστήματα </a:t>
            </a:r>
            <a:r>
              <a:rPr lang="en-US" dirty="0" smtClean="0"/>
              <a:t>LMS </a:t>
            </a:r>
            <a:r>
              <a:rPr lang="el-GR" dirty="0" smtClean="0"/>
              <a:t>να μεταμορφώνονται σε προσωπικά περιβάλλοντα μάθησης (</a:t>
            </a:r>
            <a:r>
              <a:rPr lang="en-US" dirty="0" smtClean="0"/>
              <a:t>Personal Learning Environments</a:t>
            </a:r>
            <a:r>
              <a:rPr lang="el-GR" dirty="0" smtClean="0"/>
              <a:t> - </a:t>
            </a:r>
            <a:r>
              <a:rPr lang="en-US" dirty="0" smtClean="0"/>
              <a:t>PLE</a:t>
            </a:r>
            <a:r>
              <a:rPr lang="el-GR" dirty="0" smtClean="0"/>
              <a:t>’</a:t>
            </a:r>
            <a:r>
              <a:rPr lang="en-US" dirty="0" smtClean="0"/>
              <a:t>s</a:t>
            </a:r>
            <a:r>
              <a:rPr lang="el-GR" dirty="0" smtClean="0"/>
              <a:t>) (</a:t>
            </a:r>
            <a:r>
              <a:rPr lang="en-US" u="sng" dirty="0" err="1" smtClean="0">
                <a:hlinkClick r:id="" action="ppaction://hlinkfile"/>
              </a:rPr>
              <a:t>Soumplis</a:t>
            </a:r>
            <a:r>
              <a:rPr lang="en-US" u="sng" dirty="0" smtClean="0">
                <a:hlinkClick r:id="" action="ppaction://hlinkfile"/>
              </a:rPr>
              <a:t> et al</a:t>
            </a:r>
            <a:r>
              <a:rPr lang="el-GR" u="sng" dirty="0" smtClean="0">
                <a:hlinkClick r:id="" action="ppaction://hlinkfile"/>
              </a:rPr>
              <a:t>., 2011</a:t>
            </a:r>
            <a:r>
              <a:rPr lang="el-GR" dirty="0" smtClean="0"/>
              <a:t>). </a:t>
            </a:r>
            <a:endParaRPr lang="el-GR" dirty="0" smtClean="0"/>
          </a:p>
          <a:p>
            <a:endParaRPr lang="el-GR" dirty="0" smtClean="0"/>
          </a:p>
          <a:p>
            <a:r>
              <a:rPr lang="el-GR" dirty="0" smtClean="0"/>
              <a:t>Τα συστήματα </a:t>
            </a:r>
            <a:r>
              <a:rPr lang="en-US" dirty="0" smtClean="0"/>
              <a:t>PLEs </a:t>
            </a:r>
            <a:r>
              <a:rPr lang="el-GR" dirty="0" smtClean="0"/>
              <a:t>είναι συλλογή από πολλά διαφορετικά εργαλεία </a:t>
            </a:r>
            <a:r>
              <a:rPr lang="en-US" dirty="0" smtClean="0"/>
              <a:t>eLearning</a:t>
            </a:r>
            <a:r>
              <a:rPr lang="el-GR" dirty="0" smtClean="0"/>
              <a:t> 2.0, κοινωνικά χαρακτηριστικά, καθώς και κομμάτια των υπαρχόντων </a:t>
            </a:r>
            <a:r>
              <a:rPr lang="en-US" dirty="0" smtClean="0"/>
              <a:t>LMS </a:t>
            </a:r>
            <a:r>
              <a:rPr lang="el-GR" dirty="0" smtClean="0"/>
              <a:t>συστημάτων, μέσα από τα οποία ο μαθητής μπορεί να αναλάβει τη διαδικασία της μάθησής του (</a:t>
            </a:r>
            <a:r>
              <a:rPr lang="en-US" u="sng" dirty="0" smtClean="0">
                <a:hlinkClick r:id="" action="ppaction://hlinkfile"/>
              </a:rPr>
              <a:t>Van </a:t>
            </a:r>
            <a:r>
              <a:rPr lang="en-US" u="sng" dirty="0" err="1" smtClean="0">
                <a:hlinkClick r:id="" action="ppaction://hlinkfile"/>
              </a:rPr>
              <a:t>Harmelen</a:t>
            </a:r>
            <a:r>
              <a:rPr lang="el-GR" u="sng" dirty="0" smtClean="0">
                <a:hlinkClick r:id="" action="ppaction://hlinkfile"/>
              </a:rPr>
              <a:t>, 2006</a:t>
            </a:r>
            <a:r>
              <a:rPr lang="el-GR" dirty="0" smtClean="0"/>
              <a:t>). </a:t>
            </a:r>
            <a:endParaRPr lang="el-GR" dirty="0" smtClean="0"/>
          </a:p>
          <a:p>
            <a:endParaRPr lang="el-GR" dirty="0" smtClean="0"/>
          </a:p>
          <a:p>
            <a:r>
              <a:rPr lang="el-GR" dirty="0" smtClean="0"/>
              <a:t>Η μεταμόρφωση των </a:t>
            </a:r>
            <a:r>
              <a:rPr lang="en-US" dirty="0" smtClean="0"/>
              <a:t>LMS </a:t>
            </a:r>
            <a:r>
              <a:rPr lang="el-GR" dirty="0" smtClean="0"/>
              <a:t>σε </a:t>
            </a:r>
            <a:r>
              <a:rPr lang="en-US" dirty="0" smtClean="0"/>
              <a:t>PLE </a:t>
            </a:r>
            <a:r>
              <a:rPr lang="el-GR" dirty="0" smtClean="0"/>
              <a:t>είναι το πρώτο βήμα για την εδραίωση των </a:t>
            </a:r>
            <a:r>
              <a:rPr lang="en-US" dirty="0" smtClean="0"/>
              <a:t>PLE</a:t>
            </a:r>
            <a:r>
              <a:rPr lang="el-GR" dirty="0" smtClean="0"/>
              <a:t>, και ήδη μερικά από τα πιο διάσημα </a:t>
            </a:r>
            <a:r>
              <a:rPr lang="en-US" dirty="0" smtClean="0"/>
              <a:t>LMS</a:t>
            </a:r>
            <a:r>
              <a:rPr lang="el-GR" dirty="0" smtClean="0"/>
              <a:t> όπως τα </a:t>
            </a:r>
            <a:r>
              <a:rPr lang="en-US" dirty="0" smtClean="0"/>
              <a:t>Moodle</a:t>
            </a:r>
            <a:r>
              <a:rPr lang="el-GR" dirty="0" smtClean="0"/>
              <a:t>, </a:t>
            </a:r>
            <a:r>
              <a:rPr lang="en-US" dirty="0" smtClean="0"/>
              <a:t>Sakai</a:t>
            </a:r>
            <a:r>
              <a:rPr lang="el-GR" dirty="0" smtClean="0"/>
              <a:t>, </a:t>
            </a:r>
            <a:r>
              <a:rPr lang="en-US" dirty="0" err="1" smtClean="0"/>
              <a:t>Elgg</a:t>
            </a:r>
            <a:r>
              <a:rPr lang="el-GR" dirty="0" smtClean="0"/>
              <a:t>, κτλ. Μπορούν να θεωρηθούν </a:t>
            </a:r>
            <a:r>
              <a:rPr lang="en-US" dirty="0" smtClean="0"/>
              <a:t>PLE </a:t>
            </a:r>
            <a:r>
              <a:rPr lang="el-GR" dirty="0" smtClean="0"/>
              <a:t>συστήματα (</a:t>
            </a:r>
            <a:r>
              <a:rPr lang="en-US" u="sng" dirty="0" err="1" smtClean="0">
                <a:hlinkClick r:id="" action="ppaction://hlinkfile"/>
              </a:rPr>
              <a:t>Soumplis</a:t>
            </a:r>
            <a:r>
              <a:rPr lang="en-US" u="sng" dirty="0" smtClean="0">
                <a:hlinkClick r:id="" action="ppaction://hlinkfile"/>
              </a:rPr>
              <a:t> et al</a:t>
            </a:r>
            <a:r>
              <a:rPr lang="el-GR" u="sng" dirty="0" smtClean="0">
                <a:hlinkClick r:id="" action="ppaction://hlinkfile"/>
              </a:rPr>
              <a:t>., 2011</a:t>
            </a:r>
            <a:r>
              <a:rPr lang="el-GR" dirty="0" smtClean="0"/>
              <a:t>).</a:t>
            </a:r>
            <a:endParaRPr lang="el-GR" dirty="0" smtClean="0"/>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55000" lnSpcReduction="20000"/>
          </a:bodyPr>
          <a:lstStyle/>
          <a:p>
            <a:pPr marL="0" indent="0" algn="ctr">
              <a:lnSpc>
                <a:spcPct val="90000"/>
              </a:lnSpc>
              <a:buNone/>
            </a:pPr>
            <a:r>
              <a:rPr lang="el-GR" sz="4000" b="1" dirty="0" smtClean="0">
                <a:solidFill>
                  <a:srgbClr val="660033"/>
                </a:solidFill>
              </a:rPr>
              <a:t>ΣΥΣΤΗΜΑΤΑ ΔΙΑΧΕΙΡΙΣΗΣ </a:t>
            </a:r>
            <a:r>
              <a:rPr lang="el-GR" sz="4000" b="1" dirty="0" smtClean="0">
                <a:solidFill>
                  <a:srgbClr val="660033"/>
                </a:solidFill>
              </a:rPr>
              <a:t>ΜΑΘΗΣΗΣ</a:t>
            </a:r>
          </a:p>
          <a:p>
            <a:pPr marL="0" indent="0" algn="ctr">
              <a:lnSpc>
                <a:spcPct val="90000"/>
              </a:lnSpc>
              <a:buNone/>
            </a:pPr>
            <a:endParaRPr lang="el-GR" sz="2000" b="1" dirty="0" smtClean="0">
              <a:solidFill>
                <a:srgbClr val="660033"/>
              </a:solidFill>
            </a:endParaRPr>
          </a:p>
          <a:p>
            <a:pPr>
              <a:buNone/>
            </a:pPr>
            <a:r>
              <a:rPr lang="el-GR" dirty="0" smtClean="0"/>
              <a:t>	Αυτή </a:t>
            </a:r>
            <a:r>
              <a:rPr lang="el-GR" dirty="0" smtClean="0"/>
              <a:t>η μεταμόρφωση είναι επίσης εμφανής και στη νέα βιβλιογραφία που περιγράφει τα χαρακτηριστικά ενός </a:t>
            </a:r>
            <a:r>
              <a:rPr lang="en-US" dirty="0" smtClean="0"/>
              <a:t>LMS</a:t>
            </a:r>
            <a:r>
              <a:rPr lang="el-GR" dirty="0" smtClean="0"/>
              <a:t> συστήματος. Για παράδειγμα, σύμφωνα με την </a:t>
            </a:r>
            <a:r>
              <a:rPr lang="en-US" u="sng" dirty="0" smtClean="0">
                <a:hlinkClick r:id="" action="ppaction://hlinkfile"/>
              </a:rPr>
              <a:t>American Society of Training and Development</a:t>
            </a:r>
            <a:r>
              <a:rPr lang="el-GR" u="sng" dirty="0" smtClean="0">
                <a:hlinkClick r:id="" action="ppaction://hlinkfile"/>
              </a:rPr>
              <a:t> (</a:t>
            </a:r>
            <a:r>
              <a:rPr lang="en-US" u="sng" dirty="0" smtClean="0">
                <a:hlinkClick r:id="" action="ppaction://hlinkfile"/>
              </a:rPr>
              <a:t>ASTD</a:t>
            </a:r>
            <a:r>
              <a:rPr lang="el-GR" u="sng" dirty="0" smtClean="0">
                <a:hlinkClick r:id="" action="ppaction://hlinkfile"/>
              </a:rPr>
              <a:t>) (2009)</a:t>
            </a:r>
            <a:r>
              <a:rPr lang="el-GR" dirty="0" smtClean="0"/>
              <a:t>, ένα εύρωστο </a:t>
            </a:r>
            <a:r>
              <a:rPr lang="en-US" dirty="0" smtClean="0"/>
              <a:t>LMS  </a:t>
            </a:r>
            <a:r>
              <a:rPr lang="el-GR" dirty="0" smtClean="0"/>
              <a:t>πρέπει να έχει τουλάχιστον τα παρακάτω χαρακτηριστικά: </a:t>
            </a:r>
            <a:endParaRPr lang="el-GR" dirty="0" smtClean="0"/>
          </a:p>
          <a:p>
            <a:pPr>
              <a:buNone/>
            </a:pPr>
            <a:endParaRPr lang="el-GR" dirty="0" smtClean="0"/>
          </a:p>
          <a:p>
            <a:pPr lvl="1"/>
            <a:r>
              <a:rPr lang="el-GR" sz="3100" dirty="0" smtClean="0"/>
              <a:t>Κεντρική και αυτοματοποιημένη διαχείριση</a:t>
            </a:r>
            <a:r>
              <a:rPr lang="en-US" sz="3100" dirty="0" smtClean="0"/>
              <a:t>.</a:t>
            </a:r>
            <a:endParaRPr lang="el-GR" sz="3100" dirty="0" smtClean="0"/>
          </a:p>
          <a:p>
            <a:pPr lvl="1"/>
            <a:r>
              <a:rPr lang="el-GR" sz="3100" dirty="0" smtClean="0"/>
              <a:t>Προσφορά υπηρεσιών αυτό-εξυπηρέτησης και αυτό-καθοδήγησης (όπως το να μπορεί να εγγραφεί ο χρήστης μόνος του στα μαθήματα (</a:t>
            </a:r>
            <a:r>
              <a:rPr lang="en-US" sz="3100" dirty="0" smtClean="0"/>
              <a:t>self enrollment</a:t>
            </a:r>
            <a:r>
              <a:rPr lang="el-GR" sz="3100" dirty="0" smtClean="0"/>
              <a:t>).</a:t>
            </a:r>
          </a:p>
          <a:p>
            <a:pPr lvl="1"/>
            <a:r>
              <a:rPr lang="el-GR" sz="3100" dirty="0" smtClean="0"/>
              <a:t>Η γρήγορη συναρμολόγηση και παράδοση περιεχομένου.</a:t>
            </a:r>
          </a:p>
          <a:p>
            <a:pPr lvl="1"/>
            <a:r>
              <a:rPr lang="el-GR" sz="3100" dirty="0" smtClean="0"/>
              <a:t>Η εδραίωση των καινοτομιών της εκπαίδευσης μέσω μια διαδικτυακής πλατφόρμας.</a:t>
            </a:r>
          </a:p>
          <a:p>
            <a:pPr lvl="1"/>
            <a:r>
              <a:rPr lang="el-GR" sz="3100" dirty="0" smtClean="0"/>
              <a:t>Η υποστήριξη </a:t>
            </a:r>
            <a:r>
              <a:rPr lang="el-GR" sz="3100" dirty="0" err="1" smtClean="0"/>
              <a:t>μεταφερσιμότητας</a:t>
            </a:r>
            <a:r>
              <a:rPr lang="el-GR" sz="3100" dirty="0" smtClean="0"/>
              <a:t> και προτύπων, όπως το μοντέλο αντικειμένων κοινόχρηστου περιεχομένου (</a:t>
            </a:r>
            <a:r>
              <a:rPr lang="en-US" sz="3100" u="sng" dirty="0" smtClean="0">
                <a:hlinkClick r:id="rId3"/>
              </a:rPr>
              <a:t>SCORM</a:t>
            </a:r>
            <a:r>
              <a:rPr lang="el-GR" sz="3100" dirty="0" smtClean="0"/>
              <a:t>), το σύστημα διαχείρισης διδακτικού περιεχομένου (</a:t>
            </a:r>
            <a:r>
              <a:rPr lang="en-US" sz="3100" u="sng" dirty="0" smtClean="0">
                <a:hlinkClick r:id="rId4"/>
              </a:rPr>
              <a:t>IMS</a:t>
            </a:r>
            <a:r>
              <a:rPr lang="el-GR" sz="3100" dirty="0" smtClean="0"/>
              <a:t>), τα </a:t>
            </a:r>
            <a:r>
              <a:rPr lang="el-GR" sz="3100" dirty="0" err="1" smtClean="0"/>
              <a:t>μεταδεδομένα</a:t>
            </a:r>
            <a:r>
              <a:rPr lang="el-GR" sz="3100" dirty="0" smtClean="0"/>
              <a:t> μαθησιακών αντικειμένων (</a:t>
            </a:r>
            <a:r>
              <a:rPr lang="en-US" sz="3100" u="sng" dirty="0" smtClean="0">
                <a:hlinkClick r:id="rId5"/>
              </a:rPr>
              <a:t>LOM</a:t>
            </a:r>
            <a:r>
              <a:rPr lang="el-GR" sz="3100" dirty="0" smtClean="0"/>
              <a:t>).</a:t>
            </a:r>
          </a:p>
          <a:p>
            <a:pPr lvl="1"/>
            <a:r>
              <a:rPr lang="el-GR" sz="3100" dirty="0" smtClean="0"/>
              <a:t>Η εξατομίκευση του περιεχομένου και η επαναχρησιμοποίηση της γνώσης.</a:t>
            </a:r>
          </a:p>
          <a:p>
            <a:endParaRPr lang="en-US" dirty="0"/>
          </a:p>
        </p:txBody>
      </p:sp>
      <p:pic>
        <p:nvPicPr>
          <p:cNvPr id="4" name="Picture 3" descr="sima_uoc"/>
          <p:cNvPicPr>
            <a:picLocks noChangeAspect="1" noChangeArrowheads="1"/>
          </p:cNvPicPr>
          <p:nvPr/>
        </p:nvPicPr>
        <p:blipFill>
          <a:blip r:embed="rId6"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7"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7500" lnSpcReduction="20000"/>
          </a:bodyPr>
          <a:lstStyle/>
          <a:p>
            <a:pPr marL="0" indent="0" algn="ctr">
              <a:lnSpc>
                <a:spcPct val="90000"/>
              </a:lnSpc>
              <a:buNone/>
            </a:pPr>
            <a:r>
              <a:rPr lang="el-GR" sz="3100" b="1" dirty="0" smtClean="0">
                <a:solidFill>
                  <a:srgbClr val="660033"/>
                </a:solidFill>
              </a:rPr>
              <a:t>ΣΥΣΤΗΜΑΤΑ ΔΙΑΧΕΙΡΙΣΗΣ </a:t>
            </a:r>
            <a:r>
              <a:rPr lang="el-GR" sz="3100" b="1" dirty="0" smtClean="0">
                <a:solidFill>
                  <a:srgbClr val="660033"/>
                </a:solidFill>
              </a:rPr>
              <a:t>ΜΑΘΗΣΗΣ</a:t>
            </a:r>
          </a:p>
          <a:p>
            <a:pPr marL="0" indent="0" algn="ctr">
              <a:lnSpc>
                <a:spcPct val="90000"/>
              </a:lnSpc>
              <a:buNone/>
            </a:pPr>
            <a:endParaRPr lang="el-GR" sz="2000" b="1" dirty="0" smtClean="0">
              <a:solidFill>
                <a:srgbClr val="660033"/>
              </a:solidFill>
            </a:endParaRPr>
          </a:p>
          <a:p>
            <a:pPr>
              <a:buNone/>
            </a:pPr>
            <a:r>
              <a:rPr lang="el-GR" dirty="0" smtClean="0"/>
              <a:t>	</a:t>
            </a:r>
            <a:r>
              <a:rPr lang="el-GR" sz="2900" dirty="0" smtClean="0"/>
              <a:t>Αν </a:t>
            </a:r>
            <a:r>
              <a:rPr lang="el-GR" sz="2900" dirty="0" smtClean="0"/>
              <a:t>και τα παραπάνω αποτελούν ελάχιστες απαιτήσεις, οι </a:t>
            </a:r>
            <a:r>
              <a:rPr lang="en-US" sz="2900" u="sng" dirty="0" err="1" smtClean="0">
                <a:hlinkClick r:id="" action="ppaction://hlinkfile"/>
              </a:rPr>
              <a:t>Caladine</a:t>
            </a:r>
            <a:r>
              <a:rPr lang="el-GR" sz="2900" u="sng" dirty="0" smtClean="0">
                <a:hlinkClick r:id="" action="ppaction://hlinkfile"/>
              </a:rPr>
              <a:t>(2008)</a:t>
            </a:r>
            <a:r>
              <a:rPr lang="el-GR" sz="2900" dirty="0" smtClean="0"/>
              <a:t> και </a:t>
            </a:r>
            <a:r>
              <a:rPr lang="en-US" sz="2900" u="sng" dirty="0" smtClean="0">
                <a:hlinkClick r:id="" action="ppaction://hlinkfile"/>
              </a:rPr>
              <a:t>Monarch Media Inc</a:t>
            </a:r>
            <a:r>
              <a:rPr lang="el-GR" sz="2900" u="sng" dirty="0" smtClean="0">
                <a:hlinkClick r:id="" action="ppaction://hlinkfile"/>
              </a:rPr>
              <a:t>.(2010)</a:t>
            </a:r>
            <a:r>
              <a:rPr lang="el-GR" sz="2900" dirty="0" smtClean="0"/>
              <a:t> αναγνωρίζουν ότι τα πρόσφατα συστήματα </a:t>
            </a:r>
            <a:r>
              <a:rPr lang="en-US" sz="2900" dirty="0" smtClean="0"/>
              <a:t>LMS </a:t>
            </a:r>
            <a:r>
              <a:rPr lang="el-GR" sz="2900" dirty="0" smtClean="0"/>
              <a:t>περιέχουν περισσότερα χαρακτηριστικά και λειτουργικότητα, τα οποία περιέχουν:</a:t>
            </a:r>
          </a:p>
          <a:p>
            <a:pPr>
              <a:buNone/>
            </a:pPr>
            <a:endParaRPr lang="el-GR" sz="2900" dirty="0" smtClean="0"/>
          </a:p>
          <a:p>
            <a:pPr lvl="1"/>
            <a:r>
              <a:rPr lang="el-GR" sz="2600" dirty="0" smtClean="0"/>
              <a:t>Χαρακτηριστικά διαχείρισης περιεχομένου που παρέχουν έλεγχο στην αποθήκευση, συγχώνευση, έλεγχο, ανάκτηση και παράδοση του εκπαιδευτικού υλικού</a:t>
            </a:r>
            <a:r>
              <a:rPr lang="el-GR" sz="2600" dirty="0" smtClean="0"/>
              <a:t>.</a:t>
            </a:r>
            <a:endParaRPr lang="el-GR" sz="2600" dirty="0" smtClean="0"/>
          </a:p>
          <a:p>
            <a:pPr lvl="1"/>
            <a:r>
              <a:rPr lang="el-GR" sz="2600" dirty="0" smtClean="0"/>
              <a:t>Επιλογές παραμετροποίησης</a:t>
            </a:r>
            <a:r>
              <a:rPr lang="el-GR" sz="2600" dirty="0" smtClean="0"/>
              <a:t>.</a:t>
            </a:r>
            <a:endParaRPr lang="el-GR" sz="2600" dirty="0" smtClean="0"/>
          </a:p>
          <a:p>
            <a:pPr lvl="1"/>
            <a:r>
              <a:rPr lang="el-GR" sz="2600" dirty="0" smtClean="0"/>
              <a:t>Εργαλεία διαχείρισης χρηστών που επιτρέπουν στους διαχειριστές να κατηγοριοποιούν τους χρήστες και να αναθέτουν ρόλους, ομάδες και να αντιστοιχούν τους χρήστες στα μαθήματα.</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l-GR" sz="2400" b="1" dirty="0" smtClean="0">
                <a:solidFill>
                  <a:srgbClr val="660033"/>
                </a:solidFill>
              </a:rPr>
              <a:t>ΣΥΣΤΗΜΑΤΑ ΔΙΑΧΕΙΡΙΣΗΣ ΜΑΘΗΣΗΣ</a:t>
            </a:r>
          </a:p>
          <a:p>
            <a:pPr marL="0" indent="0" algn="ctr">
              <a:lnSpc>
                <a:spcPct val="90000"/>
              </a:lnSpc>
              <a:buNone/>
            </a:pPr>
            <a:endParaRPr lang="en-US" sz="2000" b="1" dirty="0" smtClean="0">
              <a:solidFill>
                <a:srgbClr val="660033"/>
              </a:solidFill>
            </a:endParaRPr>
          </a:p>
          <a:p>
            <a:pPr lvl="1"/>
            <a:r>
              <a:rPr lang="el-GR" sz="2000" dirty="0" smtClean="0"/>
              <a:t>Χαρακτηριστικά αξιολόγησης, βαθμολόγησης και καταγραφής κινήσεων του χρήστη.</a:t>
            </a:r>
          </a:p>
          <a:p>
            <a:pPr lvl="1"/>
            <a:r>
              <a:rPr lang="en-US" sz="2000" dirty="0" smtClean="0"/>
              <a:t>email</a:t>
            </a:r>
            <a:r>
              <a:rPr lang="el-GR" sz="2000" dirty="0" smtClean="0"/>
              <a:t>, </a:t>
            </a:r>
            <a:r>
              <a:rPr lang="en-US" sz="2000" dirty="0" smtClean="0"/>
              <a:t>wikis</a:t>
            </a:r>
            <a:r>
              <a:rPr lang="el-GR" sz="2000" dirty="0" smtClean="0"/>
              <a:t>, </a:t>
            </a:r>
            <a:r>
              <a:rPr lang="en-US" sz="2000" dirty="0" smtClean="0"/>
              <a:t>boards </a:t>
            </a:r>
            <a:r>
              <a:rPr lang="el-GR" sz="2000" dirty="0" smtClean="0"/>
              <a:t>συζητήσεων, </a:t>
            </a:r>
            <a:r>
              <a:rPr lang="en-US" sz="2000" dirty="0" smtClean="0"/>
              <a:t>chat </a:t>
            </a:r>
            <a:r>
              <a:rPr lang="el-GR" sz="2000" dirty="0" smtClean="0"/>
              <a:t>και συνεργατικά εργαλεία. </a:t>
            </a:r>
          </a:p>
          <a:p>
            <a:pPr lvl="1"/>
            <a:r>
              <a:rPr lang="el-GR" sz="2000" dirty="0" smtClean="0"/>
              <a:t>Αναφορές και στατιστικά στοιχεία σχετικά με το σύστημα και τη χρήση μαθημάτων, την πρόοδο των μαθητών, τα αποτελέσματα αξιολογήσεων κτλ.</a:t>
            </a:r>
          </a:p>
          <a:p>
            <a:pPr lvl="1"/>
            <a:r>
              <a:rPr lang="el-GR" sz="2000" dirty="0" smtClean="0"/>
              <a:t> Χαρακτηριστικά ασφαλείας ώστε να περιορίζεται η πρόσβαση σε χρήστες ανάλογα με το ρόλο τους.</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l-GR" sz="2000" b="1" dirty="0" smtClean="0">
                <a:solidFill>
                  <a:srgbClr val="660033"/>
                </a:solidFill>
              </a:rPr>
              <a:t>ΣΥΣΤΗΜΑΤΑ ΔΙΑΧΕΙΡΙΣΗΣ </a:t>
            </a:r>
            <a:r>
              <a:rPr lang="el-GR" sz="2000" b="1" dirty="0" smtClean="0">
                <a:solidFill>
                  <a:srgbClr val="660033"/>
                </a:solidFill>
              </a:rPr>
              <a:t>ΜΑΘΗΣΗΣ</a:t>
            </a:r>
          </a:p>
          <a:p>
            <a:pPr marL="0" indent="0" algn="ctr">
              <a:lnSpc>
                <a:spcPct val="90000"/>
              </a:lnSpc>
              <a:buNone/>
            </a:pPr>
            <a:endParaRPr lang="el-GR" sz="2000" b="1" dirty="0" smtClean="0">
              <a:solidFill>
                <a:srgbClr val="660033"/>
              </a:solidFill>
            </a:endParaRPr>
          </a:p>
          <a:p>
            <a:pPr>
              <a:buNone/>
            </a:pPr>
            <a:r>
              <a:rPr lang="el-GR" sz="2200" dirty="0" smtClean="0"/>
              <a:t>	</a:t>
            </a:r>
            <a:r>
              <a:rPr lang="el-GR" sz="2400" dirty="0" smtClean="0"/>
              <a:t>Συνοψίζοντας </a:t>
            </a:r>
            <a:r>
              <a:rPr lang="el-GR" sz="2400" dirty="0" smtClean="0"/>
              <a:t>τα παραπάνω, μπορούμε εύκολα να καταλήξουμε ότι τα </a:t>
            </a:r>
            <a:r>
              <a:rPr lang="en-US" sz="2400" dirty="0" smtClean="0"/>
              <a:t>LMSs</a:t>
            </a:r>
            <a:r>
              <a:rPr lang="el-GR" sz="2400" dirty="0" smtClean="0"/>
              <a:t> διευκολύνουν και επιταχύνουν τη μάθηση και τη διδασκαλία, με έναν εύκολο και οικονομικό τρόπο, μέσα από ένα περιβάλλον που σχεδιάζεται με βάση τις ανάγκες του χρήστη.</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62500" lnSpcReduction="20000"/>
          </a:bodyPr>
          <a:lstStyle/>
          <a:p>
            <a:pPr marL="0" indent="0" algn="ctr">
              <a:lnSpc>
                <a:spcPct val="90000"/>
              </a:lnSpc>
              <a:buNone/>
            </a:pPr>
            <a:r>
              <a:rPr lang="el-GR" sz="4000" b="1" dirty="0" smtClean="0">
                <a:solidFill>
                  <a:srgbClr val="660033"/>
                </a:solidFill>
              </a:rPr>
              <a:t>ΣΥΝΔΥΑΖΟΝΤΑΣ ΤΙΣ ΤΕΧΝΟΛΟΓΙΕΣ</a:t>
            </a:r>
          </a:p>
          <a:p>
            <a:pPr marL="0" indent="0" algn="ctr">
              <a:lnSpc>
                <a:spcPct val="90000"/>
              </a:lnSpc>
              <a:buNone/>
            </a:pPr>
            <a:endParaRPr lang="en-US" sz="2000" b="1" dirty="0" smtClean="0">
              <a:solidFill>
                <a:srgbClr val="660033"/>
              </a:solidFill>
            </a:endParaRPr>
          </a:p>
          <a:p>
            <a:endParaRPr lang="el-GR" dirty="0" smtClean="0"/>
          </a:p>
          <a:p>
            <a:r>
              <a:rPr lang="el-GR" dirty="0" smtClean="0"/>
              <a:t>Οι τεχνολογίες που αναπτύχθηκαν στις προηγούμενες υποενότητες κατακλύζουν ήδη την παιδαγωγική δραστηριότητα. Κάθε μια από αυτές τις τεχνολογίες μπορεί να γίνει ένα πολύ αποτελεσματικό εργαλείο εάν αξιοποιηθεί κατάλληλα κατά την εκπαιδευτική διαδικασία. Ωστόσο, η χρήση τους δεν γίνεται ανεξάρτητα. </a:t>
            </a:r>
          </a:p>
          <a:p>
            <a:r>
              <a:rPr lang="el-GR" dirty="0" smtClean="0"/>
              <a:t>Έχουμε ήδη περιγράψει πως τα </a:t>
            </a:r>
            <a:r>
              <a:rPr lang="en-US" dirty="0" smtClean="0"/>
              <a:t>LMSs </a:t>
            </a:r>
            <a:r>
              <a:rPr lang="el-GR" dirty="0" smtClean="0"/>
              <a:t>ενσωματώνουν στοιχεία </a:t>
            </a:r>
            <a:r>
              <a:rPr lang="en-US" dirty="0" smtClean="0"/>
              <a:t>eLearning</a:t>
            </a:r>
            <a:r>
              <a:rPr lang="el-GR" dirty="0" smtClean="0"/>
              <a:t> 2.0, ενώ ταυτόχρονα περιέχουν έναν κατάλογο με εμπλουτισμένο κείμενο και πολυμεσικό περιεχόμενο. </a:t>
            </a:r>
          </a:p>
          <a:p>
            <a:r>
              <a:rPr lang="el-GR" dirty="0" smtClean="0"/>
              <a:t>Επιπλέον, καθώς η τεχνολογία εξελίσσεται, διαφαίνεται ότι η ενσωμάτωση καινούριων πρωτοποριών στις ήδη επιτυχημένες τεχνολογίες, θα δώσει αποτελεσματικές λύσεις (</a:t>
            </a:r>
            <a:r>
              <a:rPr lang="en-US" u="sng" dirty="0" err="1" smtClean="0">
                <a:hlinkClick r:id="" action="ppaction://hlinkfile"/>
              </a:rPr>
              <a:t>Conde</a:t>
            </a:r>
            <a:r>
              <a:rPr lang="en-US" u="sng" dirty="0" smtClean="0">
                <a:hlinkClick r:id="" action="ppaction://hlinkfile"/>
              </a:rPr>
              <a:t> et al</a:t>
            </a:r>
            <a:r>
              <a:rPr lang="el-GR" u="sng" dirty="0" smtClean="0">
                <a:hlinkClick r:id="" action="ppaction://hlinkfile"/>
              </a:rPr>
              <a:t>, 2011</a:t>
            </a:r>
            <a:r>
              <a:rPr lang="el-GR" dirty="0" smtClean="0"/>
              <a:t>), δεδομένου βέβαια ότι η ενσωμάτωση αυτή βασίζεται σε αποτελεσματικές θεωρίες μάθησης (</a:t>
            </a:r>
            <a:r>
              <a:rPr lang="en-US" u="sng" dirty="0" err="1" smtClean="0">
                <a:hlinkClick r:id="" action="ppaction://hlinkfile"/>
              </a:rPr>
              <a:t>Caladine</a:t>
            </a:r>
            <a:r>
              <a:rPr lang="el-GR" u="sng" dirty="0" smtClean="0">
                <a:hlinkClick r:id="" action="ppaction://hlinkfile"/>
              </a:rPr>
              <a:t>, 2008</a:t>
            </a:r>
            <a:r>
              <a:rPr lang="el-GR" dirty="0" smtClean="0"/>
              <a:t>). </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endParaRPr lang="el-GR" sz="4000" b="1" dirty="0" smtClean="0">
              <a:solidFill>
                <a:srgbClr val="660033"/>
              </a:solidFill>
            </a:endParaRPr>
          </a:p>
          <a:p>
            <a:pPr marL="0" indent="0" algn="ctr">
              <a:lnSpc>
                <a:spcPct val="90000"/>
              </a:lnSpc>
              <a:buNone/>
            </a:pPr>
            <a:r>
              <a:rPr lang="el-GR" sz="4000" b="1" dirty="0" smtClean="0">
                <a:solidFill>
                  <a:srgbClr val="660033"/>
                </a:solidFill>
              </a:rPr>
              <a:t>ΤΕΛΟΣ </a:t>
            </a:r>
          </a:p>
          <a:p>
            <a:pPr marL="0" indent="0" algn="ctr">
              <a:lnSpc>
                <a:spcPct val="90000"/>
              </a:lnSpc>
              <a:buNone/>
            </a:pPr>
            <a:r>
              <a:rPr lang="el-GR" sz="4000" b="1" dirty="0" smtClean="0">
                <a:solidFill>
                  <a:srgbClr val="660033"/>
                </a:solidFill>
              </a:rPr>
              <a:t>ΠΑΡΟΥΣΙΑΣΗΣ</a:t>
            </a:r>
          </a:p>
          <a:p>
            <a:pPr marL="0" indent="0" algn="ctr">
              <a:lnSpc>
                <a:spcPct val="90000"/>
              </a:lnSpc>
              <a:buNone/>
            </a:pPr>
            <a:endParaRPr lang="el-GR" sz="4000" b="1" dirty="0" smtClean="0">
              <a:solidFill>
                <a:srgbClr val="660033"/>
              </a:solidFill>
            </a:endParaRPr>
          </a:p>
          <a:p>
            <a:pPr marL="0" indent="0" algn="ctr">
              <a:lnSpc>
                <a:spcPct val="90000"/>
              </a:lnSpc>
              <a:buNone/>
            </a:pPr>
            <a:r>
              <a:rPr lang="el-GR" sz="3000" b="1" dirty="0" smtClean="0">
                <a:solidFill>
                  <a:srgbClr val="660033"/>
                </a:solidFill>
              </a:rPr>
              <a:t>Ευχαριστώ για την προσοχή σας</a:t>
            </a:r>
            <a:endParaRPr lang="en-US" sz="3000" b="1" dirty="0" smtClean="0">
              <a:solidFill>
                <a:srgbClr val="660033"/>
              </a:solidFill>
            </a:endParaRP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62500" lnSpcReduction="20000"/>
          </a:bodyPr>
          <a:lstStyle/>
          <a:p>
            <a:pPr marL="0" indent="0" algn="ctr">
              <a:lnSpc>
                <a:spcPct val="90000"/>
              </a:lnSpc>
              <a:buNone/>
            </a:pPr>
            <a:r>
              <a:rPr lang="el-GR" sz="3100" b="1" dirty="0" smtClean="0">
                <a:solidFill>
                  <a:srgbClr val="660033"/>
                </a:solidFill>
              </a:rPr>
              <a:t>ΤΡΕΧΟΥΣΕΣ ΤΕΧΝΟΛΟΓΙΕΣ ΣΤΗΝ ΕΚΠΑΙΔΕΥΣΗ – ΕΠΙΣΚΟΠΗΣΗ</a:t>
            </a:r>
            <a:endParaRPr lang="en-US" sz="3100" b="1" dirty="0" smtClean="0">
              <a:solidFill>
                <a:srgbClr val="660033"/>
              </a:solidFill>
            </a:endParaRPr>
          </a:p>
          <a:p>
            <a:endParaRPr lang="el-GR" dirty="0" smtClean="0"/>
          </a:p>
          <a:p>
            <a:pPr algn="just"/>
            <a:r>
              <a:rPr lang="el-GR" sz="2900" dirty="0" smtClean="0"/>
              <a:t>Τα </a:t>
            </a:r>
            <a:r>
              <a:rPr lang="el-GR" sz="2900" dirty="0" smtClean="0"/>
              <a:t>τελευταία χρόνια η ραγδαία αύξηση ποικίλων τεχνολογιών έχει προκαλέσει τη χρήση τους σε  πολλές διαφορετικές πτυχές της ζωής μας. </a:t>
            </a:r>
            <a:endParaRPr lang="el-GR" sz="2900" dirty="0" smtClean="0"/>
          </a:p>
          <a:p>
            <a:pPr algn="just"/>
            <a:endParaRPr lang="el-GR" sz="2900" dirty="0" smtClean="0"/>
          </a:p>
          <a:p>
            <a:pPr algn="just"/>
            <a:r>
              <a:rPr lang="el-GR" sz="2900" dirty="0" smtClean="0"/>
              <a:t>Η τεχνολογία υπάρχει σε δραστηριότητες γενικής χρήσης όπως πολύ-λειτουργικές κινητές συσκευές ικανές για λήψη φωτογραφιών και ανταλλαγή </a:t>
            </a:r>
            <a:r>
              <a:rPr lang="en-US" sz="2900" dirty="0" smtClean="0"/>
              <a:t>e</a:t>
            </a:r>
            <a:r>
              <a:rPr lang="el-GR" sz="2900" dirty="0" smtClean="0"/>
              <a:t>-</a:t>
            </a:r>
            <a:r>
              <a:rPr lang="en-US" sz="2900" dirty="0" smtClean="0"/>
              <a:t>mail</a:t>
            </a:r>
            <a:r>
              <a:rPr lang="el-GR" sz="2900" dirty="0" smtClean="0"/>
              <a:t>, σε περισσότερο εξειδικευμένες ενέργειες όπως ραδιοπομπούς και κβαντικές τελείες φθορισμού για ιατρική διάγνωση και θεραπεία (</a:t>
            </a:r>
            <a:r>
              <a:rPr lang="en-US" sz="2900" u="sng" dirty="0" err="1" smtClean="0">
                <a:hlinkClick r:id="" action="ppaction://hlinkfile"/>
              </a:rPr>
              <a:t>Silberglitt</a:t>
            </a:r>
            <a:r>
              <a:rPr lang="el-GR" sz="2900" u="sng" dirty="0" smtClean="0">
                <a:hlinkClick r:id="" action="ppaction://hlinkfile"/>
              </a:rPr>
              <a:t>, 2006</a:t>
            </a:r>
            <a:r>
              <a:rPr lang="el-GR" sz="2900" dirty="0" smtClean="0"/>
              <a:t>). </a:t>
            </a:r>
            <a:endParaRPr lang="el-GR" sz="2900" dirty="0" smtClean="0"/>
          </a:p>
          <a:p>
            <a:pPr algn="just"/>
            <a:endParaRPr lang="el-GR" sz="2900" dirty="0" smtClean="0"/>
          </a:p>
          <a:p>
            <a:pPr algn="just"/>
            <a:r>
              <a:rPr lang="el-GR" sz="2900" dirty="0" smtClean="0"/>
              <a:t>Από την εισαγωγή της τεχνολογίας σε κάθε πτυχή της ζωής μας το πεδίο της εκπαίδευσης δε θα μπορούσε να μείνει ανεπηρέαστο. Πολλές νέες και υποσχόμενες τεχνολογίες όπως τεχνολογίες παιχνιδιών, κοινωνικών δικτύων, και κινητής τηλεφωνίας παίζουν πλέον σημαντικό ρόλο σε αυτό τον τομέα (</a:t>
            </a:r>
            <a:r>
              <a:rPr lang="en-US" sz="2900" u="sng" dirty="0" err="1" smtClean="0">
                <a:hlinkClick r:id="" action="ppaction://hlinkfile"/>
              </a:rPr>
              <a:t>Westera</a:t>
            </a:r>
            <a:r>
              <a:rPr lang="el-GR" sz="2900" u="sng" dirty="0" smtClean="0">
                <a:hlinkClick r:id="" action="ppaction://hlinkfile"/>
              </a:rPr>
              <a:t>, 2006</a:t>
            </a:r>
            <a:r>
              <a:rPr lang="el-GR" sz="2900" dirty="0" smtClean="0"/>
              <a:t>). </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l-GR" sz="2200" b="1" dirty="0" smtClean="0">
                <a:solidFill>
                  <a:srgbClr val="660033"/>
                </a:solidFill>
              </a:rPr>
              <a:t>ΤΡΕΧΟΥΣΕΣ ΤΕΧΝΟΛΟΓΙΕΣ ΣΤΗΝ </a:t>
            </a:r>
            <a:r>
              <a:rPr lang="el-GR" sz="2200" b="1" dirty="0" smtClean="0">
                <a:solidFill>
                  <a:srgbClr val="660033"/>
                </a:solidFill>
              </a:rPr>
              <a:t>ΕΚΠΑΙΔΕΥΣΗ</a:t>
            </a:r>
          </a:p>
          <a:p>
            <a:pPr marL="0" indent="0" algn="ctr">
              <a:lnSpc>
                <a:spcPct val="90000"/>
              </a:lnSpc>
              <a:buNone/>
            </a:pPr>
            <a:endParaRPr lang="el-GR" sz="2100" dirty="0" smtClean="0"/>
          </a:p>
          <a:p>
            <a:pPr algn="just"/>
            <a:r>
              <a:rPr lang="el-GR" sz="2100" dirty="0" smtClean="0"/>
              <a:t>Αυτή </a:t>
            </a:r>
            <a:r>
              <a:rPr lang="el-GR" sz="2100" dirty="0" smtClean="0"/>
              <a:t>η τεχνολογική ενσωμάτωση στην εκπαίδευση φαίνεται να έχει θετικό αντίκτυπο, αφού η έρευνα αποδεικνύει ότι οι νέοι έλκονται ιδιαίτερα στο να τις χρησιμοποιούν (</a:t>
            </a:r>
            <a:r>
              <a:rPr lang="en-US" sz="2100" u="sng" dirty="0" smtClean="0">
                <a:hlinkClick r:id="" action="ppaction://hlinkfile"/>
              </a:rPr>
              <a:t>Cummins</a:t>
            </a:r>
            <a:r>
              <a:rPr lang="el-GR" sz="2100" u="sng" dirty="0" smtClean="0">
                <a:hlinkClick r:id="" action="ppaction://hlinkfile"/>
              </a:rPr>
              <a:t>, </a:t>
            </a:r>
            <a:r>
              <a:rPr lang="en-US" sz="2100" u="sng" dirty="0" smtClean="0">
                <a:hlinkClick r:id="" action="ppaction://hlinkfile"/>
              </a:rPr>
              <a:t>Brown</a:t>
            </a:r>
            <a:r>
              <a:rPr lang="el-GR" sz="2100" u="sng" dirty="0" smtClean="0">
                <a:hlinkClick r:id="" action="ppaction://hlinkfile"/>
              </a:rPr>
              <a:t>, &amp; </a:t>
            </a:r>
            <a:r>
              <a:rPr lang="en-US" sz="2100" u="sng" dirty="0" smtClean="0">
                <a:hlinkClick r:id="" action="ppaction://hlinkfile"/>
              </a:rPr>
              <a:t>Sayers</a:t>
            </a:r>
            <a:r>
              <a:rPr lang="el-GR" sz="2100" u="sng" dirty="0" smtClean="0">
                <a:hlinkClick r:id="" action="ppaction://hlinkfile"/>
              </a:rPr>
              <a:t>, 2007;</a:t>
            </a:r>
            <a:r>
              <a:rPr lang="el-GR" sz="2100" dirty="0" smtClean="0"/>
              <a:t> </a:t>
            </a:r>
            <a:r>
              <a:rPr lang="en-US" sz="2100" u="sng" dirty="0" err="1" smtClean="0">
                <a:hlinkClick r:id="" action="ppaction://hlinkfile"/>
              </a:rPr>
              <a:t>Warschauer</a:t>
            </a:r>
            <a:r>
              <a:rPr lang="el-GR" sz="2100" u="sng" dirty="0" smtClean="0">
                <a:hlinkClick r:id="" action="ppaction://hlinkfile"/>
              </a:rPr>
              <a:t>, 2011</a:t>
            </a:r>
            <a:r>
              <a:rPr lang="el-GR" sz="2100" dirty="0" smtClean="0"/>
              <a:t>). </a:t>
            </a:r>
            <a:endParaRPr lang="el-GR" sz="2100" dirty="0" smtClean="0"/>
          </a:p>
          <a:p>
            <a:pPr algn="just"/>
            <a:endParaRPr lang="el-GR" sz="2100" dirty="0" smtClean="0"/>
          </a:p>
          <a:p>
            <a:pPr algn="just"/>
            <a:r>
              <a:rPr lang="el-GR" sz="2100" dirty="0" smtClean="0"/>
              <a:t>Για </a:t>
            </a:r>
            <a:r>
              <a:rPr lang="el-GR" sz="2100" dirty="0" smtClean="0"/>
              <a:t>αυτούς τους λόγους μια λεπτομερής έρευνα στις εκπαιδευτικές τεχνολογίες θα μας εισάγει στις δυνατότητες που προσφέρει η τεχνολογία στο πεδίο της εκπαίδευσης, και θα μας υποδείξει τις νέες τάσεις καθώς και ευκαιρίες για μελλοντική έρευνα.</a:t>
            </a:r>
          </a:p>
          <a:p>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7500" lnSpcReduction="20000"/>
          </a:bodyPr>
          <a:lstStyle/>
          <a:p>
            <a:pPr marL="0" indent="0" algn="ctr">
              <a:lnSpc>
                <a:spcPct val="90000"/>
              </a:lnSpc>
              <a:buNone/>
            </a:pPr>
            <a:r>
              <a:rPr lang="el-GR" sz="2800" b="1" dirty="0" smtClean="0">
                <a:solidFill>
                  <a:srgbClr val="660033"/>
                </a:solidFill>
              </a:rPr>
              <a:t>ΙΣΤΟΡΙΚΟ ΕΚΠΑΙΔΕΥΤΙΚΩΝ ΤΕΧΝΟΛΟΓΙΩΝ</a:t>
            </a:r>
          </a:p>
          <a:p>
            <a:pPr marL="0" indent="0" algn="ctr">
              <a:lnSpc>
                <a:spcPct val="90000"/>
              </a:lnSpc>
              <a:buNone/>
            </a:pPr>
            <a:endParaRPr lang="en-US" sz="2000" b="1" dirty="0" smtClean="0">
              <a:solidFill>
                <a:srgbClr val="660033"/>
              </a:solidFill>
            </a:endParaRPr>
          </a:p>
          <a:p>
            <a:pPr algn="just">
              <a:buNone/>
            </a:pPr>
            <a:r>
              <a:rPr lang="el-GR" sz="2300" dirty="0" smtClean="0"/>
              <a:t>	Μετά </a:t>
            </a:r>
            <a:r>
              <a:rPr lang="el-GR" sz="2300" dirty="0" smtClean="0"/>
              <a:t>τον 2</a:t>
            </a:r>
            <a:r>
              <a:rPr lang="el-GR" sz="2300" baseline="30000" dirty="0" smtClean="0"/>
              <a:t>ο</a:t>
            </a:r>
            <a:r>
              <a:rPr lang="el-GR" sz="2300" dirty="0" smtClean="0"/>
              <a:t> παγκόσμιο πόλεμο δημιουργήθηκαν τρεις γενιές </a:t>
            </a:r>
            <a:r>
              <a:rPr lang="el-GR" sz="2300" dirty="0" smtClean="0"/>
              <a:t>εκπαιδευτικών τεχνολογιών </a:t>
            </a:r>
            <a:r>
              <a:rPr lang="el-GR" sz="2300" dirty="0" smtClean="0"/>
              <a:t>για εκπαίδευση από απόσταση </a:t>
            </a:r>
            <a:r>
              <a:rPr lang="el-GR" sz="2300" u="sng" dirty="0" smtClean="0">
                <a:hlinkClick r:id="" action="ppaction://hlinkfile"/>
              </a:rPr>
              <a:t>(</a:t>
            </a:r>
            <a:r>
              <a:rPr lang="el-GR" sz="2300" u="sng" dirty="0" err="1" smtClean="0">
                <a:hlinkClick r:id="" action="ppaction://hlinkfile"/>
              </a:rPr>
              <a:t>Nipper</a:t>
            </a:r>
            <a:r>
              <a:rPr lang="el-GR" sz="2300" u="sng" dirty="0" smtClean="0">
                <a:hlinkClick r:id="" action="ppaction://hlinkfile"/>
              </a:rPr>
              <a:t>, 1989)</a:t>
            </a:r>
            <a:r>
              <a:rPr lang="el-GR" sz="2300" dirty="0" smtClean="0"/>
              <a:t>. </a:t>
            </a:r>
            <a:endParaRPr lang="el-GR" sz="2300" dirty="0" smtClean="0"/>
          </a:p>
          <a:p>
            <a:pPr algn="just"/>
            <a:endParaRPr lang="el-GR" sz="2300" dirty="0" smtClean="0"/>
          </a:p>
          <a:p>
            <a:pPr algn="just"/>
            <a:r>
              <a:rPr lang="el-GR" sz="2300" dirty="0" smtClean="0"/>
              <a:t>Η πρώτη γενιά βασιζόταν σε τυπωμένο υλικό που παραδιδόταν μέσω του ταχυδρομείου. </a:t>
            </a:r>
            <a:endParaRPr lang="el-GR" sz="2300" dirty="0" smtClean="0"/>
          </a:p>
          <a:p>
            <a:pPr algn="just"/>
            <a:endParaRPr lang="el-GR" sz="2300" dirty="0" smtClean="0"/>
          </a:p>
          <a:p>
            <a:pPr algn="just"/>
            <a:r>
              <a:rPr lang="el-GR" sz="2300" dirty="0" smtClean="0"/>
              <a:t>Η δεύτερη γενιά, συμπεριλάμβανε πολυμεσικά στοιχεία όπως κασέτες ήχου, βιντεοκασέτες κ.τ.λ</a:t>
            </a:r>
            <a:r>
              <a:rPr lang="el-GR" sz="2300" dirty="0" smtClean="0"/>
              <a:t>.</a:t>
            </a:r>
          </a:p>
          <a:p>
            <a:pPr algn="just"/>
            <a:endParaRPr lang="el-GR" sz="2300" dirty="0" smtClean="0"/>
          </a:p>
          <a:p>
            <a:pPr algn="just"/>
            <a:r>
              <a:rPr lang="el-GR" sz="2300" dirty="0" smtClean="0"/>
              <a:t>Η </a:t>
            </a:r>
            <a:r>
              <a:rPr lang="el-GR" sz="2300" dirty="0" smtClean="0"/>
              <a:t>τρίτη γενιά χαρακτηριζόταν από την μείξη μέσων αναμετάδοσης και τηλεπικοινωνιών, όπως ηχητικές διασκέψεις, ή τηλεδιασκέψεις. Οι τεχνολογίες της δεύτερης και τρίτης γενιάς χρησιμοποιούνταν και συνδυαστικά</a:t>
            </a:r>
            <a:r>
              <a:rPr lang="el-GR" sz="2300" dirty="0" smtClean="0"/>
              <a:t>.</a:t>
            </a:r>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a:bodyPr>
          <a:lstStyle/>
          <a:p>
            <a:pPr marL="0" indent="0" algn="ctr">
              <a:lnSpc>
                <a:spcPct val="90000"/>
              </a:lnSpc>
              <a:buNone/>
            </a:pPr>
            <a:r>
              <a:rPr lang="el-GR" sz="2200" b="1" dirty="0" smtClean="0">
                <a:solidFill>
                  <a:srgbClr val="660033"/>
                </a:solidFill>
              </a:rPr>
              <a:t>ΙΣΤΟΡΙΚΟ ΕΚΠΑΙΔΕΥΤΙΚΩΝ </a:t>
            </a:r>
            <a:r>
              <a:rPr lang="el-GR" sz="2200" b="1" dirty="0" smtClean="0">
                <a:solidFill>
                  <a:srgbClr val="660033"/>
                </a:solidFill>
              </a:rPr>
              <a:t>ΤΕΧΝΟΛΟΓΙΩΝ</a:t>
            </a:r>
          </a:p>
          <a:p>
            <a:pPr marL="0" indent="0" algn="ctr">
              <a:lnSpc>
                <a:spcPct val="90000"/>
              </a:lnSpc>
              <a:buNone/>
            </a:pPr>
            <a:endParaRPr lang="en-US" sz="2000" b="1" dirty="0" smtClean="0">
              <a:solidFill>
                <a:srgbClr val="660033"/>
              </a:solidFill>
            </a:endParaRPr>
          </a:p>
          <a:p>
            <a:pPr algn="just">
              <a:buNone/>
            </a:pPr>
            <a:r>
              <a:rPr lang="el-GR" sz="2200" dirty="0" smtClean="0"/>
              <a:t>	Στις </a:t>
            </a:r>
            <a:r>
              <a:rPr lang="el-GR" sz="2200" dirty="0" smtClean="0"/>
              <a:t>μέρες μας, στον 21</a:t>
            </a:r>
            <a:r>
              <a:rPr lang="el-GR" sz="2200" baseline="30000" dirty="0" smtClean="0"/>
              <a:t>ο</a:t>
            </a:r>
            <a:r>
              <a:rPr lang="el-GR" sz="2200" dirty="0" smtClean="0"/>
              <a:t> αιώνα, με την ευρεία διάδοση του </a:t>
            </a:r>
            <a:r>
              <a:rPr lang="en-US" sz="2200" dirty="0" smtClean="0"/>
              <a:t>Internet </a:t>
            </a:r>
            <a:r>
              <a:rPr lang="el-GR" sz="2200" dirty="0" smtClean="0"/>
              <a:t>και την προσαρμογή του σε κάθε τομέα της ζωής μας, οι εκπαιδευτικές τεχνολογίες έχουν αποκτήσει ακόμα μεγαλύτερο ρόλο στο πεδίο της εκπαίδευσης (</a:t>
            </a:r>
            <a:r>
              <a:rPr lang="en-US" sz="2200" u="sng" dirty="0" err="1" smtClean="0">
                <a:hlinkClick r:id="" action="ppaction://hlinkfile"/>
              </a:rPr>
              <a:t>Caladine</a:t>
            </a:r>
            <a:r>
              <a:rPr lang="el-GR" sz="2200" u="sng" dirty="0" smtClean="0">
                <a:hlinkClick r:id="" action="ppaction://hlinkfile"/>
              </a:rPr>
              <a:t>, 2008</a:t>
            </a:r>
            <a:r>
              <a:rPr lang="el-GR" sz="2200" dirty="0" smtClean="0"/>
              <a:t>). </a:t>
            </a:r>
            <a:endParaRPr lang="el-GR" sz="2200" dirty="0" smtClean="0"/>
          </a:p>
          <a:p>
            <a:pPr algn="just"/>
            <a:endParaRPr lang="el-GR" sz="2200" dirty="0" smtClean="0"/>
          </a:p>
          <a:p>
            <a:pPr algn="just">
              <a:buNone/>
            </a:pPr>
            <a:r>
              <a:rPr lang="el-GR" sz="2200" dirty="0" smtClean="0"/>
              <a:t>	Αυτή </a:t>
            </a:r>
            <a:r>
              <a:rPr lang="el-GR" sz="2200" dirty="0" smtClean="0"/>
              <a:t>η εξάπλωση περιγράφεται από τον </a:t>
            </a:r>
            <a:r>
              <a:rPr lang="en-US" sz="2200" u="sng" dirty="0" smtClean="0">
                <a:hlinkClick r:id="" action="ppaction://hlinkfile"/>
              </a:rPr>
              <a:t>Taylor</a:t>
            </a:r>
            <a:r>
              <a:rPr lang="el-GR" sz="2200" u="sng" dirty="0" smtClean="0">
                <a:hlinkClick r:id="" action="ppaction://hlinkfile"/>
              </a:rPr>
              <a:t> (2001)</a:t>
            </a:r>
            <a:r>
              <a:rPr lang="el-GR" sz="2200" dirty="0" smtClean="0"/>
              <a:t> ο οποίος πρόσθεσε τρεις ακόμα γενιές εκπαιδευτικών τεχνολογιών στη δουλειά του </a:t>
            </a:r>
            <a:r>
              <a:rPr lang="en-US" sz="2200" dirty="0" smtClean="0"/>
              <a:t>Nipper</a:t>
            </a:r>
            <a:r>
              <a:rPr lang="el-GR" sz="2200" dirty="0" smtClean="0"/>
              <a:t>.</a:t>
            </a:r>
            <a:endParaRPr lang="en-US" sz="2200"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62500" lnSpcReduction="20000"/>
          </a:bodyPr>
          <a:lstStyle/>
          <a:p>
            <a:pPr marL="0" indent="0" algn="ctr">
              <a:lnSpc>
                <a:spcPct val="90000"/>
              </a:lnSpc>
              <a:buNone/>
            </a:pPr>
            <a:r>
              <a:rPr lang="el-GR" sz="3500" b="1" dirty="0" smtClean="0">
                <a:solidFill>
                  <a:srgbClr val="660033"/>
                </a:solidFill>
              </a:rPr>
              <a:t>ΙΣΤΟΡΙΚΟ ΕΚΠΑΙΔΕΥΤΙΚΩΝ </a:t>
            </a:r>
            <a:r>
              <a:rPr lang="el-GR" sz="3500" b="1" dirty="0" smtClean="0">
                <a:solidFill>
                  <a:srgbClr val="660033"/>
                </a:solidFill>
              </a:rPr>
              <a:t>ΤΕΧΝΟΛΟΓΙΩΝ</a:t>
            </a:r>
          </a:p>
          <a:p>
            <a:pPr marL="0" indent="0" algn="ctr">
              <a:lnSpc>
                <a:spcPct val="90000"/>
              </a:lnSpc>
              <a:buNone/>
            </a:pPr>
            <a:endParaRPr lang="el-GR" sz="3100" b="1" dirty="0" smtClean="0">
              <a:solidFill>
                <a:srgbClr val="660033"/>
              </a:solidFill>
            </a:endParaRPr>
          </a:p>
          <a:p>
            <a:pPr algn="just">
              <a:buNone/>
            </a:pPr>
            <a:r>
              <a:rPr lang="el-GR" dirty="0" smtClean="0"/>
              <a:t>	Η </a:t>
            </a:r>
            <a:r>
              <a:rPr lang="el-GR" dirty="0" smtClean="0"/>
              <a:t>τέταρτη και πέμπτη γενιά βασίζονται στο γεγονός ότι η εφαρμογή της τεχνολογίας στην εκπαίδευση, σταμάτησε να χρησιμοποιείται αποκλειστικά για την εκπαίδευση από απόσταση, και πλέον χρησιμοποιείται στη γενική εκπαίδευση. Πιο συγκεκριμένα, η πέμπτη γενιά εκφράζει την επεκταμένη χρήση της τεχνολογίας στην </a:t>
            </a:r>
            <a:r>
              <a:rPr lang="en-US" dirty="0" smtClean="0"/>
              <a:t>online </a:t>
            </a:r>
            <a:r>
              <a:rPr lang="el-GR" dirty="0" smtClean="0"/>
              <a:t>εκπαίδευση. </a:t>
            </a:r>
            <a:endParaRPr lang="el-GR" dirty="0" smtClean="0"/>
          </a:p>
          <a:p>
            <a:pPr algn="just"/>
            <a:endParaRPr lang="el-GR" dirty="0" smtClean="0"/>
          </a:p>
          <a:p>
            <a:pPr algn="just">
              <a:buNone/>
            </a:pPr>
            <a:r>
              <a:rPr lang="el-GR" dirty="0" smtClean="0"/>
              <a:t>	Τέλος </a:t>
            </a:r>
            <a:r>
              <a:rPr lang="el-GR" dirty="0" smtClean="0"/>
              <a:t>η έκτη γενιά, που είναι και η γενιά στην οποία βρισκόμαστε τώρα, έχει προέλθει από την εξέλιξη του ιστού σαν ένα «σύστημα» που είναι σχεδιασμένο με επίκεντρο το χρήστη, και στοχεύει στη συλλογή και κοινή χρήση δεδομένων, στη λειτουργικότητα (</a:t>
            </a:r>
            <a:r>
              <a:rPr lang="en-US" dirty="0" smtClean="0"/>
              <a:t>interoperability</a:t>
            </a:r>
            <a:r>
              <a:rPr lang="el-GR" dirty="0" smtClean="0"/>
              <a:t>), και στη συνεργασία (</a:t>
            </a:r>
            <a:r>
              <a:rPr lang="en-US" dirty="0" smtClean="0"/>
              <a:t>collaboration</a:t>
            </a:r>
            <a:r>
              <a:rPr lang="el-GR" dirty="0" smtClean="0"/>
              <a:t>). Η έκτη γενιά χαρακτηρίζεται από την αυξημένη ποσότητα υλικού που παράγεται από τους μαθητές.</a:t>
            </a:r>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44824"/>
            <a:ext cx="8229600" cy="4281339"/>
          </a:xfrm>
        </p:spPr>
        <p:txBody>
          <a:bodyPr>
            <a:normAutofit fontScale="70000" lnSpcReduction="20000"/>
          </a:bodyPr>
          <a:lstStyle/>
          <a:p>
            <a:pPr marL="0" indent="0" algn="ctr">
              <a:lnSpc>
                <a:spcPct val="90000"/>
              </a:lnSpc>
              <a:buNone/>
            </a:pPr>
            <a:r>
              <a:rPr lang="el-GR" sz="3100" b="1" dirty="0" smtClean="0">
                <a:solidFill>
                  <a:srgbClr val="660033"/>
                </a:solidFill>
              </a:rPr>
              <a:t>ΧΑΡΑΚΤΗΡΙΣΤΙΚΑ </a:t>
            </a:r>
            <a:r>
              <a:rPr lang="el-GR" sz="3100" b="1" dirty="0" smtClean="0">
                <a:solidFill>
                  <a:srgbClr val="660033"/>
                </a:solidFill>
              </a:rPr>
              <a:t>ΕΚΠΑΙΔΕΥΤΙΚΩΝ </a:t>
            </a:r>
            <a:r>
              <a:rPr lang="el-GR" sz="3100" b="1" dirty="0" smtClean="0">
                <a:solidFill>
                  <a:srgbClr val="660033"/>
                </a:solidFill>
              </a:rPr>
              <a:t>ΤΕΧΝΟΛΟΓΙΩΝ</a:t>
            </a:r>
          </a:p>
          <a:p>
            <a:pPr marL="0" indent="0" algn="ctr">
              <a:lnSpc>
                <a:spcPct val="90000"/>
              </a:lnSpc>
              <a:buNone/>
            </a:pPr>
            <a:endParaRPr lang="el-GR" sz="2800" b="1" dirty="0" smtClean="0">
              <a:solidFill>
                <a:srgbClr val="660033"/>
              </a:solidFill>
            </a:endParaRPr>
          </a:p>
          <a:p>
            <a:r>
              <a:rPr lang="el-GR" dirty="0" smtClean="0"/>
              <a:t>Ο </a:t>
            </a:r>
            <a:r>
              <a:rPr lang="en-US" u="sng" dirty="0" smtClean="0">
                <a:hlinkClick r:id="" action="ppaction://hlinkfile"/>
              </a:rPr>
              <a:t>Taylor</a:t>
            </a:r>
            <a:r>
              <a:rPr lang="el-GR" u="sng" dirty="0" smtClean="0">
                <a:hlinkClick r:id="" action="ppaction://hlinkfile"/>
              </a:rPr>
              <a:t> (2001)</a:t>
            </a:r>
            <a:r>
              <a:rPr lang="el-GR" dirty="0" smtClean="0"/>
              <a:t> κατηγοριοποιεί τις γενιές εκπαιδευτικών τεχνολογιών σύμφωνα με τις παρακάτω μεταβλητές: </a:t>
            </a:r>
          </a:p>
          <a:p>
            <a:pPr lvl="1"/>
            <a:r>
              <a:rPr lang="el-GR" dirty="0" smtClean="0"/>
              <a:t>ευελιξία στο </a:t>
            </a:r>
            <a:r>
              <a:rPr lang="el-GR" dirty="0" smtClean="0"/>
              <a:t>χρόνο</a:t>
            </a:r>
            <a:endParaRPr lang="el-GR" dirty="0" smtClean="0"/>
          </a:p>
          <a:p>
            <a:pPr lvl="1"/>
            <a:r>
              <a:rPr lang="el-GR" dirty="0" smtClean="0"/>
              <a:t>μέρος και </a:t>
            </a:r>
            <a:r>
              <a:rPr lang="el-GR" dirty="0" smtClean="0"/>
              <a:t>ρυθμός χρήσης</a:t>
            </a:r>
            <a:endParaRPr lang="el-GR" dirty="0" smtClean="0"/>
          </a:p>
          <a:p>
            <a:pPr lvl="1"/>
            <a:r>
              <a:rPr lang="el-GR" dirty="0" smtClean="0"/>
              <a:t>χρήση υλικού υψηλής </a:t>
            </a:r>
            <a:r>
              <a:rPr lang="el-GR" dirty="0" smtClean="0"/>
              <a:t>ποιότητας</a:t>
            </a:r>
            <a:endParaRPr lang="el-GR" dirty="0" smtClean="0"/>
          </a:p>
          <a:p>
            <a:pPr lvl="1"/>
            <a:r>
              <a:rPr lang="el-GR" dirty="0" smtClean="0"/>
              <a:t>υψηλή διαδραστικότητα </a:t>
            </a:r>
          </a:p>
          <a:p>
            <a:pPr lvl="1"/>
            <a:r>
              <a:rPr lang="el-GR" dirty="0" smtClean="0"/>
              <a:t>και προσθέτει τη παράμετρο της προχωρημένης διαδραστικότητας για τα περιβάλλοντα έκτης γενιάς.</a:t>
            </a:r>
          </a:p>
          <a:p>
            <a:endParaRPr lang="el-GR" dirty="0" smtClean="0"/>
          </a:p>
          <a:p>
            <a:r>
              <a:rPr lang="el-GR" dirty="0" smtClean="0"/>
              <a:t>Οι </a:t>
            </a:r>
            <a:r>
              <a:rPr lang="el-GR" dirty="0" smtClean="0"/>
              <a:t>παραπάνω παράμετροι θεωρούνται απαραίτητες σε κάθε περιβάλλον ηλεκτρονικής μάθησης, ανεξάρτητα από το αν υπάρχουν σε μικρότερο ή μεγαλύτερο βαθμό.</a:t>
            </a:r>
            <a:endParaRPr lang="en-US" dirty="0"/>
          </a:p>
        </p:txBody>
      </p:sp>
      <p:pic>
        <p:nvPicPr>
          <p:cNvPr id="4" name="Picture 3" descr="sima_uoc"/>
          <p:cNvPicPr>
            <a:picLocks noChangeAspect="1" noChangeArrowheads="1"/>
          </p:cNvPicPr>
          <p:nvPr/>
        </p:nvPicPr>
        <p:blipFill>
          <a:blip r:embed="rId3" cstate="print"/>
          <a:srcRect/>
          <a:stretch>
            <a:fillRect/>
          </a:stretch>
        </p:blipFill>
        <p:spPr bwMode="auto">
          <a:xfrm>
            <a:off x="251521" y="530323"/>
            <a:ext cx="1259632" cy="1242493"/>
          </a:xfrm>
          <a:prstGeom prst="rect">
            <a:avLst/>
          </a:prstGeom>
          <a:noFill/>
          <a:ln w="9525">
            <a:noFill/>
            <a:miter lim="800000"/>
            <a:headEnd/>
            <a:tailEnd/>
          </a:ln>
        </p:spPr>
      </p:pic>
      <p:pic>
        <p:nvPicPr>
          <p:cNvPr id="5" name="Picture 2" descr="Logo Normal"/>
          <p:cNvPicPr>
            <a:picLocks noChangeAspect="1" noChangeArrowheads="1"/>
          </p:cNvPicPr>
          <p:nvPr/>
        </p:nvPicPr>
        <p:blipFill>
          <a:blip r:embed="rId4" cstate="print"/>
          <a:srcRect/>
          <a:stretch>
            <a:fillRect/>
          </a:stretch>
        </p:blipFill>
        <p:spPr bwMode="auto">
          <a:xfrm>
            <a:off x="6660232" y="548680"/>
            <a:ext cx="1924613" cy="1224136"/>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3382</TotalTime>
  <Words>1241</Words>
  <Application>Microsoft Office PowerPoint</Application>
  <PresentationFormat>On-screen Show (4:3)</PresentationFormat>
  <Paragraphs>303</Paragraphs>
  <Slides>37</Slides>
  <Notes>37</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Σχόλιο</dc:creator>
  <cp:lastModifiedBy>Demian</cp:lastModifiedBy>
  <cp:revision>47</cp:revision>
  <dcterms:created xsi:type="dcterms:W3CDTF">2014-11-05T14:25:28Z</dcterms:created>
  <dcterms:modified xsi:type="dcterms:W3CDTF">2015-03-29T12:27:46Z</dcterms:modified>
</cp:coreProperties>
</file>