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 varScale="1">
        <p:scale>
          <a:sx n="103" d="100"/>
          <a:sy n="103" d="100"/>
        </p:scale>
        <p:origin x="-2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l-GR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l-GR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0BD3BC2-91F4-4392-ABA0-A598EE50DAD3}" type="slidenum">
              <a:rPr lang="el-GR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7E3493B-DA3A-40EC-A7B8-2DD27091A2B4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/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2440" cy="41108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09AE07A-7622-4491-934A-50B5353B7650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26</a:t>
            </a:fld>
            <a:endParaRPr/>
          </a:p>
        </p:txBody>
      </p:sp>
      <p:sp>
        <p:nvSpPr>
          <p:cNvPr id="285" name="CustomShape 2"/>
          <p:cNvSpPr/>
          <p:nvPr/>
        </p:nvSpPr>
        <p:spPr>
          <a:xfrm>
            <a:off x="685440" y="4343400"/>
            <a:ext cx="5486760" cy="411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CC04B8C-6D34-4AA9-BE32-8416350C91A1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27</a:t>
            </a:fld>
            <a:endParaRPr/>
          </a:p>
        </p:txBody>
      </p:sp>
      <p:sp>
        <p:nvSpPr>
          <p:cNvPr id="287" name="CustomShape 2"/>
          <p:cNvSpPr/>
          <p:nvPr/>
        </p:nvSpPr>
        <p:spPr>
          <a:xfrm>
            <a:off x="685440" y="4343400"/>
            <a:ext cx="5483880" cy="411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6D91217-D1BF-4708-A427-15A94CCE0E26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28</a:t>
            </a:fld>
            <a:endParaRPr/>
          </a:p>
        </p:txBody>
      </p:sp>
      <p:sp>
        <p:nvSpPr>
          <p:cNvPr id="289" name="CustomShape 2"/>
          <p:cNvSpPr/>
          <p:nvPr/>
        </p:nvSpPr>
        <p:spPr>
          <a:xfrm>
            <a:off x="685440" y="4343400"/>
            <a:ext cx="5485320" cy="411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A33652C-BADE-47F8-8D65-AFD564B96B0A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29</a:t>
            </a:fld>
            <a:endParaRPr/>
          </a:p>
        </p:txBody>
      </p:sp>
      <p:sp>
        <p:nvSpPr>
          <p:cNvPr id="291" name="CustomShape 2"/>
          <p:cNvSpPr/>
          <p:nvPr/>
        </p:nvSpPr>
        <p:spPr>
          <a:xfrm>
            <a:off x="685440" y="4343400"/>
            <a:ext cx="5486760" cy="411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CD18001-15BB-445D-8A3E-C6434723ADE4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30</a:t>
            </a:fld>
            <a:endParaRPr/>
          </a:p>
        </p:txBody>
      </p:sp>
      <p:sp>
        <p:nvSpPr>
          <p:cNvPr id="293" name="CustomShape 2"/>
          <p:cNvSpPr/>
          <p:nvPr/>
        </p:nvSpPr>
        <p:spPr>
          <a:xfrm>
            <a:off x="685440" y="4343400"/>
            <a:ext cx="5486760" cy="411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29E77F2-DE00-4D68-BD59-4A4842422942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31</a:t>
            </a:fld>
            <a:endParaRPr/>
          </a:p>
        </p:txBody>
      </p:sp>
      <p:sp>
        <p:nvSpPr>
          <p:cNvPr id="295" name="CustomShape 2"/>
          <p:cNvSpPr/>
          <p:nvPr/>
        </p:nvSpPr>
        <p:spPr>
          <a:xfrm>
            <a:off x="685440" y="4343400"/>
            <a:ext cx="5483880" cy="411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D581DF3-DC88-45A0-8B5F-C4DA6983CDD7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32</a:t>
            </a:fld>
            <a:endParaRPr/>
          </a:p>
        </p:txBody>
      </p:sp>
      <p:sp>
        <p:nvSpPr>
          <p:cNvPr id="297" name="CustomShape 2"/>
          <p:cNvSpPr/>
          <p:nvPr/>
        </p:nvSpPr>
        <p:spPr>
          <a:xfrm>
            <a:off x="685440" y="4343400"/>
            <a:ext cx="5483880" cy="411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1239BAC-0D95-4412-96E7-B8DD12FE5FD3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33</a:t>
            </a:fld>
            <a:endParaRPr/>
          </a:p>
        </p:txBody>
      </p:sp>
      <p:sp>
        <p:nvSpPr>
          <p:cNvPr id="299" name="CustomShape 2"/>
          <p:cNvSpPr/>
          <p:nvPr/>
        </p:nvSpPr>
        <p:spPr>
          <a:xfrm>
            <a:off x="685440" y="4343400"/>
            <a:ext cx="5486760" cy="411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11D0ED1-CA15-478D-8D08-77CDA9A0B20E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34</a:t>
            </a:fld>
            <a:endParaRPr/>
          </a:p>
        </p:txBody>
      </p:sp>
      <p:sp>
        <p:nvSpPr>
          <p:cNvPr id="301" name="CustomShape 2"/>
          <p:cNvSpPr/>
          <p:nvPr/>
        </p:nvSpPr>
        <p:spPr>
          <a:xfrm>
            <a:off x="685440" y="4343400"/>
            <a:ext cx="5486760" cy="411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88489E8-B228-409A-AD8D-E2F840033CBF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35</a:t>
            </a:fld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685440" y="4343400"/>
            <a:ext cx="5483880" cy="411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2DE3BF4-AECC-49B1-A5EB-F17BA17D7A5B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2440" cy="41108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EF825BF-F21B-487F-9534-A9E63B0F96C4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36</a:t>
            </a:fld>
            <a:endParaRPr/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2440" cy="41108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83F0E6B-4DDC-4C48-B441-EE049F81AA52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37</a:t>
            </a:fld>
            <a:endParaRPr/>
          </a:p>
        </p:txBody>
      </p:sp>
      <p:sp>
        <p:nvSpPr>
          <p:cNvPr id="307" name="CustomShape 2"/>
          <p:cNvSpPr/>
          <p:nvPr/>
        </p:nvSpPr>
        <p:spPr>
          <a:xfrm>
            <a:off x="685440" y="4343400"/>
            <a:ext cx="5486760" cy="411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271D74E-4046-48ED-83DE-12D60D866ECD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38</a:t>
            </a:fld>
            <a:endParaRPr/>
          </a:p>
        </p:txBody>
      </p:sp>
      <p:sp>
        <p:nvSpPr>
          <p:cNvPr id="309" name="CustomShape 2"/>
          <p:cNvSpPr/>
          <p:nvPr/>
        </p:nvSpPr>
        <p:spPr>
          <a:xfrm>
            <a:off x="685440" y="4343400"/>
            <a:ext cx="5486760" cy="411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FC2D2EE-6D5D-445F-A1E4-429030BEF1E5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39</a:t>
            </a:fld>
            <a:endParaRPr/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2440" cy="41108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E3420F1-F1CD-4A18-BBCE-4694A90BEBA9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40</a:t>
            </a:fld>
            <a:endParaRPr/>
          </a:p>
        </p:txBody>
      </p:sp>
      <p:sp>
        <p:nvSpPr>
          <p:cNvPr id="313" name="CustomShape 2"/>
          <p:cNvSpPr/>
          <p:nvPr/>
        </p:nvSpPr>
        <p:spPr>
          <a:xfrm>
            <a:off x="685440" y="4343400"/>
            <a:ext cx="5485320" cy="411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546A179-AFA6-47C2-9CE5-50DD2B65DBEF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41</a:t>
            </a:fld>
            <a:endParaRPr/>
          </a:p>
        </p:txBody>
      </p:sp>
      <p:sp>
        <p:nvSpPr>
          <p:cNvPr id="315" name="CustomShape 2"/>
          <p:cNvSpPr/>
          <p:nvPr/>
        </p:nvSpPr>
        <p:spPr>
          <a:xfrm>
            <a:off x="685440" y="4343400"/>
            <a:ext cx="5486760" cy="411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57661D7-9DA5-4CED-9FE5-C8530C51F9AD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/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2440" cy="41108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4EEB4E7-DC06-41FB-A066-BA7A95A152E1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/>
          </a:p>
        </p:txBody>
      </p:sp>
      <p:sp>
        <p:nvSpPr>
          <p:cNvPr id="273" name="CustomShape 2"/>
          <p:cNvSpPr/>
          <p:nvPr/>
        </p:nvSpPr>
        <p:spPr>
          <a:xfrm>
            <a:off x="685440" y="4343400"/>
            <a:ext cx="5486760" cy="411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FA50860-F9F2-4E79-9400-08863BEC5B95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21</a:t>
            </a:fld>
            <a:endParaRPr/>
          </a:p>
        </p:txBody>
      </p:sp>
      <p:sp>
        <p:nvSpPr>
          <p:cNvPr id="275" name="CustomShape 2"/>
          <p:cNvSpPr/>
          <p:nvPr/>
        </p:nvSpPr>
        <p:spPr>
          <a:xfrm>
            <a:off x="685440" y="4343400"/>
            <a:ext cx="5486760" cy="411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34D195A-1EE7-4965-8788-3F8AA36F11E7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22</a:t>
            </a:fld>
            <a:endParaRPr/>
          </a:p>
        </p:txBody>
      </p:sp>
      <p:sp>
        <p:nvSpPr>
          <p:cNvPr id="277" name="CustomShape 2"/>
          <p:cNvSpPr/>
          <p:nvPr/>
        </p:nvSpPr>
        <p:spPr>
          <a:xfrm>
            <a:off x="685440" y="4343400"/>
            <a:ext cx="5486760" cy="411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BDB7B1B-BA45-4290-B174-5085F7A1ACF0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23</a:t>
            </a:fld>
            <a:endParaRPr/>
          </a:p>
        </p:txBody>
      </p:sp>
      <p:sp>
        <p:nvSpPr>
          <p:cNvPr id="279" name="CustomShape 2"/>
          <p:cNvSpPr/>
          <p:nvPr/>
        </p:nvSpPr>
        <p:spPr>
          <a:xfrm>
            <a:off x="685440" y="4343400"/>
            <a:ext cx="5486760" cy="411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7349AF5-B3C0-4B20-A2D1-44F7F3D5581E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24</a:t>
            </a:fld>
            <a:endParaRPr/>
          </a:p>
        </p:txBody>
      </p:sp>
      <p:sp>
        <p:nvSpPr>
          <p:cNvPr id="281" name="CustomShape 2"/>
          <p:cNvSpPr/>
          <p:nvPr/>
        </p:nvSpPr>
        <p:spPr>
          <a:xfrm>
            <a:off x="685440" y="4343400"/>
            <a:ext cx="5486760" cy="411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E203C27-647C-43A6-BF86-9FD68E14BDE3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25</a:t>
            </a:fld>
            <a:endParaRPr/>
          </a:p>
        </p:txBody>
      </p:sp>
      <p:sp>
        <p:nvSpPr>
          <p:cNvPr id="283" name="CustomShape 2"/>
          <p:cNvSpPr/>
          <p:nvPr/>
        </p:nvSpPr>
        <p:spPr>
          <a:xfrm>
            <a:off x="685440" y="4343400"/>
            <a:ext cx="5486760" cy="411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5" name="Picture 114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6" name="Picture 115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8B8B8B"/>
                </a:solidFill>
                <a:latin typeface="Calibri"/>
              </a:rPr>
              <a:t>1/4/2015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CF4DFB5-9673-47F2-86BD-A720ED27ED4D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8B8B8B"/>
                </a:solidFill>
                <a:latin typeface="Calibri"/>
              </a:rPr>
              <a:t>1/4/2015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E2121F2-6E61-4595-8C49-CC7AF17266A3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8B8B8B"/>
                </a:solidFill>
                <a:latin typeface="Calibri"/>
              </a:rPr>
              <a:t>1/4/2015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77892E0-35B9-445F-AEA1-B47DF787AC5D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899640" y="246312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>
                <a:solidFill>
                  <a:srgbClr val="660033"/>
                </a:solidFill>
                <a:latin typeface="Calibri"/>
              </a:rPr>
              <a:t>Πλατφόρμες Ηλεκτρονικής Μάθησης
</a:t>
            </a:r>
            <a:r>
              <a:rPr lang="en-US" sz="2800" b="1" i="1" strike="noStrike">
                <a:solidFill>
                  <a:srgbClr val="660033"/>
                </a:solidFill>
                <a:latin typeface="Calibri"/>
              </a:rPr>
              <a:t>Η Πλατφόρμα Moodle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1155600" y="426852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3000" b="1" strike="noStrike">
                <a:solidFill>
                  <a:srgbClr val="000000"/>
                </a:solidFill>
                <a:latin typeface="Calibri"/>
              </a:rPr>
              <a:t>Οφηλία Νεοφύτου</a:t>
            </a:r>
            <a:endParaRPr/>
          </a:p>
          <a:p>
            <a:pPr>
              <a:lnSpc>
                <a:spcPct val="100000"/>
              </a:lnSpc>
            </a:pPr>
            <a:r>
              <a:rPr lang="el-GR" sz="3000" b="1" strike="noStrike">
                <a:solidFill>
                  <a:srgbClr val="000000"/>
                </a:solidFill>
                <a:latin typeface="Calibri"/>
              </a:rPr>
              <a:t>Σταύρος Καουκάκης</a:t>
            </a:r>
            <a:endParaRPr/>
          </a:p>
        </p:txBody>
      </p:sp>
      <p:sp>
        <p:nvSpPr>
          <p:cNvPr id="124" name="CustomShape 3"/>
          <p:cNvSpPr/>
          <p:nvPr/>
        </p:nvSpPr>
        <p:spPr>
          <a:xfrm>
            <a:off x="179640" y="0"/>
            <a:ext cx="791640" cy="6857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4"/>
          <p:cNvSpPr/>
          <p:nvPr/>
        </p:nvSpPr>
        <p:spPr>
          <a:xfrm>
            <a:off x="0" y="188640"/>
            <a:ext cx="8892000" cy="86364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b="1" strike="noStrike">
                <a:solidFill>
                  <a:srgbClr val="FFFFFF"/>
                </a:solidFill>
                <a:latin typeface="Calibri"/>
              </a:rPr>
              <a:t>	        ΠΑΝΕΠΙΣΤΗΜΙΟ ΚΡΗΤΗΣ</a:t>
            </a:r>
            <a:endParaRPr/>
          </a:p>
        </p:txBody>
      </p:sp>
      <p:pic>
        <p:nvPicPr>
          <p:cNvPr id="126" name="Picture 3"/>
          <p:cNvPicPr/>
          <p:nvPr/>
        </p:nvPicPr>
        <p:blipFill>
          <a:blip r:embed="rId2" cstate="print"/>
          <a:stretch/>
        </p:blipFill>
        <p:spPr>
          <a:xfrm>
            <a:off x="179640" y="188640"/>
            <a:ext cx="827280" cy="816120"/>
          </a:xfrm>
          <a:prstGeom prst="rect">
            <a:avLst/>
          </a:prstGeom>
          <a:ln w="9360">
            <a:noFill/>
          </a:ln>
        </p:spPr>
      </p:pic>
      <p:pic>
        <p:nvPicPr>
          <p:cNvPr id="127" name="Picture 7"/>
          <p:cNvPicPr/>
          <p:nvPr/>
        </p:nvPicPr>
        <p:blipFill>
          <a:blip r:embed="rId3" cstate="print"/>
          <a:stretch/>
        </p:blipFill>
        <p:spPr>
          <a:xfrm>
            <a:off x="4572000" y="5877000"/>
            <a:ext cx="1891800" cy="691920"/>
          </a:xfrm>
          <a:prstGeom prst="rect">
            <a:avLst/>
          </a:prstGeom>
          <a:ln w="9360">
            <a:noFill/>
          </a:ln>
        </p:spPr>
      </p:pic>
      <p:pic>
        <p:nvPicPr>
          <p:cNvPr id="128" name="Picture 8"/>
          <p:cNvPicPr/>
          <p:nvPr/>
        </p:nvPicPr>
        <p:blipFill>
          <a:blip r:embed="rId4" cstate="print"/>
          <a:stretch/>
        </p:blipFill>
        <p:spPr>
          <a:xfrm>
            <a:off x="6804000" y="5805360"/>
            <a:ext cx="1476000" cy="739440"/>
          </a:xfrm>
          <a:prstGeom prst="rect">
            <a:avLst/>
          </a:prstGeom>
          <a:ln w="9360">
            <a:noFill/>
          </a:ln>
        </p:spPr>
      </p:pic>
      <p:pic>
        <p:nvPicPr>
          <p:cNvPr id="129" name="Picture 9"/>
          <p:cNvPicPr/>
          <p:nvPr/>
        </p:nvPicPr>
        <p:blipFill>
          <a:blip r:embed="rId5" cstate="print"/>
          <a:stretch/>
        </p:blipFill>
        <p:spPr>
          <a:xfrm>
            <a:off x="5867280" y="4797360"/>
            <a:ext cx="1007640" cy="867960"/>
          </a:xfrm>
          <a:prstGeom prst="rect">
            <a:avLst/>
          </a:prstGeom>
          <a:ln w="9360">
            <a:noFill/>
          </a:ln>
        </p:spPr>
      </p:pic>
      <p:pic>
        <p:nvPicPr>
          <p:cNvPr id="130" name="Picture 10"/>
          <p:cNvPicPr/>
          <p:nvPr/>
        </p:nvPicPr>
        <p:blipFill>
          <a:blip r:embed="rId6" cstate="print"/>
          <a:stretch/>
        </p:blipFill>
        <p:spPr>
          <a:xfrm>
            <a:off x="7164360" y="4941720"/>
            <a:ext cx="1510920" cy="718920"/>
          </a:xfrm>
          <a:prstGeom prst="rect">
            <a:avLst/>
          </a:prstGeom>
          <a:ln w="9360">
            <a:noFill/>
          </a:ln>
        </p:spPr>
      </p:pic>
      <p:pic>
        <p:nvPicPr>
          <p:cNvPr id="131" name="Picture 10"/>
          <p:cNvPicPr/>
          <p:nvPr/>
        </p:nvPicPr>
        <p:blipFill>
          <a:blip r:embed="rId7" cstate="print"/>
          <a:stretch/>
        </p:blipFill>
        <p:spPr>
          <a:xfrm>
            <a:off x="1403640" y="5949360"/>
            <a:ext cx="1656000" cy="549720"/>
          </a:xfrm>
          <a:prstGeom prst="rect">
            <a:avLst/>
          </a:prstGeom>
          <a:ln w="101520">
            <a:solidFill>
              <a:schemeClr val="bg1"/>
            </a:solidFill>
            <a:miter/>
          </a:ln>
        </p:spPr>
      </p:pic>
      <p:pic>
        <p:nvPicPr>
          <p:cNvPr id="132" name="Picture 2"/>
          <p:cNvPicPr/>
          <p:nvPr/>
        </p:nvPicPr>
        <p:blipFill>
          <a:blip r:embed="rId8" cstate="print"/>
          <a:stretch/>
        </p:blipFill>
        <p:spPr>
          <a:xfrm>
            <a:off x="4140000" y="1340640"/>
            <a:ext cx="1697760" cy="1079640"/>
          </a:xfrm>
          <a:prstGeom prst="rect">
            <a:avLst/>
          </a:prstGeom>
          <a:ln w="9360">
            <a:noFill/>
          </a:ln>
        </p:spPr>
      </p:pic>
      <p:sp>
        <p:nvSpPr>
          <p:cNvPr id="133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CF2B600-0154-4C63-983C-CB895753A270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Εγκατάσταση – Έλεγχος Απαιτήσεων</a:t>
            </a:r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4340D68-86EF-40ED-980C-A463BC60863C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10</a:t>
            </a:fld>
            <a:endParaRPr/>
          </a:p>
        </p:txBody>
      </p:sp>
      <p:pic>
        <p:nvPicPr>
          <p:cNvPr id="170" name="Picture 6"/>
          <p:cNvPicPr/>
          <p:nvPr/>
        </p:nvPicPr>
        <p:blipFill>
          <a:blip r:embed="rId2" cstate="print"/>
          <a:stretch/>
        </p:blipFill>
        <p:spPr>
          <a:xfrm>
            <a:off x="683640" y="1412640"/>
            <a:ext cx="7740000" cy="486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Εγκατάσταση – Πρόοδος Εγκατάστασης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C5B78D2-7201-488D-BFD8-C8DB03F523B1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11</a:t>
            </a:fld>
            <a:endParaRPr/>
          </a:p>
        </p:txBody>
      </p:sp>
      <p:pic>
        <p:nvPicPr>
          <p:cNvPr id="174" name="Picture 5"/>
          <p:cNvPicPr/>
          <p:nvPr/>
        </p:nvPicPr>
        <p:blipFill>
          <a:blip r:embed="rId2" cstate="print"/>
          <a:stretch/>
        </p:blipFill>
        <p:spPr>
          <a:xfrm>
            <a:off x="504000" y="1460160"/>
            <a:ext cx="8172000" cy="456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Εγκατάσταση – Ρυθμίσεις Διαχείρισης</a:t>
            </a:r>
            <a:endParaRPr/>
          </a:p>
        </p:txBody>
      </p:sp>
      <p:sp>
        <p:nvSpPr>
          <p:cNvPr id="17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7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9E50476-8A3A-42B2-BEFB-F548DB169473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12</a:t>
            </a:fld>
            <a:endParaRPr/>
          </a:p>
        </p:txBody>
      </p:sp>
      <p:pic>
        <p:nvPicPr>
          <p:cNvPr id="178" name="Picture 6"/>
          <p:cNvPicPr/>
          <p:nvPr/>
        </p:nvPicPr>
        <p:blipFill>
          <a:blip r:embed="rId2" cstate="print"/>
          <a:stretch/>
        </p:blipFill>
        <p:spPr>
          <a:xfrm>
            <a:off x="395640" y="1520280"/>
            <a:ext cx="8316000" cy="478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Διαχείριση Moodle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E71DDBD-AFB1-4842-9A38-CE279494E9DB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13</a:t>
            </a:fld>
            <a:endParaRPr/>
          </a:p>
        </p:txBody>
      </p:sp>
      <p:pic>
        <p:nvPicPr>
          <p:cNvPr id="182" name="Picture 7"/>
          <p:cNvPicPr/>
          <p:nvPr/>
        </p:nvPicPr>
        <p:blipFill>
          <a:blip r:embed="rId2" cstate="print"/>
          <a:stretch/>
        </p:blipFill>
        <p:spPr>
          <a:xfrm>
            <a:off x="755640" y="1556640"/>
            <a:ext cx="7815240" cy="4176000"/>
          </a:xfrm>
          <a:prstGeom prst="rect">
            <a:avLst/>
          </a:prstGeom>
          <a:ln>
            <a:noFill/>
          </a:ln>
        </p:spPr>
      </p:pic>
      <p:sp>
        <p:nvSpPr>
          <p:cNvPr id="183" name="CustomShape 4"/>
          <p:cNvSpPr/>
          <p:nvPr/>
        </p:nvSpPr>
        <p:spPr>
          <a:xfrm>
            <a:off x="539640" y="3789000"/>
            <a:ext cx="2016000" cy="216000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5"/>
          <p:cNvSpPr/>
          <p:nvPr/>
        </p:nvSpPr>
        <p:spPr>
          <a:xfrm>
            <a:off x="2282040" y="4149000"/>
            <a:ext cx="3503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trike="noStrike">
                <a:solidFill>
                  <a:srgbClr val="FF0000"/>
                </a:solidFill>
                <a:latin typeface="Calibri"/>
              </a:rPr>
              <a:t>Μενού Επιλογών Διαχείρισης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Διαχείριση – Εγκατάσταση Υπομονάδων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7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F0CE24C-112F-47E3-A34D-F274B8166D8C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14</a:t>
            </a:fld>
            <a:endParaRPr/>
          </a:p>
        </p:txBody>
      </p:sp>
      <p:pic>
        <p:nvPicPr>
          <p:cNvPr id="188" name="Picture 5"/>
          <p:cNvPicPr/>
          <p:nvPr/>
        </p:nvPicPr>
        <p:blipFill>
          <a:blip r:embed="rId2" cstate="print"/>
          <a:stretch/>
        </p:blipFill>
        <p:spPr>
          <a:xfrm>
            <a:off x="0" y="1850040"/>
            <a:ext cx="9143640" cy="315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Διαχείριση - Χρήστες 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B9DF2B8-D71D-4DB5-A0E1-1204921F93A9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15</a:t>
            </a:fld>
            <a:endParaRPr/>
          </a:p>
        </p:txBody>
      </p:sp>
      <p:pic>
        <p:nvPicPr>
          <p:cNvPr id="192" name="Picture 6"/>
          <p:cNvPicPr/>
          <p:nvPr/>
        </p:nvPicPr>
        <p:blipFill>
          <a:blip r:embed="rId2" cstate="print"/>
          <a:stretch/>
        </p:blipFill>
        <p:spPr>
          <a:xfrm>
            <a:off x="683640" y="1772640"/>
            <a:ext cx="8074800" cy="3983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Μέρος 2</a:t>
            </a:r>
            <a:r>
              <a:rPr lang="en-US" sz="3600" strike="noStrike" baseline="30000">
                <a:solidFill>
                  <a:srgbClr val="FFFFFF"/>
                </a:solidFill>
                <a:latin typeface="Calibri"/>
              </a:rPr>
              <a:t>ο</a:t>
            </a:r>
            <a:endParaRPr/>
          </a:p>
        </p:txBody>
      </p:sp>
      <p:sp>
        <p:nvSpPr>
          <p:cNvPr id="1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Calibri"/>
                <a:ea typeface="Droid Sans Fallback"/>
              </a:rPr>
              <a:t>Ανάπτυξη και διαχείριση μαθήματος στο moodle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5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FCC7B69-52EC-406E-92FA-FE10E3ED04C7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6480" y="273600"/>
            <a:ext cx="8223480" cy="114012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Ρόλοι χρηστών</a:t>
            </a:r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456480" y="1604160"/>
            <a:ext cx="8223480" cy="3972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Διαχειριστής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Manager: Μπορεί να διαχειριστεί τα μαθήματα και τους χρήστες. Ορίζεται στο επίπεδο της πλατφόρμας ή μίας κατηγορίας μαθημάτων.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Course creator: Μπορεί να δημιουργήσει μαθήματα. 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Teacher: Μπορεί να επεξεργαστεί ένα ήδη υπάρχον μάθημα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Non-editing teacher: Έχει πρόσβαση σε όσα βλέπει ο teacher και μπορεί να βαθμολογήσει. 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Student: Εγγεγραμμένος μαθητής σε ένα μάθημα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Guest: Μη εγγεγραμμένος χρήστης της πλατφορμας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Authenticated user: Εγγεγραμμένος χρήστης της πλατφόρμας.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6480" y="273600"/>
            <a:ext cx="8223480" cy="114012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Δημιουργία μαθήματος</a:t>
            </a:r>
            <a:endParaRPr/>
          </a:p>
        </p:txBody>
      </p:sp>
      <p:sp>
        <p:nvSpPr>
          <p:cNvPr id="201" name="TextShape 2"/>
          <p:cNvSpPr txBox="1"/>
          <p:nvPr/>
        </p:nvSpPr>
        <p:spPr>
          <a:xfrm>
            <a:off x="456480" y="1604160"/>
            <a:ext cx="8223480" cy="3972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Μαθήματα μπορούν να δημιουργήσουν χρήστες με τους παρακάτω ρόλους: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Διαχειριστής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Manager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Δημιουργός μαθημάτων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Ένας χρήστης μπορεί να οριστεί ως διδάσκων (teacher) ενός μαθήματος χωρίς να έχει κάποιο από τους παραπάνω ρόλους.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6480" y="273600"/>
            <a:ext cx="8223480" cy="114012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Βήμα 1</a:t>
            </a:r>
            <a:endParaRPr/>
          </a:p>
        </p:txBody>
      </p:sp>
      <p:sp>
        <p:nvSpPr>
          <p:cNvPr id="203" name="TextShape 2"/>
          <p:cNvSpPr txBox="1"/>
          <p:nvPr/>
        </p:nvSpPr>
        <p:spPr>
          <a:xfrm>
            <a:off x="456480" y="1604160"/>
            <a:ext cx="8223480" cy="3972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Ως διαχειριστές της πλατφόρμας, δημιουργήστε ένα μάθημα (συμπληρώνοντας μόνο τα απαραίτητα πεδία).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Να ορίσετε ως διδάσκοντα κάποιον από τους ήδη εγγεγραμμένους χρήστες της πλατφόρμας.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Στη συνέχεια μπείτε στην πλατφόρμα ως ο χρήστης που ορίσατε διδάσκοντα.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Μέρος 1</a:t>
            </a:r>
            <a:r>
              <a:rPr lang="en-US" sz="3600" strike="noStrike" baseline="30000">
                <a:solidFill>
                  <a:srgbClr val="FFFFFF"/>
                </a:solidFill>
                <a:latin typeface="Calibri"/>
              </a:rPr>
              <a:t>ο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Η Πλατφόρμα Moodle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Το περιβάλλον εγκατάστασης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Moodle Requirements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FTP to Ellaksrv.datacenter.uoc.gr server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Διαδικασία Εγκατάστασης - Παραμετροποίησης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Διαμόρφωση Εμφάνισης – Μονάδες - Plugins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Χρήστες και Σενάριο Μαθήματος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920165E-B5E5-4D39-A12D-30A3F30F2FF7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6480" y="273600"/>
            <a:ext cx="8227800" cy="11444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Το περιβάλλον ενός μαθήματος</a:t>
            </a:r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456480" y="1604160"/>
            <a:ext cx="8227800" cy="397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Blocks – αντικείμενα που μπορούν να προσθαφαιρεθούν δεξιά και αριστερά του μαθήματος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Οι ενότητες – το κύριο σώμα του μαθήματος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56480" y="522720"/>
            <a:ext cx="7706520" cy="64908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Πρόσβαση σε ένα μάθημα - 1</a:t>
            </a:r>
            <a:endParaRPr/>
          </a:p>
        </p:txBody>
      </p:sp>
      <p:sp>
        <p:nvSpPr>
          <p:cNvPr id="207" name="TextShape 2"/>
          <p:cNvSpPr txBox="1"/>
          <p:nvPr/>
        </p:nvSpPr>
        <p:spPr>
          <a:xfrm>
            <a:off x="456480" y="1632960"/>
            <a:ext cx="8224920" cy="3972960"/>
          </a:xfrm>
          <a:prstGeom prst="rect">
            <a:avLst/>
          </a:prstGeom>
          <a:noFill/>
          <a:ln>
            <a:noFill/>
          </a:ln>
        </p:spPr>
        <p:txBody>
          <a:bodyPr tIns="18000"/>
          <a:lstStyle/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Ο διδάσκων έχει τη δυνατότητα να προσθέσει και να αφαιρέσει υλικό και δραστηριότητες και να διαμορφώσει τα χαρακτηριστικά και τη μορφή του μαθήματος</a:t>
            </a:r>
            <a:endParaRPr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Οι εγγεγραμμένοι φοιτητές του μαθήματος, βλέπουν ό,τι επιτρέπει ο διδάσκων να δουν και έχουν τη δυνατότητα να δημιουργούν περιεχόμενο (συμμετοχή σε δραστηριότητες, υποβολή ερωτήσεων κ.α.)</a:t>
            </a:r>
            <a:endParaRPr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Οι επισκέπτες (guest users) μπαίνουν στο μάθημα μόνο αν το έχει επιτρέψει ο διδάσκων. Σε αυτή την περίπτωση, απλά βλέπουν, χωρίς να μπορούν να προσθέσουν κάτι.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6480" y="522720"/>
            <a:ext cx="7314840" cy="64908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Πρόσβαση σε ένα μάθημα - 2</a:t>
            </a:r>
            <a:endParaRPr/>
          </a:p>
        </p:txBody>
      </p:sp>
      <p:sp>
        <p:nvSpPr>
          <p:cNvPr id="209" name="TextShape 2"/>
          <p:cNvSpPr txBox="1"/>
          <p:nvPr/>
        </p:nvSpPr>
        <p:spPr>
          <a:xfrm>
            <a:off x="456480" y="1404000"/>
            <a:ext cx="8224920" cy="4963680"/>
          </a:xfrm>
          <a:prstGeom prst="rect">
            <a:avLst/>
          </a:prstGeom>
          <a:noFill/>
          <a:ln>
            <a:noFill/>
          </a:ln>
        </p:spPr>
        <p:txBody>
          <a:bodyPr tIns="18000"/>
          <a:lstStyle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Ένα μάθημα μπορεί να είναι:</a:t>
            </a:r>
            <a:endParaRPr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sz="2000" b="1" strike="noStrike">
                <a:solidFill>
                  <a:srgbClr val="000000"/>
                </a:solidFill>
                <a:latin typeface="Calibri"/>
              </a:rPr>
              <a:t>Κρυφό</a:t>
            </a:r>
            <a:r>
              <a:rPr lang="en-US" sz="2000" strike="noStrike">
                <a:solidFill>
                  <a:srgbClr val="000000"/>
                </a:solidFill>
                <a:latin typeface="Calibri"/>
              </a:rPr>
              <a:t>: Το βλέπει μόνο ο διδάσκων (και οι διαχειριστές)</a:t>
            </a:r>
            <a:endParaRPr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sz="2000" b="1" strike="noStrike">
                <a:solidFill>
                  <a:srgbClr val="000000"/>
                </a:solidFill>
                <a:latin typeface="Calibri"/>
              </a:rPr>
              <a:t>Ορατό</a:t>
            </a:r>
            <a:r>
              <a:rPr lang="en-US" sz="2000" strike="noStrike">
                <a:solidFill>
                  <a:srgbClr val="000000"/>
                </a:solidFill>
                <a:latin typeface="Calibri"/>
              </a:rPr>
              <a:t>. Η εγγραφή φοιτητών γίνεται: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–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Από τον διδάσκοντα μόνο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–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Από τους ίδιους τους φοιτητές</a:t>
            </a:r>
            <a:endParaRPr/>
          </a:p>
          <a:p>
            <a:pPr lvl="2">
              <a:lnSpc>
                <a:spcPct val="100000"/>
              </a:lnSpc>
              <a:buFont typeface="Times New Roman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Ελεύθερα</a:t>
            </a:r>
            <a:endParaRPr/>
          </a:p>
          <a:p>
            <a:pPr lvl="2">
              <a:lnSpc>
                <a:spcPct val="100000"/>
              </a:lnSpc>
              <a:buFont typeface="Times New Roman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Με χρήση λέξης-κλειδί που τους έχει δώσει ο διδάσκων</a:t>
            </a:r>
            <a:endParaRPr/>
          </a:p>
          <a:p>
            <a:pPr lvl="2">
              <a:lnSpc>
                <a:spcPct val="100000"/>
              </a:lnSpc>
              <a:buFont typeface="Times New Roman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Μέσα σε συγκεκριμένο χρονικό διάστημα</a:t>
            </a:r>
            <a:endParaRPr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Ο διδάσκων μπορεί να διαγράψει φοιτητές από το μάθημα</a:t>
            </a:r>
            <a:endParaRPr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Το μάθημα είναι </a:t>
            </a:r>
            <a:r>
              <a:rPr lang="en-US" sz="2000" b="1" strike="noStrike">
                <a:solidFill>
                  <a:srgbClr val="000000"/>
                </a:solidFill>
                <a:latin typeface="Calibri"/>
              </a:rPr>
              <a:t>ανοικτό</a:t>
            </a:r>
            <a:r>
              <a:rPr lang="en-US" sz="2000" strike="noStrike">
                <a:solidFill>
                  <a:srgbClr val="000000"/>
                </a:solidFill>
                <a:latin typeface="Calibri"/>
              </a:rPr>
              <a:t> όταν ο διδάσκων επιτρέπει την πρόσβαση επισκεπτών. Ωστόσο, ακόμα και γι αυτούς μπορεί να ορίσει λέξη – κλειδί.</a:t>
            </a:r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6480" y="273600"/>
            <a:ext cx="8227800" cy="11444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Το μενού της διαχείρισης</a:t>
            </a:r>
            <a:endParaRPr/>
          </a:p>
        </p:txBody>
      </p:sp>
      <p:sp>
        <p:nvSpPr>
          <p:cNvPr id="211" name="TextShape 2"/>
          <p:cNvSpPr txBox="1"/>
          <p:nvPr/>
        </p:nvSpPr>
        <p:spPr>
          <a:xfrm>
            <a:off x="456480" y="1604160"/>
            <a:ext cx="8227800" cy="397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Το εργαλείο με το οποίο ο διδάσκων διαμορφώνει το μάθημά του. Περιλαμβάνει τα ακόλουθα:</a:t>
            </a:r>
            <a:endParaRPr/>
          </a:p>
          <a:p>
            <a:pPr lvl="1">
              <a:lnSpc>
                <a:spcPct val="100000"/>
              </a:lnSpc>
              <a:buSzPct val="75000"/>
              <a:buFont typeface="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Επεξεργασία</a:t>
            </a:r>
            <a:endParaRPr/>
          </a:p>
          <a:p>
            <a:pPr lvl="1">
              <a:lnSpc>
                <a:spcPct val="100000"/>
              </a:lnSpc>
              <a:buSzPct val="75000"/>
              <a:buFont typeface="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Ρυθμίσεις μαθήματος</a:t>
            </a:r>
            <a:endParaRPr/>
          </a:p>
          <a:p>
            <a:pPr lvl="1">
              <a:lnSpc>
                <a:spcPct val="100000"/>
              </a:lnSpc>
              <a:buSzPct val="75000"/>
              <a:buFont typeface="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Διαχείριση χρηστών</a:t>
            </a:r>
            <a:endParaRPr/>
          </a:p>
          <a:p>
            <a:pPr lvl="1">
              <a:lnSpc>
                <a:spcPct val="100000"/>
              </a:lnSpc>
              <a:buSzPct val="75000"/>
              <a:buFont typeface="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Φίλτρα</a:t>
            </a:r>
            <a:endParaRPr/>
          </a:p>
          <a:p>
            <a:pPr lvl="1">
              <a:lnSpc>
                <a:spcPct val="100000"/>
              </a:lnSpc>
              <a:buSzPct val="75000"/>
              <a:buFont typeface="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Αναφορές</a:t>
            </a:r>
            <a:endParaRPr/>
          </a:p>
          <a:p>
            <a:pPr lvl="1">
              <a:lnSpc>
                <a:spcPct val="100000"/>
              </a:lnSpc>
              <a:buSzPct val="75000"/>
              <a:buFont typeface="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Βαθμολόγηση</a:t>
            </a:r>
            <a:endParaRPr/>
          </a:p>
          <a:p>
            <a:pPr lvl="1">
              <a:lnSpc>
                <a:spcPct val="100000"/>
              </a:lnSpc>
              <a:buSzPct val="75000"/>
              <a:buFont typeface="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Badges</a:t>
            </a:r>
            <a:endParaRPr/>
          </a:p>
          <a:p>
            <a:pPr lvl="1">
              <a:lnSpc>
                <a:spcPct val="100000"/>
              </a:lnSpc>
              <a:buSzPct val="75000"/>
              <a:buFont typeface="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Αντίγραφα ασφαλείας / Επαναφορά / Εισαγωγή</a:t>
            </a:r>
            <a:endParaRPr/>
          </a:p>
          <a:p>
            <a:pPr lvl="1">
              <a:lnSpc>
                <a:spcPct val="100000"/>
              </a:lnSpc>
              <a:buSzPct val="75000"/>
              <a:buFont typeface="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Τράπεζα ερωτήσεων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56480" y="273600"/>
            <a:ext cx="8227800" cy="11444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Ρυθμίσεις μαθήματος</a:t>
            </a:r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456480" y="1604160"/>
            <a:ext cx="8227800" cy="397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Γενικά στοιχεία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Περιγραφή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Μορφή μαθήματος (Θέματα, Εβδομάδες, ...)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Εμφάνιση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Ανέβασμα αρχείων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Πρόσβαση επισκεπτών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Ομάδες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Αλλαγή ονομάτων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6480" y="273600"/>
            <a:ext cx="8227800" cy="11444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Διαχείριση χρηστών</a:t>
            </a:r>
            <a:endParaRPr/>
          </a:p>
        </p:txBody>
      </p:sp>
      <p:sp>
        <p:nvSpPr>
          <p:cNvPr id="215" name="TextShape 2"/>
          <p:cNvSpPr txBox="1"/>
          <p:nvPr/>
        </p:nvSpPr>
        <p:spPr>
          <a:xfrm>
            <a:off x="456480" y="1604160"/>
            <a:ext cx="8227800" cy="397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Εγγεγραμμένοι χρήστες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Μέθοδοι εγγραφής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–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Αυτο-εγγραφή (self enrolment)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–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Πρόσβαση επισκέπτη (guest access)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–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Χειροκίνητες εγγραφές (manual enrolment)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Ομάδες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Διαχείριση ρόλων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456480" y="273600"/>
            <a:ext cx="8227800" cy="11444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Ομάδες (Groups)</a:t>
            </a:r>
            <a:endParaRPr/>
          </a:p>
        </p:txBody>
      </p:sp>
      <p:sp>
        <p:nvSpPr>
          <p:cNvPr id="217" name="TextShape 2"/>
          <p:cNvSpPr txBox="1"/>
          <p:nvPr/>
        </p:nvSpPr>
        <p:spPr>
          <a:xfrm>
            <a:off x="456480" y="1604160"/>
            <a:ext cx="8227800" cy="397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Επίπεδο ομαδοποίησης: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–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Στο μάθημα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–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Σε συγκεκριμένες δραστηριότητες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Τρόπος λειτουργίας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–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Χωρίς ομάδες (no groups)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–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Κάθε ομάδα βλέπει μόνο την ίδια (separate groups)</a:t>
            </a:r>
            <a:endParaRPr/>
          </a:p>
          <a:p>
            <a:pPr lvl="1">
              <a:lnSpc>
                <a:spcPct val="100000"/>
              </a:lnSpc>
              <a:buFont typeface="Times New Roman"/>
              <a:buChar char="–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Κάθε ομάδα βλέπει και την εργασία των υπόλοιπων ομάδων (visible groups)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456480" y="273600"/>
            <a:ext cx="8224920" cy="114156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Βήμα 2</a:t>
            </a:r>
            <a:endParaRPr/>
          </a:p>
        </p:txBody>
      </p:sp>
      <p:sp>
        <p:nvSpPr>
          <p:cNvPr id="219" name="TextShape 2"/>
          <p:cNvSpPr txBox="1"/>
          <p:nvPr/>
        </p:nvSpPr>
        <p:spPr>
          <a:xfrm>
            <a:off x="456480" y="1604160"/>
            <a:ext cx="8224920" cy="39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Ρυθμίστε το μάθημα ώστε να έχει 4 ενότητες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Προσθέστε εκπαιδευόμενους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56480" y="273600"/>
            <a:ext cx="8226360" cy="11430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Επικοινωνία με εκπαιδευόμενους</a:t>
            </a:r>
            <a:endParaRPr/>
          </a:p>
        </p:txBody>
      </p:sp>
      <p:sp>
        <p:nvSpPr>
          <p:cNvPr id="221" name="TextShape 2"/>
          <p:cNvSpPr txBox="1"/>
          <p:nvPr/>
        </p:nvSpPr>
        <p:spPr>
          <a:xfrm>
            <a:off x="456480" y="1604160"/>
            <a:ext cx="8226360" cy="3975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Ανακοινώσεις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Μηνύματα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email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56480" y="273600"/>
            <a:ext cx="8227800" cy="11444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Επεξεργασία μαθήματος</a:t>
            </a:r>
            <a:endParaRPr/>
          </a:p>
        </p:txBody>
      </p:sp>
      <p:sp>
        <p:nvSpPr>
          <p:cNvPr id="223" name="TextShape 2"/>
          <p:cNvSpPr txBox="1"/>
          <p:nvPr/>
        </p:nvSpPr>
        <p:spPr>
          <a:xfrm>
            <a:off x="456480" y="1604160"/>
            <a:ext cx="8227800" cy="397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Προσθήκη αντικειμένων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Μετακίνηση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Ορατότητα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Επεξεργασία αντικειμένων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Αντιγραφή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Μετονομασία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Moodle.org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5ACB822-5F50-4025-8698-29838B77741A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3</a:t>
            </a:fld>
            <a:endParaRPr/>
          </a:p>
        </p:txBody>
      </p:sp>
      <p:pic>
        <p:nvPicPr>
          <p:cNvPr id="140" name="Picture 4"/>
          <p:cNvPicPr/>
          <p:nvPr/>
        </p:nvPicPr>
        <p:blipFill>
          <a:blip r:embed="rId2" cstate="print"/>
          <a:stretch/>
        </p:blipFill>
        <p:spPr>
          <a:xfrm>
            <a:off x="395640" y="1445760"/>
            <a:ext cx="8280720" cy="479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456480" y="273600"/>
            <a:ext cx="8227800" cy="11444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Πόροι</a:t>
            </a:r>
            <a:endParaRPr/>
          </a:p>
        </p:txBody>
      </p:sp>
      <p:sp>
        <p:nvSpPr>
          <p:cNvPr id="225" name="TextShape 2"/>
          <p:cNvSpPr txBox="1"/>
          <p:nvPr/>
        </p:nvSpPr>
        <p:spPr>
          <a:xfrm>
            <a:off x="456480" y="1604160"/>
            <a:ext cx="8227800" cy="397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Βιβλίο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Αρχείο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Φάκελος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Πακέτο IMS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Ετικέτα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Σελίδα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URL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456480" y="273600"/>
            <a:ext cx="8223480" cy="114012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Αρχεία / Φάκελοι</a:t>
            </a:r>
            <a:endParaRPr/>
          </a:p>
        </p:txBody>
      </p:sp>
      <p:pic>
        <p:nvPicPr>
          <p:cNvPr id="227" name="Picture 2"/>
          <p:cNvPicPr/>
          <p:nvPr/>
        </p:nvPicPr>
        <p:blipFill>
          <a:blip r:embed="rId3" cstate="print"/>
          <a:stretch/>
        </p:blipFill>
        <p:spPr>
          <a:xfrm>
            <a:off x="391680" y="1640160"/>
            <a:ext cx="1763640" cy="2220480"/>
          </a:xfrm>
          <a:prstGeom prst="rect">
            <a:avLst/>
          </a:prstGeom>
          <a:ln w="9360">
            <a:solidFill>
              <a:srgbClr val="3465A4"/>
            </a:solidFill>
            <a:round/>
          </a:ln>
        </p:spPr>
      </p:pic>
      <p:pic>
        <p:nvPicPr>
          <p:cNvPr id="228" name="Picture 3"/>
          <p:cNvPicPr/>
          <p:nvPr/>
        </p:nvPicPr>
        <p:blipFill>
          <a:blip r:embed="rId4" cstate="print"/>
          <a:stretch/>
        </p:blipFill>
        <p:spPr>
          <a:xfrm>
            <a:off x="2678400" y="1568160"/>
            <a:ext cx="3134520" cy="1567800"/>
          </a:xfrm>
          <a:prstGeom prst="rect">
            <a:avLst/>
          </a:prstGeom>
          <a:ln w="9360">
            <a:solidFill>
              <a:srgbClr val="3465A4"/>
            </a:solidFill>
            <a:round/>
          </a:ln>
        </p:spPr>
      </p:pic>
      <p:pic>
        <p:nvPicPr>
          <p:cNvPr id="229" name="Picture 4"/>
          <p:cNvPicPr/>
          <p:nvPr/>
        </p:nvPicPr>
        <p:blipFill>
          <a:blip r:embed="rId5" cstate="print"/>
          <a:stretch/>
        </p:blipFill>
        <p:spPr>
          <a:xfrm>
            <a:off x="6026400" y="2565000"/>
            <a:ext cx="2856600" cy="1828800"/>
          </a:xfrm>
          <a:prstGeom prst="rect">
            <a:avLst/>
          </a:prstGeom>
          <a:ln w="9360">
            <a:solidFill>
              <a:srgbClr val="3465A4"/>
            </a:solidFill>
            <a:round/>
          </a:ln>
        </p:spPr>
      </p:pic>
      <p:pic>
        <p:nvPicPr>
          <p:cNvPr id="230" name="Picture 5"/>
          <p:cNvPicPr/>
          <p:nvPr/>
        </p:nvPicPr>
        <p:blipFill>
          <a:blip r:embed="rId6" cstate="print"/>
          <a:stretch/>
        </p:blipFill>
        <p:spPr>
          <a:xfrm>
            <a:off x="4212000" y="4653000"/>
            <a:ext cx="3591000" cy="1824480"/>
          </a:xfrm>
          <a:prstGeom prst="rect">
            <a:avLst/>
          </a:prstGeom>
          <a:ln w="9360">
            <a:solidFill>
              <a:srgbClr val="3465A4"/>
            </a:solidFill>
            <a:round/>
          </a:ln>
        </p:spPr>
      </p:pic>
      <p:pic>
        <p:nvPicPr>
          <p:cNvPr id="231" name="Picture 6"/>
          <p:cNvPicPr/>
          <p:nvPr/>
        </p:nvPicPr>
        <p:blipFill>
          <a:blip r:embed="rId7" cstate="print"/>
          <a:stretch/>
        </p:blipFill>
        <p:spPr>
          <a:xfrm>
            <a:off x="260640" y="4833000"/>
            <a:ext cx="3003480" cy="1109880"/>
          </a:xfrm>
          <a:prstGeom prst="rect">
            <a:avLst/>
          </a:prstGeom>
          <a:ln w="9360">
            <a:solidFill>
              <a:srgbClr val="3465A4"/>
            </a:solidFill>
            <a:round/>
          </a:ln>
        </p:spPr>
      </p:pic>
      <p:sp>
        <p:nvSpPr>
          <p:cNvPr id="232" name="CustomShape 2"/>
          <p:cNvSpPr/>
          <p:nvPr/>
        </p:nvSpPr>
        <p:spPr>
          <a:xfrm>
            <a:off x="2155680" y="2351880"/>
            <a:ext cx="522360" cy="19548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3"/>
          <p:cNvSpPr/>
          <p:nvPr/>
        </p:nvSpPr>
        <p:spPr>
          <a:xfrm rot="5459400" flipH="1">
            <a:off x="5803920" y="1930320"/>
            <a:ext cx="603000" cy="587160"/>
          </a:xfrm>
          <a:custGeom>
            <a:avLst/>
            <a:gdLst/>
            <a:ahLst/>
            <a:cxnLst/>
            <a:rect l="0" t="0" r="r" b="b"/>
            <a:pathLst>
              <a:path w="842" h="855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4"/>
          <p:cNvSpPr/>
          <p:nvPr/>
        </p:nvSpPr>
        <p:spPr>
          <a:xfrm flipH="1">
            <a:off x="6987600" y="4437000"/>
            <a:ext cx="130680" cy="168120"/>
          </a:xfrm>
          <a:prstGeom prst="downArrow">
            <a:avLst>
              <a:gd name="adj1" fmla="val 50000"/>
              <a:gd name="adj2" fmla="val 32143"/>
            </a:avLst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5"/>
          <p:cNvSpPr/>
          <p:nvPr/>
        </p:nvSpPr>
        <p:spPr>
          <a:xfrm>
            <a:off x="3265920" y="5356080"/>
            <a:ext cx="947160" cy="195480"/>
          </a:xfrm>
          <a:prstGeom prst="leftArrow">
            <a:avLst>
              <a:gd name="adj1" fmla="val 50000"/>
              <a:gd name="adj2" fmla="val 120956"/>
            </a:avLst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56480" y="273600"/>
            <a:ext cx="8224920" cy="114156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Βήμα 3</a:t>
            </a:r>
            <a:endParaRPr/>
          </a:p>
        </p:txBody>
      </p:sp>
      <p:sp>
        <p:nvSpPr>
          <p:cNvPr id="237" name="TextShape 2"/>
          <p:cNvSpPr txBox="1"/>
          <p:nvPr/>
        </p:nvSpPr>
        <p:spPr>
          <a:xfrm>
            <a:off x="456480" y="1604160"/>
            <a:ext cx="8224920" cy="39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Δώστε όνομα στην πρώτη ενότητα του μαθήματος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Ανεβάστε σε αυτή ένα φάκελο με 1-2 αρχεία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Μετακινήστε το φάκελο σε άλλη ενότητα.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456480" y="273600"/>
            <a:ext cx="8227800" cy="11444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Δραστηριότητες</a:t>
            </a:r>
            <a:endParaRPr/>
          </a:p>
        </p:txBody>
      </p:sp>
      <p:sp>
        <p:nvSpPr>
          <p:cNvPr id="239" name="TextShape 2"/>
          <p:cNvSpPr txBox="1"/>
          <p:nvPr/>
        </p:nvSpPr>
        <p:spPr>
          <a:xfrm>
            <a:off x="456480" y="1604160"/>
            <a:ext cx="8227800" cy="397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Assignment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Chat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Choise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Database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External tool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Forum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Glossary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Lesson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Quiz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SCORM package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Survey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Wiki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Workshop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456480" y="273600"/>
            <a:ext cx="8227800" cy="1144440"/>
          </a:xfrm>
          <a:prstGeom prst="rect">
            <a:avLst/>
          </a:prstGeom>
          <a:noFill/>
          <a:ln>
            <a:noFill/>
          </a:ln>
        </p:spPr>
        <p:txBody>
          <a:bodyPr tIns="29880"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Calibri"/>
              </a:rPr>
              <a:t>Ανάθεση εργασίας (Assignment)</a:t>
            </a:r>
            <a:endParaRPr/>
          </a:p>
        </p:txBody>
      </p:sp>
      <p:sp>
        <p:nvSpPr>
          <p:cNvPr id="241" name="TextShape 2"/>
          <p:cNvSpPr txBox="1"/>
          <p:nvPr/>
        </p:nvSpPr>
        <p:spPr>
          <a:xfrm>
            <a:off x="456480" y="1604160"/>
            <a:ext cx="8227800" cy="397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bri"/>
              </a:rPr>
              <a:t>Εκφώνηση άσκησης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bri"/>
              </a:rPr>
              <a:t>Υποβολή εργασιών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Εκτός συστήματος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Online κείμενο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Ανέβασμα αρχείου/αρχείων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bri"/>
              </a:rPr>
              <a:t>Ορισμός χρονικών περιορισμών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bri"/>
              </a:rPr>
              <a:t>Αριθμός προσπαθειών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bri"/>
              </a:rPr>
              <a:t>Ειδοποιήσεις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bri"/>
              </a:rPr>
              <a:t>Βαθμολόγηση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456480" y="273600"/>
            <a:ext cx="8224920" cy="114156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Βήμα 4</a:t>
            </a:r>
            <a:endParaRPr/>
          </a:p>
        </p:txBody>
      </p:sp>
      <p:sp>
        <p:nvSpPr>
          <p:cNvPr id="243" name="TextShape 2"/>
          <p:cNvSpPr txBox="1"/>
          <p:nvPr/>
        </p:nvSpPr>
        <p:spPr>
          <a:xfrm>
            <a:off x="456480" y="1604160"/>
            <a:ext cx="8224920" cy="39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Να ετοιμάσετε μία εργασία (assignment):</a:t>
            </a:r>
            <a:endParaRPr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Εκφώνηση</a:t>
            </a:r>
            <a:endParaRPr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Μέχρι ένα αρχείο</a:t>
            </a:r>
            <a:endParaRPr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Διάρκεια υποβολής μέχρι 1/4 </a:t>
            </a:r>
            <a:endParaRPr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Κλείσιμο υποβολών μέχρι 2/4</a:t>
            </a:r>
            <a:endParaRPr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Να υπάρχει επιβεβαίωση υποβολής</a:t>
            </a:r>
            <a:endParaRPr/>
          </a:p>
          <a:p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Να κάνετε login ως εκπαιδευόμενοι και να υποβάλετε εργασία.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Να κάνετε login πάλι ως διδάσκοντες, να δείτε και να βαθμολογήσετε την εργασία.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56480" y="273600"/>
            <a:ext cx="8223480" cy="114012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Ομάδα συζήτησης (forum)</a:t>
            </a:r>
            <a:endParaRPr/>
          </a:p>
        </p:txBody>
      </p:sp>
      <p:sp>
        <p:nvSpPr>
          <p:cNvPr id="245" name="TextShape 2"/>
          <p:cNvSpPr txBox="1"/>
          <p:nvPr/>
        </p:nvSpPr>
        <p:spPr>
          <a:xfrm>
            <a:off x="456480" y="1604160"/>
            <a:ext cx="8223480" cy="3972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Κατηγορίες: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Γενικής χρήσης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Γενικής χρήσης σε μορφή blog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Ένα θέμα ανά χρήστη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Ερωτήσεις-απαντήσεις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Μία απλή συζήτηση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456480" y="273600"/>
            <a:ext cx="8227800" cy="11444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Αντίγραφα ασφαλείας</a:t>
            </a:r>
            <a:endParaRPr/>
          </a:p>
        </p:txBody>
      </p:sp>
      <p:sp>
        <p:nvSpPr>
          <p:cNvPr id="247" name="TextShape 2"/>
          <p:cNvSpPr txBox="1"/>
          <p:nvPr/>
        </p:nvSpPr>
        <p:spPr>
          <a:xfrm>
            <a:off x="456480" y="1604160"/>
            <a:ext cx="8227800" cy="397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Ο διδάσκων μπορεί να κάνει αντίγραφα ασφαλείας του μαθήματος, επιλέγοντας ποια αντικείμενα του μαθήματος θα περιληφθούν.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456480" y="273600"/>
            <a:ext cx="8227800" cy="11444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Επαναφορά / εισαγωγή μαθήματος </a:t>
            </a:r>
            <a:endParaRPr/>
          </a:p>
        </p:txBody>
      </p:sp>
      <p:sp>
        <p:nvSpPr>
          <p:cNvPr id="249" name="TextShape 2"/>
          <p:cNvSpPr txBox="1"/>
          <p:nvPr/>
        </p:nvSpPr>
        <p:spPr>
          <a:xfrm>
            <a:off x="456480" y="1604160"/>
            <a:ext cx="8227800" cy="397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Επαναφορά (Restore): Το μάθημα επανέρχεται σε προηγούμενη κατάσταση, με τη χρήση σχετικού αντιγράφου ασφαλείας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Εισαγωγή (Import): Εισαγωγή άλλου μαθήματος στο εν λόγω μάθημα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Αρχικές Ρυθμίσεις (Reset): Καθαρισμός από στοιχεία χρηστών.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456480" y="273600"/>
            <a:ext cx="8223480" cy="114012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Βήμα 5</a:t>
            </a:r>
            <a:endParaRPr/>
          </a:p>
        </p:txBody>
      </p:sp>
      <p:sp>
        <p:nvSpPr>
          <p:cNvPr id="251" name="TextShape 2"/>
          <p:cNvSpPr txBox="1"/>
          <p:nvPr/>
        </p:nvSpPr>
        <p:spPr>
          <a:xfrm>
            <a:off x="456480" y="1604160"/>
            <a:ext cx="8223480" cy="3972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Δημιουργήστε ένα αντίγραφο ασφαλείας του μαθήματος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Με το λογαριασμό του διαχειριστή, μπείτε στην Επαναφορά και δημιουργείστε ένα νέο μάθημα - αντίγραφο του μαθήματος.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Moodle.org - Download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957AEFC-A65F-468C-BA4F-99398768E560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4</a:t>
            </a:fld>
            <a:endParaRPr/>
          </a:p>
        </p:txBody>
      </p:sp>
      <p:pic>
        <p:nvPicPr>
          <p:cNvPr id="144" name="Picture 5"/>
          <p:cNvPicPr/>
          <p:nvPr/>
        </p:nvPicPr>
        <p:blipFill>
          <a:blip r:embed="rId2" cstate="print"/>
          <a:stretch/>
        </p:blipFill>
        <p:spPr>
          <a:xfrm>
            <a:off x="323640" y="1581120"/>
            <a:ext cx="8532000" cy="398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56480" y="273600"/>
            <a:ext cx="8226360" cy="11430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Αναφορές</a:t>
            </a:r>
            <a:endParaRPr/>
          </a:p>
        </p:txBody>
      </p:sp>
      <p:sp>
        <p:nvSpPr>
          <p:cNvPr id="253" name="TextShape 2"/>
          <p:cNvSpPr txBox="1"/>
          <p:nvPr/>
        </p:nvSpPr>
        <p:spPr>
          <a:xfrm>
            <a:off x="456480" y="1604160"/>
            <a:ext cx="8226360" cy="3975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Logs (επιλογή χρονικού διαστήματος κλπ)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Ενεργά αρχεία καταγραφής (τελευταία logs)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Activity report (αναφορά πρόσβασης σε συγκεκριμένες δραστηριότητες)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Course participation (αναφορά συμμετοχής χρηστών στο μάθημα).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456480" y="273600"/>
            <a:ext cx="8227800" cy="11444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Βαθμολόγηση</a:t>
            </a:r>
            <a:endParaRPr/>
          </a:p>
        </p:txBody>
      </p:sp>
      <p:sp>
        <p:nvSpPr>
          <p:cNvPr id="255" name="TextShape 2"/>
          <p:cNvSpPr txBox="1"/>
          <p:nvPr/>
        </p:nvSpPr>
        <p:spPr>
          <a:xfrm>
            <a:off x="456480" y="1604160"/>
            <a:ext cx="8227800" cy="397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Κάθε δραστηριότητα μπορεί να βαθμολογηθεί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Ο καθηγητής μπορεί να ρυθμίσει συνολικά τις λεπτομέρειες της βαθμολογίας (π.χ. τί βάρος έχει κάθε δραστηριότητα, κλίμακα βαθμολόγησης, κλπ)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Η σχετική επιλογή στο μενού διαχείρισης περιλαμβάνει δυνατότητα ρυθμίσεων καθώς και αναφορές βαθμολόγησης.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Ellaksrv.datacenter.uoc.gr – FTP Client</a:t>
            </a:r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7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E2CDB86-EB56-410C-996D-4466EBE36C22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5</a:t>
            </a:fld>
            <a:endParaRPr/>
          </a:p>
        </p:txBody>
      </p:sp>
      <p:pic>
        <p:nvPicPr>
          <p:cNvPr id="148" name="Picture 6"/>
          <p:cNvPicPr/>
          <p:nvPr/>
        </p:nvPicPr>
        <p:blipFill>
          <a:blip r:embed="rId2" cstate="print"/>
          <a:stretch/>
        </p:blipFill>
        <p:spPr>
          <a:xfrm>
            <a:off x="216000" y="1556640"/>
            <a:ext cx="8532000" cy="419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Εγκατάσταση</a:t>
            </a:r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69D747F-C88F-444B-99DA-BA79AB4A8852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6</a:t>
            </a:fld>
            <a:endParaRPr/>
          </a:p>
        </p:txBody>
      </p:sp>
      <p:pic>
        <p:nvPicPr>
          <p:cNvPr id="152" name="Picture 5"/>
          <p:cNvPicPr/>
          <p:nvPr/>
        </p:nvPicPr>
        <p:blipFill>
          <a:blip r:embed="rId2" cstate="print"/>
          <a:stretch/>
        </p:blipFill>
        <p:spPr>
          <a:xfrm>
            <a:off x="539640" y="1845000"/>
            <a:ext cx="6552360" cy="277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Εγκατάσταση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5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FEBCCFA-86CE-4180-BCFE-F5CF11C843C2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7</a:t>
            </a:fld>
            <a:endParaRPr/>
          </a:p>
        </p:txBody>
      </p:sp>
      <p:pic>
        <p:nvPicPr>
          <p:cNvPr id="156" name="Picture 6"/>
          <p:cNvPicPr/>
          <p:nvPr/>
        </p:nvPicPr>
        <p:blipFill>
          <a:blip r:embed="rId2" cstate="print"/>
          <a:stretch/>
        </p:blipFill>
        <p:spPr>
          <a:xfrm>
            <a:off x="539640" y="1700640"/>
            <a:ext cx="4615200" cy="4767480"/>
          </a:xfrm>
          <a:prstGeom prst="rect">
            <a:avLst/>
          </a:prstGeom>
          <a:ln>
            <a:noFill/>
          </a:ln>
        </p:spPr>
      </p:pic>
      <p:sp>
        <p:nvSpPr>
          <p:cNvPr id="157" name="CustomShape 4"/>
          <p:cNvSpPr/>
          <p:nvPr/>
        </p:nvSpPr>
        <p:spPr>
          <a:xfrm>
            <a:off x="5652000" y="2565000"/>
            <a:ext cx="3384000" cy="20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trike="noStrike">
                <a:solidFill>
                  <a:srgbClr val="000000"/>
                </a:solidFill>
                <a:latin typeface="Calibri"/>
              </a:rPr>
              <a:t>Προσοχή: Δημιουργήστε στο file system το φάκελο δεδομένων αν ο apache user δεν έχει δικαίωμα να δημιουργήσει φακέλους εκτός</a:t>
            </a:r>
            <a:endParaRPr/>
          </a:p>
          <a:p>
            <a:pPr>
              <a:lnSpc>
                <a:spcPct val="100000"/>
              </a:lnSpc>
            </a:pPr>
            <a:r>
              <a:rPr lang="el-GR" strike="noStrike">
                <a:solidFill>
                  <a:srgbClr val="000000"/>
                </a:solidFill>
                <a:latin typeface="Calibri"/>
              </a:rPr>
              <a:t>Public_html </a:t>
            </a:r>
            <a:endParaRPr/>
          </a:p>
        </p:txBody>
      </p:sp>
      <p:sp>
        <p:nvSpPr>
          <p:cNvPr id="158" name="CustomShape 5"/>
          <p:cNvSpPr/>
          <p:nvPr/>
        </p:nvSpPr>
        <p:spPr>
          <a:xfrm flipH="1">
            <a:off x="3492000" y="3303720"/>
            <a:ext cx="2160000" cy="2213280"/>
          </a:xfrm>
          <a:prstGeom prst="straightConnector1">
            <a:avLst/>
          </a:prstGeom>
          <a:noFill/>
          <a:ln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Εγκατάσταση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DE2134B-7EFA-4324-9DBC-654D56A8EDC1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8</a:t>
            </a:fld>
            <a:endParaRPr/>
          </a:p>
        </p:txBody>
      </p:sp>
      <p:pic>
        <p:nvPicPr>
          <p:cNvPr id="162" name="Picture 6"/>
          <p:cNvPicPr/>
          <p:nvPr/>
        </p:nvPicPr>
        <p:blipFill>
          <a:blip r:embed="rId2" cstate="print"/>
          <a:stretch/>
        </p:blipFill>
        <p:spPr>
          <a:xfrm>
            <a:off x="504000" y="1484640"/>
            <a:ext cx="8100000" cy="467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"/>
              </a:rPr>
              <a:t>Εγκατάσταση – Ρυθμίσεις Βάσης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5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62E4B4F-3CA4-4A74-9A15-AC37C571FEDD}" type="slidenum">
              <a:rPr lang="el-GR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9</a:t>
            </a:fld>
            <a:endParaRPr/>
          </a:p>
        </p:txBody>
      </p:sp>
      <p:pic>
        <p:nvPicPr>
          <p:cNvPr id="166" name="Picture 5"/>
          <p:cNvPicPr/>
          <p:nvPr/>
        </p:nvPicPr>
        <p:blipFill>
          <a:blip r:embed="rId2" cstate="print"/>
          <a:stretch/>
        </p:blipFill>
        <p:spPr>
          <a:xfrm>
            <a:off x="2123640" y="1412640"/>
            <a:ext cx="5068440" cy="508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Microsoft Office PowerPoint</Application>
  <PresentationFormat>On-screen Show (4:3)</PresentationFormat>
  <Paragraphs>320</Paragraphs>
  <Slides>41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Stavros Kaoukakis</cp:lastModifiedBy>
  <cp:revision>1</cp:revision>
  <dcterms:modified xsi:type="dcterms:W3CDTF">2015-04-01T15:10:56Z</dcterms:modified>
</cp:coreProperties>
</file>