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notesSlides/notesSlide8.xml" ContentType="application/vnd.openxmlformats-officedocument.presentationml.notesSlide+xml"/>
  <Override PartName="/ppt/tags/tag12.xml" ContentType="application/vnd.openxmlformats-officedocument.presentationml.tags+xml"/>
  <Override PartName="/ppt/notesSlides/notesSlide9.xml" ContentType="application/vnd.openxmlformats-officedocument.presentationml.notesSlide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tags/tag14.xml" ContentType="application/vnd.openxmlformats-officedocument.presentationml.tags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12.xml" ContentType="application/vnd.openxmlformats-officedocument.presentationml.notesSlide+xml"/>
  <Override PartName="/ppt/tags/tag16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59" r:id="rId14"/>
  </p:sldIdLst>
  <p:sldSz cx="9144000" cy="6858000" type="screen4x3"/>
  <p:notesSz cx="6858000" cy="9144000"/>
  <p:custDataLst>
    <p:tags r:id="rId16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4077"/>
    <a:srgbClr val="A54D9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06" autoAdjust="0"/>
    <p:restoredTop sz="94206" autoAdjust="0"/>
  </p:normalViewPr>
  <p:slideViewPr>
    <p:cSldViewPr>
      <p:cViewPr varScale="1">
        <p:scale>
          <a:sx n="75" d="100"/>
          <a:sy n="75" d="100"/>
        </p:scale>
        <p:origin x="-108" y="-7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7E39B-68C5-4C6C-8B23-71BDD6068CFF}" type="datetimeFigureOut">
              <a:rPr lang="el-GR" smtClean="0"/>
              <a:t>14/7/2014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A933E-ACF4-49FE-B179-438D2946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175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1553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204550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605377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006204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407032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/>
            <a:fld id="{BA1A725E-F232-4546-A41E-58F0617B686E}" type="slidenum">
              <a:rPr lang="el-GR" altLang="el-GR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/>
              <a:t>10</a:t>
            </a:fld>
            <a:endParaRPr lang="el-GR" altLang="el-GR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2457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Text Box 2"/>
          <p:cNvSpPr txBox="1">
            <a:spLocks noChangeArrowheads="1"/>
          </p:cNvSpPr>
          <p:nvPr/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204550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605377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006204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407032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/>
            <a:fld id="{AC137616-4629-463A-A4D3-71EC85BF7369}" type="slidenum">
              <a:rPr lang="el-GR" altLang="el-GR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/>
              <a:t>11</a:t>
            </a:fld>
            <a:endParaRPr lang="el-GR" altLang="el-GR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25603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4" name="Text Box 2"/>
          <p:cNvSpPr txBox="1">
            <a:spLocks noChangeArrowheads="1"/>
          </p:cNvSpPr>
          <p:nvPr/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204550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605377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006204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407032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/>
            <a:fld id="{0580FE53-2257-4BBD-8A91-95851B2BA163}" type="slidenum">
              <a:rPr lang="el-GR" altLang="el-GR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/>
              <a:t>12</a:t>
            </a:fld>
            <a:endParaRPr lang="el-GR" altLang="el-GR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2662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8" name="Text Box 2"/>
          <p:cNvSpPr txBox="1">
            <a:spLocks noChangeArrowheads="1"/>
          </p:cNvSpPr>
          <p:nvPr/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1901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204550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605377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006204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407032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/>
            <a:fld id="{F0688EDB-0DB3-495A-B1A1-50FE1680194E}" type="slidenum">
              <a:rPr lang="el-GR" altLang="el-GR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/>
              <a:t>2</a:t>
            </a:fld>
            <a:endParaRPr lang="el-GR" altLang="el-GR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1638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Text Box 2"/>
          <p:cNvSpPr txBox="1">
            <a:spLocks noChangeArrowheads="1"/>
          </p:cNvSpPr>
          <p:nvPr/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204550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605377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006204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407032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/>
            <a:fld id="{25F40648-8B62-4BA7-A262-311BE0E43079}" type="slidenum">
              <a:rPr lang="el-GR" altLang="el-GR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/>
              <a:t>3</a:t>
            </a:fld>
            <a:endParaRPr lang="el-GR" altLang="el-GR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17411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Text Box 2"/>
          <p:cNvSpPr txBox="1">
            <a:spLocks noChangeArrowheads="1"/>
          </p:cNvSpPr>
          <p:nvPr/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204550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605377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006204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407032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/>
            <a:fld id="{FDAC31DA-C3AF-492E-B4F5-50719F372DE8}" type="slidenum">
              <a:rPr lang="el-GR" altLang="el-GR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/>
              <a:t>4</a:t>
            </a:fld>
            <a:endParaRPr lang="el-GR" altLang="el-GR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1843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204550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605377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006204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407032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/>
            <a:fld id="{D288836A-2941-4E00-A2E5-D25CAD45A431}" type="slidenum">
              <a:rPr lang="el-GR" altLang="el-GR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/>
              <a:t>5</a:t>
            </a:fld>
            <a:endParaRPr lang="el-GR" altLang="el-GR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1945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0" name="Text Box 2"/>
          <p:cNvSpPr txBox="1">
            <a:spLocks noChangeArrowheads="1"/>
          </p:cNvSpPr>
          <p:nvPr/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204550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605377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006204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407032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/>
            <a:fld id="{43EB1FE1-3545-4489-A0DC-BB8568875130}" type="slidenum">
              <a:rPr lang="el-GR" altLang="el-GR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/>
              <a:t>6</a:t>
            </a:fld>
            <a:endParaRPr lang="el-GR" altLang="el-GR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20483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4" name="Text Box 2"/>
          <p:cNvSpPr txBox="1">
            <a:spLocks noChangeArrowheads="1"/>
          </p:cNvSpPr>
          <p:nvPr/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204550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605377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006204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407032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/>
            <a:fld id="{5B520A0C-4F36-489E-81CA-ECF9BC89AC09}" type="slidenum">
              <a:rPr lang="el-GR" altLang="el-GR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/>
              <a:t>7</a:t>
            </a:fld>
            <a:endParaRPr lang="el-GR" altLang="el-GR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2150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68825" cy="34258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512" y="4343231"/>
            <a:ext cx="5485536" cy="411378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204550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605377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006204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407032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/>
            <a:fld id="{3A9ADABC-640B-4B4C-AAFC-A11FC704AD85}" type="slidenum">
              <a:rPr lang="el-GR" altLang="el-GR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/>
              <a:t>8</a:t>
            </a:fld>
            <a:endParaRPr lang="el-GR" altLang="el-GR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22531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68825" cy="34258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512" y="4343231"/>
            <a:ext cx="5485536" cy="411378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204550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605377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006204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407032" indent="-200414" defTabSz="393869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/>
            <a:fld id="{3EC1C7EF-1223-4DC1-BB84-2BF47B20AD59}" type="slidenum">
              <a:rPr lang="el-GR" altLang="el-GR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eaLnBrk="1"/>
              <a:t>9</a:t>
            </a:fld>
            <a:endParaRPr lang="el-GR" altLang="el-GR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2355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68825" cy="34258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6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512" y="4343231"/>
            <a:ext cx="5485536" cy="411378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40280" y="5975388"/>
            <a:ext cx="6903720" cy="8280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2700" cap="rnd" cmpd="dbl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5975388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-38641" y="6796800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153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600200"/>
            <a:ext cx="1295400" cy="990600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bg2">
              <a:lumMod val="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4072" y="2060848"/>
            <a:ext cx="6477000" cy="1828800"/>
          </a:xfrm>
        </p:spPr>
        <p:txBody>
          <a:bodyPr>
            <a:normAutofit/>
          </a:bodyPr>
          <a:lstStyle/>
          <a:p>
            <a:pPr marL="0" indent="0">
              <a:spcAft>
                <a:spcPct val="0"/>
              </a:spcAft>
              <a:tabLst>
                <a:tab pos="0" algn="l"/>
                <a:tab pos="95041" algn="l"/>
                <a:tab pos="502568" algn="l"/>
                <a:tab pos="910093" algn="l"/>
                <a:tab pos="1317620" algn="l"/>
                <a:tab pos="1725145" algn="l"/>
                <a:tab pos="2132672" algn="l"/>
                <a:tab pos="2540197" algn="l"/>
                <a:tab pos="2947724" algn="l"/>
                <a:tab pos="3355250" algn="l"/>
                <a:tab pos="3762776" algn="l"/>
                <a:tab pos="4170302" algn="l"/>
                <a:tab pos="4577828" algn="l"/>
                <a:tab pos="4985354" algn="l"/>
                <a:tab pos="5392880" algn="l"/>
                <a:tab pos="5800406" algn="l"/>
                <a:tab pos="6207932" algn="l"/>
                <a:tab pos="6615458" algn="l"/>
                <a:tab pos="7022984" algn="l"/>
                <a:tab pos="7430510" algn="l"/>
                <a:tab pos="7838036" algn="l"/>
                <a:tab pos="8150520" algn="l"/>
              </a:tabLst>
            </a:pPr>
            <a:r>
              <a:rPr lang="el-GR" altLang="el-GR" cap="none" dirty="0" smtClean="0"/>
              <a:t>Βάσεις Δεδομένων</a:t>
            </a:r>
            <a:endParaRPr lang="el-GR" altLang="el-GR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2926" y="305149"/>
            <a:ext cx="6705600" cy="685800"/>
          </a:xfrm>
        </p:spPr>
        <p:txBody>
          <a:bodyPr>
            <a:normAutofit/>
          </a:bodyPr>
          <a:lstStyle/>
          <a:p>
            <a:pPr algn="ctr"/>
            <a:r>
              <a:rPr lang="el-GR" sz="2300" dirty="0" smtClean="0">
                <a:solidFill>
                  <a:schemeClr val="accent1">
                    <a:lumMod val="75000"/>
                  </a:schemeClr>
                </a:solidFill>
              </a:rPr>
              <a:t>Θερινό Σχολείο, 14 – 20 Ιουλίου 2014</a:t>
            </a:r>
            <a:endParaRPr lang="el-GR" sz="23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alex\Desktop\logo_normal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35" y="219424"/>
            <a:ext cx="1347787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OPEN COURSES TEMP FILES + OLD FOLDER\tei_logo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330" y="219423"/>
            <a:ext cx="785595" cy="79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ELLAK\NEW!!!\b507359f9a62284d6c51d8b4b5ed864a-bpfull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565" y="4437112"/>
            <a:ext cx="1284734" cy="128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2239501" y="2204864"/>
            <a:ext cx="0" cy="3897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239499" y="4077072"/>
            <a:ext cx="650896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2391193" y="4293096"/>
            <a:ext cx="6477000" cy="157276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cap="none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Γιώργος </a:t>
            </a:r>
            <a:r>
              <a:rPr lang="el-GR" sz="2800" cap="none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Φουρτούνης</a:t>
            </a:r>
            <a:endParaRPr lang="el-GR" sz="2800" cap="none" dirty="0">
              <a:solidFill>
                <a:schemeClr val="bg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1033" name="Picture 9" descr="C:\Users\alex\Desktop\images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lex\Desktop\log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itle 2"/>
          <p:cNvSpPr txBox="1">
            <a:spLocks/>
          </p:cNvSpPr>
          <p:nvPr/>
        </p:nvSpPr>
        <p:spPr>
          <a:xfrm>
            <a:off x="2289772" y="6081884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301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82945" tIns="30043" rIns="82945" bIns="41473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/>
              <a:t>Υλοποιήσεις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 lIns="82945" tIns="41473" rIns="82945" bIns="41473"/>
          <a:lstStyle/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mtClean="0"/>
              <a:t>Εμπορικές, κλειστού κώδικα: Microsoft SQL Server, Oracle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mtClean="0"/>
              <a:t>Ανοιχτού κώδικα: MySQL, PostgreSQL, sqlite</a:t>
            </a:r>
          </a:p>
          <a:p>
            <a:pPr marL="390246" indent="-293764">
              <a:buClrTx/>
              <a:buSzPct val="45000"/>
              <a:buNone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endParaRPr lang="el-GR" altLang="el-GR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4629255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82945" tIns="30043" rIns="82945" bIns="41473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/>
              <a:t>NoSQL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 lIns="82945" tIns="41473" rIns="82945" bIns="41473">
            <a:normAutofit/>
          </a:bodyPr>
          <a:lstStyle/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mtClean="0"/>
              <a:t>Αρνητικός ορισμός: βάσεις δεδομένων που δεν είναι σχεσιακές (“Not SQL”)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mtClean="0"/>
              <a:t>Χρήσιμες σε εφαρμογές που το σχεσιακό μοντέλο δεν ταιριάζει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mtClean="0"/>
              <a:t>Απλή σχεδίαση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mtClean="0"/>
              <a:t>Καλή συμπεριφορά για μεγάλους όγκους δεδομένων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mtClean="0"/>
              <a:t>Μερικές φορές μπορούν να συνδυαστούν με σχεσιακές βάσεις (“Not only SQL”)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1460724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82945" tIns="30043" rIns="82945" bIns="41473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/>
              <a:t>NoSQL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 lIns="82945" tIns="41473" rIns="82945" bIns="41473">
            <a:normAutofit fontScale="92500" lnSpcReduction="10000"/>
          </a:bodyPr>
          <a:lstStyle/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mtClean="0"/>
              <a:t>Tρόποι οργάνωσης</a:t>
            </a:r>
          </a:p>
          <a:p>
            <a:pPr marL="781932" lvl="1" indent="-292325">
              <a:buSzPct val="75000"/>
              <a:buFont typeface="Symbol" charset="2"/>
              <a:buChar char="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mtClean="0"/>
              <a:t>Αποθήκες ζευγών κλειδιού-τιμής (key-value stores): Redis, Riak</a:t>
            </a:r>
          </a:p>
          <a:p>
            <a:pPr marL="781932" lvl="1" indent="-292325">
              <a:buSzPct val="75000"/>
              <a:buFont typeface="Symbol" charset="2"/>
              <a:buChar char="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mtClean="0"/>
              <a:t>Συστήματα βασισμένα στα έγγραφα (document-based): CouchDB, MongoDB</a:t>
            </a:r>
          </a:p>
          <a:p>
            <a:pPr marL="781932" lvl="1" indent="-292325">
              <a:buSzPct val="75000"/>
              <a:buFont typeface="Symbol" charset="2"/>
              <a:buChar char="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mtClean="0"/>
              <a:t>Συστήματα βασισμένα στους γράφους (graph-based): Neo4j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mtClean="0"/>
              <a:t>Αντί της SQL, χρησιμοποιούνται άλλες γλώσσες, π.χ. JavaScript (CouchDB)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mtClean="0"/>
              <a:t>Το σχήμα των δεδομένων μπορεί να ορίζεται δυναμικά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2054871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33500" y="2492896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l-GR" cap="none" dirty="0" smtClean="0"/>
              <a:t>Σας ευχαριστώ πολύ</a:t>
            </a:r>
            <a:br>
              <a:rPr lang="el-GR" cap="none" dirty="0" smtClean="0"/>
            </a:br>
            <a:r>
              <a:rPr lang="el-GR" cap="none" dirty="0"/>
              <a:t/>
            </a:r>
            <a:br>
              <a:rPr lang="el-GR" cap="none" dirty="0"/>
            </a:br>
            <a:r>
              <a:rPr lang="el-GR" sz="4000" cap="none" dirty="0" smtClean="0"/>
              <a:t>Ερωτήσεις</a:t>
            </a:r>
            <a:r>
              <a:rPr lang="en-US" sz="4000" cap="none" dirty="0" smtClean="0"/>
              <a:t>;</a:t>
            </a:r>
            <a:endParaRPr lang="el-GR" cap="none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339752" y="6050037"/>
            <a:ext cx="6728048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  <p:pic>
        <p:nvPicPr>
          <p:cNvPr id="7" name="Picture 9" descr="C:\Users\alex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C:\Users\alex\Desktop\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0057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82945" tIns="30043" rIns="82945" bIns="41473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/>
              <a:t>Βάσεις δεδομένων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 lIns="82945" tIns="41473" rIns="82945" bIns="41473">
            <a:normAutofit/>
          </a:bodyPr>
          <a:lstStyle/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800" b="1" dirty="0" smtClean="0"/>
              <a:t>Συστήματα βάσεων δεδομένων</a:t>
            </a:r>
            <a:r>
              <a:rPr lang="el-GR" altLang="el-GR" sz="2800" dirty="0" smtClean="0"/>
              <a:t>: αποθηκεύουν δεδομένα που έχουν κάποια σχέση μεταξύ τους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800" dirty="0" smtClean="0"/>
              <a:t>Τα δεδομένα μπορούν να είναι κείμενο, εικόνες, βίντεο ή άλλα αντικείμενα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800" dirty="0" smtClean="0"/>
              <a:t>Πίσω από πολλές εφαρμογές, κρύβεται μια βάση δεδομένων που:</a:t>
            </a:r>
          </a:p>
          <a:p>
            <a:pPr marL="781932" lvl="1" indent="-292325">
              <a:buSzPct val="75000"/>
              <a:buFont typeface="Symbol" charset="2"/>
              <a:buChar char="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400" dirty="0" smtClean="0"/>
              <a:t>Περιέχει όλα τα δεδομένα της εφαρμογής</a:t>
            </a:r>
          </a:p>
          <a:p>
            <a:pPr marL="781932" lvl="1" indent="-292325">
              <a:buSzPct val="75000"/>
              <a:buFont typeface="Symbol" charset="2"/>
              <a:buChar char="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400" dirty="0" smtClean="0"/>
              <a:t>Επιτρέπει γρήγορη αναζήτηση και συνδυασμό τους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9120393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82945" tIns="30043" rIns="82945" bIns="41473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/>
              <a:t>Σχεσιακές βάσεις δεδομένων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 lIns="82945" tIns="41473" rIns="82945" bIns="41473">
            <a:normAutofit/>
          </a:bodyPr>
          <a:lstStyle/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800" dirty="0" smtClean="0"/>
              <a:t>Δημοφιλείς, δοκιμασμένες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800" dirty="0" smtClean="0"/>
              <a:t>Τα δεδομένα δομούνται σε πίνακες (</a:t>
            </a:r>
            <a:r>
              <a:rPr lang="el-GR" altLang="el-GR" sz="2800" dirty="0" err="1" smtClean="0"/>
              <a:t>tables</a:t>
            </a:r>
            <a:r>
              <a:rPr lang="el-GR" altLang="el-GR" sz="2800" dirty="0" smtClean="0"/>
              <a:t>)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800" dirty="0" smtClean="0"/>
              <a:t>Κάθε πίνακας έχει στήλες (</a:t>
            </a:r>
            <a:r>
              <a:rPr lang="el-GR" altLang="el-GR" sz="2800" dirty="0" err="1" smtClean="0"/>
              <a:t>columns</a:t>
            </a:r>
            <a:r>
              <a:rPr lang="el-GR" altLang="el-GR" sz="2800" dirty="0" smtClean="0"/>
              <a:t>) – κάθε στήλη είναι κάποιο είδος πληροφορίας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800" dirty="0" smtClean="0"/>
              <a:t>Κάθε γραμμή (</a:t>
            </a:r>
            <a:r>
              <a:rPr lang="el-GR" altLang="el-GR" sz="2800" dirty="0" err="1" smtClean="0"/>
              <a:t>row</a:t>
            </a:r>
            <a:r>
              <a:rPr lang="el-GR" altLang="el-GR" sz="2800" dirty="0" smtClean="0"/>
              <a:t>) είναι μια εγγραφή του πίνακα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759386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82945" tIns="30043" rIns="82945" bIns="41473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/>
              <a:t>Παράδειγμα</a:t>
            </a:r>
          </a:p>
        </p:txBody>
      </p:sp>
      <p:graphicFrame>
        <p:nvGraphicFramePr>
          <p:cNvPr id="614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616854"/>
              </p:ext>
            </p:extLst>
          </p:nvPr>
        </p:nvGraphicFramePr>
        <p:xfrm>
          <a:off x="456481" y="1931243"/>
          <a:ext cx="8228160" cy="2227407"/>
        </p:xfrm>
        <a:graphic>
          <a:graphicData uri="http://schemas.openxmlformats.org/drawingml/2006/table">
            <a:tbl>
              <a:tblPr/>
              <a:tblGrid>
                <a:gridCol w="2056320"/>
                <a:gridCol w="2056320"/>
                <a:gridCol w="2057760"/>
                <a:gridCol w="2057760"/>
              </a:tblGrid>
              <a:tr h="565980"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ID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FirstName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LastName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Phone</a:t>
                      </a:r>
                    </a:p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endParaRPr kumimoji="0" lang="el-GR" alt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</a:tr>
              <a:tr h="341451"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1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Μανώλης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Παπαδόπουλος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210787845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341451"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2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Ιωάννα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Καρατζά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697313412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341451"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3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Μαρία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Παπαδοπούλου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210787845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</a:tr>
              <a:tr h="341451"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78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Νίκος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Κωνσταντινίδης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 marL="457200" eaLnBrk="0"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 marL="914400" eaLnBrk="0"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 marL="1371600" eaLnBrk="0"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 marL="1828800" eaLnBrk="0"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indent="-228600" defTabSz="449263" eaLnBrk="0" fontAlgn="base" hangingPunct="0">
                        <a:lnSpc>
                          <a:spcPct val="94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9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  <a:tab pos="8985250" algn="l"/>
                        </a:tabLst>
                      </a:pPr>
                      <a:r>
                        <a:rPr kumimoji="0" lang="el-GR" alt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WenQuanYi Micro Hei" charset="0"/>
                          <a:cs typeface="WenQuanYi Micro Hei" charset="0"/>
                        </a:rPr>
                        <a:t>NULL</a:t>
                      </a:r>
                    </a:p>
                  </a:txBody>
                  <a:tcPr marL="81638" marR="81638" marT="77499" marB="42456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5155" name="Line 72"/>
          <p:cNvSpPr>
            <a:spLocks noChangeShapeType="1"/>
          </p:cNvSpPr>
          <p:nvPr/>
        </p:nvSpPr>
        <p:spPr bwMode="auto">
          <a:xfrm>
            <a:off x="941760" y="4064107"/>
            <a:ext cx="522720" cy="90009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l-GR"/>
          </a:p>
        </p:txBody>
      </p:sp>
      <p:sp>
        <p:nvSpPr>
          <p:cNvPr id="5156" name="Text Box 73"/>
          <p:cNvSpPr txBox="1">
            <a:spLocks noChangeArrowheads="1"/>
          </p:cNvSpPr>
          <p:nvPr/>
        </p:nvSpPr>
        <p:spPr bwMode="auto">
          <a:xfrm>
            <a:off x="735839" y="4964202"/>
            <a:ext cx="2949120" cy="313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53229" rIns="81639" bIns="4082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>
              <a:buClrTx/>
              <a:buFontTx/>
              <a:buNone/>
            </a:pPr>
            <a:r>
              <a:rPr lang="el-GR" altLang="el-GR" sz="2000" dirty="0">
                <a:solidFill>
                  <a:srgbClr val="000000"/>
                </a:solidFill>
                <a:latin typeface="+mn-lt"/>
              </a:rPr>
              <a:t>Πρωτεύον κλειδί (</a:t>
            </a:r>
            <a:r>
              <a:rPr lang="el-GR" altLang="el-GR" sz="2000" dirty="0" err="1">
                <a:solidFill>
                  <a:srgbClr val="000000"/>
                </a:solidFill>
                <a:latin typeface="+mn-lt"/>
              </a:rPr>
              <a:t>Primary</a:t>
            </a:r>
            <a:r>
              <a:rPr lang="el-GR" altLang="el-GR" sz="2000" dirty="0">
                <a:solidFill>
                  <a:srgbClr val="000000"/>
                </a:solidFill>
                <a:latin typeface="+mn-lt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latin typeface="+mn-lt"/>
              </a:rPr>
              <a:t>key</a:t>
            </a:r>
            <a:r>
              <a:rPr lang="el-GR" altLang="el-GR" sz="2000" dirty="0">
                <a:solidFill>
                  <a:srgbClr val="000000"/>
                </a:solidFill>
                <a:latin typeface="+mn-lt"/>
              </a:rPr>
              <a:t>)</a:t>
            </a:r>
          </a:p>
        </p:txBody>
      </p:sp>
      <p:sp>
        <p:nvSpPr>
          <p:cNvPr id="5157" name="Line 74"/>
          <p:cNvSpPr>
            <a:spLocks noChangeShapeType="1"/>
          </p:cNvSpPr>
          <p:nvPr/>
        </p:nvSpPr>
        <p:spPr bwMode="auto">
          <a:xfrm>
            <a:off x="7156800" y="4106954"/>
            <a:ext cx="495360" cy="10181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945" tIns="41473" rIns="82945" bIns="41473"/>
          <a:lstStyle/>
          <a:p>
            <a:endParaRPr lang="el-GR"/>
          </a:p>
        </p:txBody>
      </p:sp>
      <p:sp>
        <p:nvSpPr>
          <p:cNvPr id="5158" name="Text Box 75"/>
          <p:cNvSpPr txBox="1">
            <a:spLocks noChangeArrowheads="1"/>
          </p:cNvSpPr>
          <p:nvPr/>
        </p:nvSpPr>
        <p:spPr bwMode="auto">
          <a:xfrm>
            <a:off x="6569280" y="5125141"/>
            <a:ext cx="2165760" cy="545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53229" rIns="81639" bIns="4082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pPr eaLnBrk="1">
              <a:buClrTx/>
              <a:buFontTx/>
              <a:buNone/>
            </a:pPr>
            <a:r>
              <a:rPr lang="el-GR" altLang="el-GR" sz="2000" dirty="0">
                <a:solidFill>
                  <a:srgbClr val="000000"/>
                </a:solidFill>
                <a:latin typeface="+mn-lt"/>
              </a:rPr>
              <a:t>Δεδομένο που μπορεί</a:t>
            </a:r>
          </a:p>
          <a:p>
            <a:pPr eaLnBrk="1">
              <a:buClrTx/>
              <a:buFontTx/>
              <a:buNone/>
            </a:pPr>
            <a:r>
              <a:rPr lang="el-GR" altLang="el-GR" sz="2000" dirty="0">
                <a:solidFill>
                  <a:srgbClr val="000000"/>
                </a:solidFill>
                <a:latin typeface="+mn-lt"/>
              </a:rPr>
              <a:t>να είναι κενό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2408746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82945" tIns="30043" rIns="82945" bIns="41473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dirty="0" smtClean="0"/>
              <a:t>Το σχεσιακό μοντέλο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 lIns="82945" tIns="41473" rIns="82945" bIns="41473">
            <a:normAutofit/>
          </a:bodyPr>
          <a:lstStyle/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800" dirty="0" smtClean="0"/>
              <a:t>Τα δεδομένα σε έναν πίνακα θεωρούνται μια </a:t>
            </a:r>
            <a:r>
              <a:rPr lang="el-GR" altLang="el-GR" sz="2800" b="1" dirty="0" smtClean="0"/>
              <a:t>σχέση</a:t>
            </a:r>
            <a:r>
              <a:rPr lang="el-GR" altLang="el-GR" sz="2800" dirty="0" smtClean="0"/>
              <a:t> – κάθε γραμμή είναι μοναδική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800" dirty="0" smtClean="0"/>
              <a:t>Ο τύπος των δεδομένων ενός πίνακα περιγράφεται από ένα </a:t>
            </a:r>
            <a:r>
              <a:rPr lang="el-GR" altLang="el-GR" sz="2800" b="1" dirty="0" smtClean="0"/>
              <a:t>σχήμα</a:t>
            </a:r>
            <a:r>
              <a:rPr lang="el-GR" altLang="el-GR" sz="2800" dirty="0" smtClean="0"/>
              <a:t> </a:t>
            </a:r>
            <a:r>
              <a:rPr lang="el-GR" altLang="el-GR" sz="2800" b="1" dirty="0" smtClean="0"/>
              <a:t>(</a:t>
            </a:r>
            <a:r>
              <a:rPr lang="el-GR" altLang="el-GR" sz="2800" b="1" dirty="0" err="1" smtClean="0"/>
              <a:t>schema</a:t>
            </a:r>
            <a:r>
              <a:rPr lang="el-GR" altLang="el-GR" sz="2800" b="1" dirty="0" smtClean="0"/>
              <a:t>)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800" dirty="0" smtClean="0"/>
              <a:t>Σχέσεις μεταξύ πινάκων: πρωτεύοντα και ξένα κλειδιά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800" dirty="0" smtClean="0"/>
              <a:t>Ευρετήριο (</a:t>
            </a:r>
            <a:r>
              <a:rPr lang="el-GR" altLang="el-GR" sz="2800" dirty="0" err="1" smtClean="0"/>
              <a:t>index</a:t>
            </a:r>
            <a:r>
              <a:rPr lang="el-GR" altLang="el-GR" sz="2800" dirty="0" smtClean="0"/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0935880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82945" tIns="30043" rIns="82945" bIns="41473">
            <a:normAutofit fontScale="90000"/>
          </a:bodyPr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dirty="0" smtClean="0"/>
              <a:t>Χρήση μιας σχεσιακής</a:t>
            </a:r>
            <a:br>
              <a:rPr lang="el-GR" altLang="el-GR" dirty="0" smtClean="0"/>
            </a:br>
            <a:r>
              <a:rPr lang="el-GR" altLang="el-GR" dirty="0" smtClean="0"/>
              <a:t>βάσης δεδομένων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 lIns="82945" tIns="41473" rIns="82945" bIns="41473">
            <a:noAutofit/>
          </a:bodyPr>
          <a:lstStyle/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800" dirty="0" smtClean="0"/>
              <a:t>Η γλώσσα SQL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800" dirty="0" smtClean="0"/>
              <a:t>Δηλωτική: περιγράφονται τα δεδομένα και οι σχέσεις τους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800" dirty="0" smtClean="0"/>
              <a:t>Ερωτήσεις (</a:t>
            </a:r>
            <a:r>
              <a:rPr lang="el-GR" altLang="el-GR" sz="2800" dirty="0" err="1" smtClean="0"/>
              <a:t>Queries</a:t>
            </a:r>
            <a:r>
              <a:rPr lang="el-GR" altLang="el-GR" sz="2800" dirty="0" smtClean="0"/>
              <a:t>):</a:t>
            </a:r>
          </a:p>
          <a:p>
            <a:pPr marL="390246" indent="-293764">
              <a:buSzPct val="45000"/>
              <a:buFont typeface="Wingdings" charset="2"/>
              <a:buChar char="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800" dirty="0" smtClean="0"/>
              <a:t>Παράδειγμα:</a:t>
            </a:r>
          </a:p>
          <a:p>
            <a:pPr marL="1346420" lvl="1" indent="-515528">
              <a:buFont typeface="Times New Roman" pitchFamily="16" charset="0"/>
              <a:buChar char="–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400" dirty="0" smtClean="0"/>
              <a:t>βρες όλες τις τιμές του πεδίου </a:t>
            </a:r>
            <a:r>
              <a:rPr lang="el-GR" altLang="el-GR" sz="2400" dirty="0" err="1" smtClean="0"/>
              <a:t>LastName</a:t>
            </a:r>
            <a:r>
              <a:rPr lang="el-GR" altLang="el-GR" sz="2400" dirty="0" smtClean="0"/>
              <a:t> όσων το τηλέφωνο είναι 210787845</a:t>
            </a:r>
          </a:p>
          <a:p>
            <a:pPr marL="1346420" lvl="1" indent="-515528">
              <a:buFont typeface="Times New Roman" pitchFamily="16" charset="0"/>
              <a:buChar char="–"/>
              <a:tabLst>
                <a:tab pos="390246" algn="l"/>
                <a:tab pos="485288" algn="l"/>
                <a:tab pos="892813" algn="l"/>
                <a:tab pos="1300340" algn="l"/>
                <a:tab pos="1707865" algn="l"/>
                <a:tab pos="2115392" algn="l"/>
                <a:tab pos="2522917" algn="l"/>
                <a:tab pos="2930444" algn="l"/>
                <a:tab pos="3337969" algn="l"/>
                <a:tab pos="3745496" algn="l"/>
                <a:tab pos="4153021" algn="l"/>
                <a:tab pos="4560548" algn="l"/>
                <a:tab pos="4968073" algn="l"/>
                <a:tab pos="5375600" algn="l"/>
                <a:tab pos="5783125" algn="l"/>
                <a:tab pos="6190652" algn="l"/>
                <a:tab pos="6598177" algn="l"/>
                <a:tab pos="7005704" algn="l"/>
                <a:tab pos="7413229" algn="l"/>
                <a:tab pos="7820756" algn="l"/>
                <a:tab pos="8228281" algn="l"/>
              </a:tabLst>
            </a:pPr>
            <a:r>
              <a:rPr lang="el-GR" altLang="el-GR" sz="2400" dirty="0" smtClean="0"/>
              <a:t>θα επιστρέψει το σύνολο αποτελεσμάτων (</a:t>
            </a:r>
            <a:r>
              <a:rPr lang="el-GR" altLang="el-GR" sz="2400" dirty="0" err="1" smtClean="0"/>
              <a:t>result</a:t>
            </a:r>
            <a:r>
              <a:rPr lang="el-GR" altLang="el-GR" sz="2400" dirty="0" smtClean="0"/>
              <a:t> </a:t>
            </a:r>
            <a:r>
              <a:rPr lang="el-GR" altLang="el-GR" sz="2400" dirty="0" err="1" smtClean="0"/>
              <a:t>set</a:t>
            </a:r>
            <a:r>
              <a:rPr lang="el-GR" altLang="el-GR" sz="2400" dirty="0" smtClean="0"/>
              <a:t>) </a:t>
            </a:r>
            <a:r>
              <a:rPr lang="el-GR" altLang="el-GR" sz="2400" i="1" dirty="0" smtClean="0"/>
              <a:t>“Μανώλης”, “Μαρία”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205321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/>
              <a:t>SQL: Δημιουργία βάσης και πίνακα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 lIns="82945" tIns="41473" rIns="82945" bIns="41473">
            <a:normAutofit fontScale="85000" lnSpcReduction="20000"/>
          </a:bodyPr>
          <a:lstStyle/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mysql&gt; </a:t>
            </a:r>
            <a:r>
              <a:rPr lang="el-GR" altLang="el-GR" b="1" smtClean="0">
                <a:latin typeface="Courier New" pitchFamily="49" charset="0"/>
              </a:rPr>
              <a:t>CREATE DATABASE db1 DEFAULT CHARACTER SET utf8;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Query OK, 1 row affected (0.00 sec)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endParaRPr lang="el-GR" altLang="el-GR" smtClean="0">
              <a:latin typeface="Courier New" pitchFamily="49" charset="0"/>
            </a:endParaRP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mysql&gt; </a:t>
            </a:r>
            <a:r>
              <a:rPr lang="el-GR" altLang="el-GR" b="1" smtClean="0">
                <a:latin typeface="Courier New" pitchFamily="49" charset="0"/>
              </a:rPr>
              <a:t>USE db1;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Database changed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endParaRPr lang="el-GR" altLang="el-GR" smtClean="0">
              <a:latin typeface="Courier New" pitchFamily="49" charset="0"/>
            </a:endParaRP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mysql&gt; </a:t>
            </a:r>
            <a:r>
              <a:rPr lang="el-GR" altLang="el-GR" b="1" smtClean="0">
                <a:latin typeface="Courier New" pitchFamily="49" charset="0"/>
              </a:rPr>
              <a:t>CREATE TABLE phones (ID int, FirstName varchar(255), LastName varchar(255), Phone int, PRIMARY KEY(ID)) DEFAULT CHARACTER SET utf8;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Query OK, 0 rows affected (0.17 sec)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endParaRPr lang="el-GR" altLang="el-GR" smtClean="0">
              <a:latin typeface="Courier New" pitchFamily="49" charset="0"/>
            </a:endParaRP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endParaRPr lang="el-GR" altLang="el-GR" smtClean="0">
              <a:latin typeface="Courier New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1633352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/>
              <a:t>SQL: Εισαγωγή δεδομένων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107504" y="1772816"/>
            <a:ext cx="9036496" cy="4495800"/>
          </a:xfrm>
        </p:spPr>
        <p:txBody>
          <a:bodyPr lIns="82945" tIns="41473" rIns="82945" bIns="41473">
            <a:normAutofit fontScale="55000" lnSpcReduction="20000"/>
          </a:bodyPr>
          <a:lstStyle/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mysql&gt; </a:t>
            </a:r>
            <a:r>
              <a:rPr lang="el-GR" altLang="el-GR" b="1" smtClean="0">
                <a:latin typeface="Courier New" pitchFamily="49" charset="0"/>
              </a:rPr>
              <a:t>INSERT INTO phones VALUES(1, "Μανώλης", "Παπαδόπουλος", 210787845);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Query OK, 1 row affected (0.10 sec)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endParaRPr lang="el-GR" altLang="el-GR" smtClean="0">
              <a:latin typeface="Courier New" pitchFamily="49" charset="0"/>
            </a:endParaRP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mysql&gt; </a:t>
            </a:r>
            <a:r>
              <a:rPr lang="el-GR" altLang="el-GR" b="1" smtClean="0">
                <a:latin typeface="Courier New" pitchFamily="49" charset="0"/>
              </a:rPr>
              <a:t>INSERT INTO phones VALUES(1, "Ιωάννα", "Καρατζά", 697313412);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ERROR 1062 (23000): Duplicate entry '1' for key 'PRIMARY'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endParaRPr lang="el-GR" altLang="el-GR" smtClean="0">
              <a:latin typeface="Courier New" pitchFamily="49" charset="0"/>
            </a:endParaRP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mysql&gt; </a:t>
            </a:r>
            <a:r>
              <a:rPr lang="el-GR" altLang="el-GR" b="1" smtClean="0">
                <a:latin typeface="Courier New" pitchFamily="49" charset="0"/>
              </a:rPr>
              <a:t>INSERT INTO phones VALUES(2, "Ιωάννα", "Καρατζά", 697313412);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Query OK, 1 row affected (0.08 sec)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endParaRPr lang="el-GR" altLang="el-GR" smtClean="0">
              <a:latin typeface="Courier New" pitchFamily="49" charset="0"/>
            </a:endParaRP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mysql&gt; </a:t>
            </a:r>
            <a:r>
              <a:rPr lang="el-GR" altLang="el-GR" b="1" smtClean="0">
                <a:latin typeface="Courier New" pitchFamily="49" charset="0"/>
              </a:rPr>
              <a:t>INSERT INTO phones VALUES(3, "Μαρία", "Παπαδοπούλου", 210787845);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Query OK, 1 row affected (0.09 sec)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endParaRPr lang="el-GR" altLang="el-GR" smtClean="0">
              <a:latin typeface="Courier New" pitchFamily="49" charset="0"/>
            </a:endParaRP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mysql&gt; </a:t>
            </a:r>
            <a:r>
              <a:rPr lang="el-GR" altLang="el-GR" b="1" smtClean="0">
                <a:latin typeface="Courier New" pitchFamily="49" charset="0"/>
              </a:rPr>
              <a:t>INSERT INTO phones VALUES(78, "Νίκος", "Κωνσταντινίδης", NULL);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Query OK, 1 row affected (0.14 sec)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endParaRPr lang="el-GR" altLang="el-GR" smtClean="0">
              <a:latin typeface="Courier New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5397667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82945" tIns="41473" rIns="82945" bIns="41473"/>
          <a:lstStyle/>
          <a:p>
            <a:pPr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/>
              <a:t>SQL: Ερωτήσεις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 lIns="82945" tIns="41473" rIns="82945" bIns="41473">
            <a:normAutofit lnSpcReduction="10000"/>
          </a:bodyPr>
          <a:lstStyle/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mysql&gt; </a:t>
            </a:r>
            <a:r>
              <a:rPr lang="el-GR" altLang="el-GR" b="1" smtClean="0">
                <a:latin typeface="Courier New" pitchFamily="49" charset="0"/>
              </a:rPr>
              <a:t>SELECT FirstName FROM phones WHERE Phone=210787845;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+----------------+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| FirstName      |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+----------------+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| Μανώλης        |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| Μαρία          |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+----------------+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r>
              <a:rPr lang="el-GR" altLang="el-GR" smtClean="0">
                <a:latin typeface="Courier New" pitchFamily="49" charset="0"/>
              </a:rPr>
              <a:t>2 rows in set (0.00 sec)</a:t>
            </a:r>
          </a:p>
          <a:p>
            <a:pPr indent="-309605">
              <a:buClrTx/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  <a:tab pos="8150520" algn="l"/>
              </a:tabLst>
            </a:pPr>
            <a:endParaRPr lang="el-GR" altLang="el-GR" smtClean="0">
              <a:latin typeface="Courier New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5588592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ARTICULATE_SLIDE_THUMBNAIL_REFRESH" val="1"/>
  <p:tag name="ARTICULATE_PROJECT_OPEN" val="0"/>
  <p:tag name="ARTICULATE_SLIDE_COUNT" val="13"/>
  <p:tag name="ISPRING_RESOURCE_PATHS_HASH_2" val="71eb0bacda4f127ccb26f16b21a7b6b9ea16ba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47">
      <a:dk1>
        <a:sysClr val="windowText" lastClr="000000"/>
      </a:dk1>
      <a:lt1>
        <a:sysClr val="window" lastClr="FFFFFF"/>
      </a:lt1>
      <a:dk2>
        <a:srgbClr val="57294C"/>
      </a:dk2>
      <a:lt2>
        <a:srgbClr val="F2F2F2"/>
      </a:lt2>
      <a:accent1>
        <a:srgbClr val="57294C"/>
      </a:accent1>
      <a:accent2>
        <a:srgbClr val="000000"/>
      </a:accent2>
      <a:accent3>
        <a:srgbClr val="3F3F3F"/>
      </a:accent3>
      <a:accent4>
        <a:srgbClr val="57294C"/>
      </a:accent4>
      <a:accent5>
        <a:srgbClr val="262626"/>
      </a:accent5>
      <a:accent6>
        <a:srgbClr val="968C8C"/>
      </a:accent6>
      <a:hlink>
        <a:srgbClr val="57294C"/>
      </a:hlink>
      <a:folHlink>
        <a:srgbClr val="57294C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793</TotalTime>
  <Words>597</Words>
  <Application>Microsoft Office PowerPoint</Application>
  <PresentationFormat>On-screen Show (4:3)</PresentationFormat>
  <Paragraphs>115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Median</vt:lpstr>
      <vt:lpstr>Βάσεις Δεδομένων</vt:lpstr>
      <vt:lpstr>Βάσεις δεδομένων</vt:lpstr>
      <vt:lpstr>Σχεσιακές βάσεις δεδομένων</vt:lpstr>
      <vt:lpstr>Παράδειγμα</vt:lpstr>
      <vt:lpstr>Το σχεσιακό μοντέλο</vt:lpstr>
      <vt:lpstr>Χρήση μιας σχεσιακής βάσης δεδομένων</vt:lpstr>
      <vt:lpstr>SQL: Δημιουργία βάσης και πίνακα</vt:lpstr>
      <vt:lpstr>SQL: Εισαγωγή δεδομένων</vt:lpstr>
      <vt:lpstr>SQL: Ερωτήσεις</vt:lpstr>
      <vt:lpstr>Υλοποιήσεις</vt:lpstr>
      <vt:lpstr>NoSQL</vt:lpstr>
      <vt:lpstr>NoSQL</vt:lpstr>
      <vt:lpstr>Σας ευχαριστώ πολύ  Ερωτήσεις;</vt:lpstr>
    </vt:vector>
  </TitlesOfParts>
  <Company>BLACK EDITION - tum0r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invenio week 4</dc:title>
  <dc:creator>alex</dc:creator>
  <cp:lastModifiedBy>alex</cp:lastModifiedBy>
  <cp:revision>179</cp:revision>
  <dcterms:created xsi:type="dcterms:W3CDTF">2014-05-12T08:31:42Z</dcterms:created>
  <dcterms:modified xsi:type="dcterms:W3CDTF">2014-07-14T17:14:03Z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E35B12B2-681B-480C-85D8-4EE4E33B87CC</vt:lpwstr>
  </property>
  <property fmtid="{D5CDD505-2E9C-101B-9397-08002B2CF9AE}" pid="3" name="ArticulatePath">
    <vt:lpwstr>template</vt:lpwstr>
  </property>
</Properties>
</file>