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sldIdLst>
    <p:sldId id="256" r:id="rId2"/>
    <p:sldId id="266" r:id="rId3"/>
    <p:sldId id="280" r:id="rId4"/>
    <p:sldId id="281" r:id="rId5"/>
    <p:sldId id="279" r:id="rId6"/>
    <p:sldId id="260" r:id="rId7"/>
    <p:sldId id="277" r:id="rId8"/>
    <p:sldId id="261" r:id="rId9"/>
    <p:sldId id="278" r:id="rId10"/>
    <p:sldId id="265" r:id="rId11"/>
    <p:sldId id="267" r:id="rId12"/>
    <p:sldId id="276" r:id="rId13"/>
    <p:sldId id="268" r:id="rId14"/>
    <p:sldId id="269" r:id="rId15"/>
    <p:sldId id="275" r:id="rId16"/>
    <p:sldId id="272" r:id="rId17"/>
    <p:sldId id="270" r:id="rId18"/>
    <p:sldId id="259" r:id="rId19"/>
  </p:sldIdLst>
  <p:sldSz cx="9144000" cy="6858000" type="screen4x3"/>
  <p:notesSz cx="6858000" cy="9144000"/>
  <p:custDataLst>
    <p:tags r:id="rId21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294C"/>
    <a:srgbClr val="2F514C"/>
    <a:srgbClr val="884077"/>
    <a:srgbClr val="A54D90"/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06" autoAdjust="0"/>
  </p:normalViewPr>
  <p:slideViewPr>
    <p:cSldViewPr>
      <p:cViewPr varScale="1">
        <p:scale>
          <a:sx n="70" d="100"/>
          <a:sy n="70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pPr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41553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71901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364084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2652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hyperlink" Target="http://ma.ellak.gr/edu" TargetMode="Externa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hyperlink" Target="https://ma.ellak.gr/forge/" TargetMode="Externa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hyperlink" Target="mailto:maellak@teiath.gr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r>
              <a:rPr lang="el-GR" sz="3600" cap="none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Παρουσίαση Θερινού Σχολείου</a:t>
            </a:r>
            <a:endParaRPr lang="el-GR" sz="3600" cap="none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2300" dirty="0" smtClean="0"/>
              <a:t>Αριστεία ΕΛ/ΛΑΚ ΤΕΙ Αθήνας</a:t>
            </a:r>
            <a:endParaRPr lang="el-GR" sz="2300" dirty="0"/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l-GR" sz="2800" cap="none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49999160"/>
              </p:ext>
            </p:extLst>
          </p:nvPr>
        </p:nvGraphicFramePr>
        <p:xfrm>
          <a:off x="594000" y="1556792"/>
          <a:ext cx="8514504" cy="2179320"/>
        </p:xfrm>
        <a:graphic>
          <a:graphicData uri="http://schemas.openxmlformats.org/drawingml/2006/table">
            <a:tbl>
              <a:tblPr firstRow="1" firstCol="1" bandRow="1">
                <a:tableStyleId>{91EBBBCC-DAD2-459C-BE2E-F6DE35CF9A28}</a:tableStyleId>
              </a:tblPr>
              <a:tblGrid>
                <a:gridCol w="5277744"/>
                <a:gridCol w="2376264"/>
                <a:gridCol w="860496"/>
              </a:tblGrid>
              <a:tr h="13893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l-GR" sz="1800" b="0" dirty="0" smtClean="0">
                          <a:effectLst/>
                          <a:latin typeface="Calibri" panose="020F0502020204030204" pitchFamily="34" charset="0"/>
                        </a:rPr>
                        <a:t>Θέμα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l-GR" sz="1800" b="0" dirty="0" smtClean="0">
                          <a:effectLst/>
                          <a:latin typeface="Calibri" panose="020F0502020204030204" pitchFamily="34" charset="0"/>
                        </a:rPr>
                        <a:t>Εισηγητής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l-GR" sz="1800" b="0" baseline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Ώρες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34"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>
                          <a:effectLst/>
                          <a:latin typeface="Calibri" panose="020F0502020204030204" pitchFamily="34" charset="0"/>
                        </a:rPr>
                        <a:t>Σύσταση Ομάδων 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endParaRPr lang="el-GR" b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30’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Προχωρημένα θέματα σε </a:t>
                      </a:r>
                      <a:r>
                        <a:rPr lang="en-US" b="0" dirty="0" err="1">
                          <a:effectLst/>
                          <a:latin typeface="Calibri" panose="020F0502020204030204" pitchFamily="34" charset="0"/>
                        </a:rPr>
                        <a:t>javascript</a:t>
                      </a:r>
                      <a:r>
                        <a:rPr lang="en-US" b="0" dirty="0">
                          <a:effectLst/>
                          <a:latin typeface="Calibri" panose="020F0502020204030204" pitchFamily="34" charset="0"/>
                        </a:rPr>
                        <a:t>, jQuery, AJAX, jQuery Mobile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>
                          <a:effectLst/>
                          <a:latin typeface="Calibri" panose="020F0502020204030204" pitchFamily="34" charset="0"/>
                        </a:rPr>
                        <a:t>Αναγνωστόπουλος Απόστολος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90’ 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marL="0" indent="0" rtl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l-GR" b="0" dirty="0" smtClean="0">
                          <a:effectLst/>
                          <a:latin typeface="Calibri" panose="020F0502020204030204" pitchFamily="34" charset="0"/>
                        </a:rPr>
                        <a:t>Διάλειμμα</a:t>
                      </a:r>
                      <a:endParaRPr lang="el-GR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endParaRPr lang="el-GR" b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endParaRPr lang="el-GR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l-GR" b="1" dirty="0" smtClean="0">
                          <a:effectLst/>
                          <a:latin typeface="Calibri" panose="020F0502020204030204" pitchFamily="34" charset="0"/>
                        </a:rPr>
                        <a:t>Εκκίνηση Υλοποίησης </a:t>
                      </a:r>
                      <a:r>
                        <a:rPr lang="en-US" b="1" dirty="0" smtClean="0">
                          <a:effectLst/>
                          <a:latin typeface="Calibri" panose="020F0502020204030204" pitchFamily="34" charset="0"/>
                        </a:rPr>
                        <a:t>Project</a:t>
                      </a:r>
                      <a:endParaRPr lang="en-US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endParaRPr lang="el-GR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endParaRPr lang="el-GR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0000" y="1188000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Τετάρτη Ιουλίου 10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:00 – </a:t>
            </a:r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16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:00 </a:t>
            </a:r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el-GR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80920" cy="9906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Πρόγραμμα </a:t>
            </a:r>
            <a:r>
              <a:rPr lang="el-GR" dirty="0" smtClean="0"/>
              <a:t>Θερινού Σχολείου</a:t>
            </a:r>
            <a:r>
              <a:rPr lang="el-GR" dirty="0" smtClean="0"/>
              <a:t>- </a:t>
            </a:r>
            <a:r>
              <a:rPr lang="el-GR" sz="3600" b="1" dirty="0" smtClean="0">
                <a:solidFill>
                  <a:srgbClr val="884077"/>
                </a:solidFill>
              </a:rPr>
              <a:t>3</a:t>
            </a:r>
            <a:r>
              <a:rPr lang="el-GR" sz="3600" b="1" baseline="30000" dirty="0" smtClean="0">
                <a:solidFill>
                  <a:srgbClr val="884077"/>
                </a:solidFill>
              </a:rPr>
              <a:t>η</a:t>
            </a:r>
            <a:r>
              <a:rPr lang="el-GR" sz="3600" b="1" dirty="0" smtClean="0">
                <a:solidFill>
                  <a:srgbClr val="884077"/>
                </a:solidFill>
              </a:rPr>
              <a:t> </a:t>
            </a:r>
            <a:r>
              <a:rPr lang="el-GR" sz="3600" b="1" dirty="0" smtClean="0">
                <a:solidFill>
                  <a:srgbClr val="884077"/>
                </a:solidFill>
              </a:rPr>
              <a:t>Μέρα</a:t>
            </a:r>
            <a:endParaRPr lang="el-GR" sz="3600" b="1" dirty="0">
              <a:solidFill>
                <a:srgbClr val="884077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57610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με εκπαιδευτές και </a:t>
            </a:r>
            <a:r>
              <a:rPr lang="el-GR" dirty="0" err="1" smtClean="0"/>
              <a:t>συνεκπαιδευομένους</a:t>
            </a:r>
            <a:endParaRPr lang="el-G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Συνεργασία και επικοινωνία</a:t>
            </a:r>
            <a:endParaRPr lang="el-G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pPr/>
              <a:t>11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9803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l-GR" sz="4000" dirty="0" smtClean="0"/>
              <a:t>Χώροι Αριστείας ΕΛ/ΛΑΚ ΤΕΙ Αθήνας</a:t>
            </a:r>
            <a:endParaRPr lang="el-GR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12</a:t>
            </a:fld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 smtClean="0"/>
              <a:t>Διαλέξεις – Χώρος συνεργασίας</a:t>
            </a:r>
          </a:p>
          <a:p>
            <a:r>
              <a:rPr lang="el-GR" dirty="0" smtClean="0"/>
              <a:t>Αίθουσα Τηλεδιάσκεψης, Κ10.44</a:t>
            </a:r>
          </a:p>
          <a:p>
            <a:pPr marL="0" indent="0">
              <a:buNone/>
            </a:pPr>
            <a:endParaRPr lang="el-GR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75465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116632"/>
            <a:ext cx="8532440" cy="990600"/>
          </a:xfrm>
        </p:spPr>
        <p:txBody>
          <a:bodyPr>
            <a:noAutofit/>
          </a:bodyPr>
          <a:lstStyle/>
          <a:p>
            <a:pPr marL="0" indent="0"/>
            <a:r>
              <a:rPr lang="el-GR" sz="4000" dirty="0"/>
              <a:t>Εκπαιδευτική </a:t>
            </a:r>
            <a:r>
              <a:rPr lang="el-GR" sz="4000" dirty="0" smtClean="0"/>
              <a:t>Πλατφόρμα </a:t>
            </a:r>
            <a:endParaRPr lang="el-GR" sz="4000" dirty="0"/>
          </a:p>
        </p:txBody>
      </p:sp>
      <p:pic>
        <p:nvPicPr>
          <p:cNvPr id="1026" name="Picture 2" descr="C:\Users\alex\Desktop\14-5-2014 5-49-47 μ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7936" y="1541957"/>
            <a:ext cx="7962599" cy="517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732240" y="6165304"/>
            <a:ext cx="1675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5"/>
              </a:rPr>
              <a:t>ma.ellak.gr/</a:t>
            </a:r>
            <a:r>
              <a:rPr lang="en-US" dirty="0" err="1">
                <a:hlinkClick r:id="rId5"/>
              </a:rPr>
              <a:t>edu</a:t>
            </a:r>
            <a:endParaRPr lang="el-G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13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1061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\Desktop\14-5-2014 5-55-25 μ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7014" y="1600808"/>
            <a:ext cx="7820685" cy="5085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l-GR" sz="4000" dirty="0"/>
              <a:t>Υπηρεσία συνεργατικής ανάπτυξης εφαρμογών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55576" y="4725144"/>
            <a:ext cx="4464496" cy="53811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Login -&gt; </a:t>
            </a:r>
            <a:r>
              <a:rPr lang="el-GR" dirty="0" smtClean="0"/>
              <a:t>Έργα -&gt; ΤΕΙ Αθήνας</a:t>
            </a:r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6372200" y="5997069"/>
            <a:ext cx="18345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5"/>
              </a:rPr>
              <a:t>ma.ellak.gr/forge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14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11815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l-GR" sz="4000" dirty="0" smtClean="0"/>
              <a:t>Υπηρεσία </a:t>
            </a:r>
            <a:r>
              <a:rPr lang="el-GR" sz="4000" dirty="0" err="1" smtClean="0"/>
              <a:t>τηλε</a:t>
            </a:r>
            <a:r>
              <a:rPr lang="el-GR" sz="4000" dirty="0" smtClean="0"/>
              <a:t>-διάσκεψης</a:t>
            </a:r>
            <a:endParaRPr lang="el-GR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15</a:t>
            </a:fld>
            <a:endParaRPr lang="el-GR"/>
          </a:p>
        </p:txBody>
      </p:sp>
      <p:pic>
        <p:nvPicPr>
          <p:cNvPr id="1026" name="Picture 2" descr="C:\Users\alex\Desktop\14-5-2014 8-26-57 μ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7497" y="1836857"/>
            <a:ext cx="8391082" cy="4011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78521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l-GR" sz="4000" dirty="0" smtClean="0"/>
              <a:t>Επικοινωνία</a:t>
            </a:r>
            <a:endParaRPr lang="el-GR" sz="4000" dirty="0"/>
          </a:p>
        </p:txBody>
      </p:sp>
      <p:sp>
        <p:nvSpPr>
          <p:cNvPr id="17" name="Content Placeholder 4"/>
          <p:cNvSpPr>
            <a:spLocks noGrp="1"/>
          </p:cNvSpPr>
          <p:nvPr>
            <p:ph sz="quarter" idx="1"/>
          </p:nvPr>
        </p:nvSpPr>
        <p:spPr>
          <a:xfrm>
            <a:off x="565536" y="1600199"/>
            <a:ext cx="8182928" cy="4709121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400" b="1" dirty="0" smtClean="0"/>
              <a:t>Με εκπαιδευτές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Email: </a:t>
            </a:r>
            <a:r>
              <a:rPr lang="en-US" sz="2400" dirty="0" smtClean="0">
                <a:hlinkClick r:id="rId4"/>
              </a:rPr>
              <a:t>maellak@teiath.gr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l-GR" sz="2400" dirty="0" smtClean="0"/>
              <a:t>Εκπαιδευτική πλατφόρμα </a:t>
            </a:r>
            <a:endParaRPr lang="en-US" sz="2400" dirty="0" smtClean="0"/>
          </a:p>
          <a:p>
            <a:pPr marL="639763" lvl="1" indent="-277813">
              <a:spcBef>
                <a:spcPts val="0"/>
              </a:spcBef>
            </a:pPr>
            <a:r>
              <a:rPr lang="el-GR" sz="2100" dirty="0" smtClean="0"/>
              <a:t>Ομάδες </a:t>
            </a:r>
            <a:r>
              <a:rPr lang="el-GR" sz="2100" dirty="0"/>
              <a:t>συζητήσεων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Forge: </a:t>
            </a:r>
            <a:r>
              <a:rPr lang="el-GR" sz="2400" dirty="0" smtClean="0"/>
              <a:t>αναφορά θέματος</a:t>
            </a:r>
          </a:p>
          <a:p>
            <a:pPr marL="0" indent="0">
              <a:spcBef>
                <a:spcPts val="0"/>
              </a:spcBef>
              <a:buNone/>
            </a:pPr>
            <a:endParaRPr lang="el-GR" sz="2400" b="1" dirty="0"/>
          </a:p>
          <a:p>
            <a:pPr marL="0" indent="0">
              <a:spcBef>
                <a:spcPts val="0"/>
              </a:spcBef>
              <a:buNone/>
            </a:pPr>
            <a:r>
              <a:rPr lang="el-GR" sz="2400" b="1" dirty="0" smtClean="0"/>
              <a:t>Με </a:t>
            </a:r>
            <a:r>
              <a:rPr lang="el-GR" sz="2400" b="1" dirty="0" err="1" smtClean="0"/>
              <a:t>συνεκπαιδευομένους</a:t>
            </a:r>
            <a:endParaRPr lang="el-GR" sz="2400" b="1" dirty="0" smtClean="0"/>
          </a:p>
          <a:p>
            <a:pPr>
              <a:spcBef>
                <a:spcPts val="0"/>
              </a:spcBef>
            </a:pPr>
            <a:r>
              <a:rPr lang="el-GR" sz="2400" dirty="0" smtClean="0"/>
              <a:t>Εκπαιδευτική πλατφόρμα </a:t>
            </a:r>
          </a:p>
          <a:p>
            <a:pPr lvl="1">
              <a:spcBef>
                <a:spcPts val="0"/>
              </a:spcBef>
            </a:pPr>
            <a:r>
              <a:rPr lang="el-GR" sz="2100" dirty="0" smtClean="0"/>
              <a:t>Μηνύματα (προσθήκη </a:t>
            </a:r>
            <a:r>
              <a:rPr lang="el-GR" sz="2100" dirty="0"/>
              <a:t>επαφών</a:t>
            </a:r>
            <a:r>
              <a:rPr lang="el-GR" sz="2100" dirty="0" smtClean="0"/>
              <a:t>)</a:t>
            </a:r>
          </a:p>
          <a:p>
            <a:pPr lvl="1">
              <a:spcBef>
                <a:spcPts val="0"/>
              </a:spcBef>
            </a:pPr>
            <a:r>
              <a:rPr lang="el-GR" sz="2100" dirty="0" smtClean="0"/>
              <a:t>Ομάδες συζητήσεων </a:t>
            </a:r>
          </a:p>
          <a:p>
            <a:pPr lvl="1">
              <a:spcBef>
                <a:spcPts val="0"/>
              </a:spcBef>
            </a:pPr>
            <a:r>
              <a:rPr lang="el-GR" sz="2100" dirty="0" smtClean="0"/>
              <a:t>Σχόλια</a:t>
            </a:r>
          </a:p>
          <a:p>
            <a:pPr lvl="1">
              <a:spcBef>
                <a:spcPts val="0"/>
              </a:spcBef>
            </a:pPr>
            <a:r>
              <a:rPr lang="el-GR" sz="2100" dirty="0" smtClean="0"/>
              <a:t>Σε κάθε προφίλ υπάρχει το </a:t>
            </a:r>
            <a:r>
              <a:rPr lang="en-US" sz="2100" dirty="0" smtClean="0"/>
              <a:t>email</a:t>
            </a:r>
            <a:r>
              <a:rPr lang="el-GR" sz="2100" dirty="0" smtClean="0"/>
              <a:t> του εκπαιδευόμενου</a:t>
            </a:r>
            <a:endParaRPr lang="el-GR" sz="21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Forge:</a:t>
            </a:r>
            <a:r>
              <a:rPr lang="el-GR" sz="2400" dirty="0" smtClean="0"/>
              <a:t>αναφορά και επίλυση θέματος</a:t>
            </a:r>
            <a:endParaRPr lang="el-GR" sz="2400" dirty="0"/>
          </a:p>
          <a:p>
            <a:pPr marL="0" indent="0">
              <a:spcBef>
                <a:spcPts val="0"/>
              </a:spcBef>
              <a:buNone/>
            </a:pPr>
            <a:endParaRPr lang="el-GR" sz="2400" b="1" dirty="0" smtClean="0"/>
          </a:p>
          <a:p>
            <a:pPr marL="0" indent="0">
              <a:spcBef>
                <a:spcPts val="0"/>
              </a:spcBef>
              <a:buNone/>
            </a:pPr>
            <a:endParaRPr lang="el-GR" sz="2400" b="1" dirty="0" smtClean="0"/>
          </a:p>
          <a:p>
            <a:pPr marL="0" indent="0">
              <a:spcBef>
                <a:spcPts val="0"/>
              </a:spcBef>
              <a:buNone/>
            </a:pPr>
            <a:endParaRPr lang="el-GR" sz="2400" b="1" dirty="0" smtClean="0"/>
          </a:p>
          <a:p>
            <a:pPr marL="0" indent="0">
              <a:spcBef>
                <a:spcPts val="0"/>
              </a:spcBef>
              <a:buNone/>
            </a:pPr>
            <a:endParaRPr lang="el-GR" sz="2400" b="1" dirty="0"/>
          </a:p>
          <a:p>
            <a:pPr marL="0" indent="0">
              <a:spcBef>
                <a:spcPts val="0"/>
              </a:spcBef>
              <a:buNone/>
            </a:pPr>
            <a:endParaRPr lang="en-US" sz="2400" b="1" dirty="0" smtClean="0"/>
          </a:p>
          <a:p>
            <a:pPr marL="0" indent="0">
              <a:spcBef>
                <a:spcPts val="0"/>
              </a:spcBef>
              <a:buNone/>
            </a:pPr>
            <a:endParaRPr lang="en-US" sz="2400" b="1" dirty="0"/>
          </a:p>
          <a:p>
            <a:pPr marL="0" indent="0">
              <a:spcBef>
                <a:spcPts val="0"/>
              </a:spcBef>
              <a:buNone/>
            </a:pPr>
            <a:endParaRPr lang="el-GR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2975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sz="4000" dirty="0" smtClean="0"/>
              <a:t>ma.ellak.gr</a:t>
            </a:r>
            <a:endParaRPr lang="el-GR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565536" y="1600199"/>
            <a:ext cx="2057582" cy="10442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400" b="1" dirty="0" smtClean="0"/>
              <a:t>Εκπαιδευτικό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400" b="1" dirty="0" smtClean="0"/>
              <a:t>λογισμικό</a:t>
            </a:r>
            <a:endParaRPr lang="el-GR" sz="2400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565536" y="3212976"/>
            <a:ext cx="2345614" cy="175679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l-GR" sz="2400" b="1" dirty="0" smtClean="0"/>
              <a:t>Βιβλιοθήκη </a:t>
            </a:r>
            <a:r>
              <a:rPr lang="en-US" sz="2400" dirty="0" smtClean="0"/>
              <a:t>		</a:t>
            </a:r>
            <a:endParaRPr lang="el-GR" sz="2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05692" y="3068960"/>
            <a:ext cx="55504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97782" y="5101208"/>
            <a:ext cx="5558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4"/>
          <p:cNvSpPr txBox="1">
            <a:spLocks/>
          </p:cNvSpPr>
          <p:nvPr/>
        </p:nvSpPr>
        <p:spPr>
          <a:xfrm>
            <a:off x="565536" y="5142588"/>
            <a:ext cx="1949570" cy="155679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l-GR" sz="2400" b="1" dirty="0" smtClean="0"/>
              <a:t>Ενέργειες</a:t>
            </a:r>
            <a:endParaRPr lang="el-GR" sz="2400" dirty="0" smtClean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156176" y="1471599"/>
            <a:ext cx="0" cy="4981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515106" y="3264743"/>
            <a:ext cx="22322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 smtClean="0"/>
              <a:t>Βίντεο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 smtClean="0"/>
              <a:t>Αρχεία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 smtClean="0"/>
              <a:t>Λογισμικά</a:t>
            </a:r>
            <a:endParaRPr lang="el-G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 smtClean="0"/>
              <a:t>Εργασίες</a:t>
            </a:r>
            <a:endParaRPr lang="el-GR" sz="2000" dirty="0"/>
          </a:p>
        </p:txBody>
      </p:sp>
      <p:sp>
        <p:nvSpPr>
          <p:cNvPr id="22" name="Rectangle 21"/>
          <p:cNvSpPr/>
          <p:nvPr/>
        </p:nvSpPr>
        <p:spPr>
          <a:xfrm>
            <a:off x="2515106" y="5229200"/>
            <a:ext cx="25202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Προσθήκη Βίντεο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 smtClean="0"/>
              <a:t>Προσθήκη </a:t>
            </a:r>
            <a:r>
              <a:rPr lang="el-GR" sz="2000" dirty="0"/>
              <a:t>Αρχείου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 smtClean="0"/>
              <a:t>Προσθήκη </a:t>
            </a:r>
            <a:r>
              <a:rPr lang="el-GR" sz="2000" dirty="0"/>
              <a:t>Λογισμικού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15106" y="1642030"/>
            <a:ext cx="22322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Δραστηριότητα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 smtClean="0"/>
              <a:t>Συζήτηση</a:t>
            </a: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Wikis</a:t>
            </a:r>
            <a:endParaRPr lang="el-GR" sz="2000" dirty="0"/>
          </a:p>
        </p:txBody>
      </p:sp>
      <p:sp>
        <p:nvSpPr>
          <p:cNvPr id="26" name="Rectangle 25"/>
          <p:cNvSpPr/>
          <p:nvPr/>
        </p:nvSpPr>
        <p:spPr>
          <a:xfrm>
            <a:off x="6376866" y="2910800"/>
            <a:ext cx="2592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 smtClean="0"/>
              <a:t>Εγχειρίδια χρήσης υπηρεσιών </a:t>
            </a:r>
            <a:endParaRPr lang="el-GR" sz="2000" dirty="0"/>
          </a:p>
        </p:txBody>
      </p:sp>
      <p:sp>
        <p:nvSpPr>
          <p:cNvPr id="27" name="Rectangle 26"/>
          <p:cNvSpPr/>
          <p:nvPr/>
        </p:nvSpPr>
        <p:spPr>
          <a:xfrm>
            <a:off x="6389443" y="3820026"/>
            <a:ext cx="2592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 smtClean="0"/>
              <a:t>Εγγραφή σε ομάδες</a:t>
            </a:r>
            <a:endParaRPr lang="el-GR" sz="2000" dirty="0"/>
          </a:p>
        </p:txBody>
      </p:sp>
      <p:sp>
        <p:nvSpPr>
          <p:cNvPr id="28" name="Rectangle 27"/>
          <p:cNvSpPr/>
          <p:nvPr/>
        </p:nvSpPr>
        <p:spPr>
          <a:xfrm>
            <a:off x="6389443" y="4538550"/>
            <a:ext cx="2592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 smtClean="0"/>
              <a:t>Προσθήκη φίλων</a:t>
            </a:r>
            <a:endParaRPr lang="el-GR" sz="2000" dirty="0"/>
          </a:p>
        </p:txBody>
      </p:sp>
      <p:sp>
        <p:nvSpPr>
          <p:cNvPr id="25" name="Plus 24"/>
          <p:cNvSpPr/>
          <p:nvPr/>
        </p:nvSpPr>
        <p:spPr>
          <a:xfrm>
            <a:off x="7308304" y="2000594"/>
            <a:ext cx="576064" cy="648072"/>
          </a:xfrm>
          <a:prstGeom prst="mathPlus">
            <a:avLst>
              <a:gd name="adj1" fmla="val 51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17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6555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Αριστεία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Στόχος</a:t>
            </a:r>
            <a:endParaRPr lang="el-G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pPr/>
              <a:t>2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8025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Στόχος Θερινού Σχολείου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η εντατική, πρακτική εκπαίδευση των συμμετεχόντων με απώτερο σκοπό τη συμμετοχή τους στη συνεργατική ανάπτυξη Έργου συνεισφοράς σε εφαρμογές ΕΛ/ΛΑΚ, σχετικά με Ανάπτυξη εφαρμογής για κινητές συσκευές του Σ.Δ.Μ. </a:t>
            </a:r>
            <a:r>
              <a:rPr lang="el-GR" b="1" dirty="0" err="1" smtClean="0"/>
              <a:t>Open</a:t>
            </a:r>
            <a:r>
              <a:rPr lang="el-GR" b="1" dirty="0" smtClean="0"/>
              <a:t> </a:t>
            </a:r>
            <a:r>
              <a:rPr lang="el-GR" b="1" dirty="0" err="1" smtClean="0"/>
              <a:t>eClass</a:t>
            </a:r>
            <a:endParaRPr lang="el-GR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Περιγραφή Έργου Συνεισφοράς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b="1" dirty="0" smtClean="0"/>
              <a:t>Επέκταση</a:t>
            </a:r>
            <a:r>
              <a:rPr lang="el-GR" b="1" dirty="0" smtClean="0"/>
              <a:t> </a:t>
            </a:r>
            <a:r>
              <a:rPr lang="el-GR" dirty="0" smtClean="0"/>
              <a:t>της </a:t>
            </a:r>
            <a:r>
              <a:rPr lang="el-GR" dirty="0" err="1" smtClean="0"/>
              <a:t>διεπαφής</a:t>
            </a:r>
            <a:r>
              <a:rPr lang="el-GR" dirty="0" smtClean="0"/>
              <a:t> του Σ.Δ.Μ. </a:t>
            </a:r>
            <a:r>
              <a:rPr lang="el-GR" dirty="0" err="1" smtClean="0"/>
              <a:t>openClass</a:t>
            </a:r>
            <a:r>
              <a:rPr lang="el-GR" dirty="0" smtClean="0"/>
              <a:t> ώστε βασικές λειτουργικότητες όπως η ενημέρωση χρήστη για αλλαγές στο πρόγραμμα, διάθεση νέων αρχείων κλπ, να είναι </a:t>
            </a:r>
            <a:r>
              <a:rPr lang="el-GR" dirty="0" err="1" smtClean="0"/>
              <a:t>προσβάσιμες</a:t>
            </a:r>
            <a:r>
              <a:rPr lang="el-GR" dirty="0" smtClean="0"/>
              <a:t> από δημοφιλή λειτουργικά κινητών συσκευών</a:t>
            </a:r>
            <a:r>
              <a:rPr lang="el-GR" dirty="0" smtClean="0"/>
              <a:t>.</a:t>
            </a:r>
            <a:endParaRPr lang="en-US" dirty="0" smtClean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dirty="0" smtClean="0"/>
              <a:t>Υλοποίηση σε δύο επίπεδα:</a:t>
            </a:r>
            <a:endParaRPr lang="el-GR" dirty="0" smtClean="0"/>
          </a:p>
          <a:p>
            <a:pPr lvl="1"/>
            <a:r>
              <a:rPr lang="en-US" dirty="0" smtClean="0"/>
              <a:t>Server-Side: </a:t>
            </a:r>
            <a:r>
              <a:rPr lang="el-GR" dirty="0" smtClean="0"/>
              <a:t> </a:t>
            </a:r>
            <a:r>
              <a:rPr lang="el-GR" dirty="0" smtClean="0"/>
              <a:t>δημιουργία REST </a:t>
            </a:r>
            <a:r>
              <a:rPr lang="el-GR" dirty="0" smtClean="0"/>
              <a:t>API </a:t>
            </a:r>
            <a:r>
              <a:rPr lang="el-GR" dirty="0" err="1" smtClean="0"/>
              <a:t>resources</a:t>
            </a:r>
            <a:r>
              <a:rPr lang="el-GR" dirty="0" smtClean="0"/>
              <a:t> τα οποία θα χρησιμοποιηθούν για να συνδεθεί το </a:t>
            </a:r>
            <a:r>
              <a:rPr lang="el-GR" dirty="0" err="1" smtClean="0"/>
              <a:t>mobile</a:t>
            </a:r>
            <a:r>
              <a:rPr lang="el-GR" dirty="0" smtClean="0"/>
              <a:t> </a:t>
            </a:r>
            <a:r>
              <a:rPr lang="el-GR" dirty="0" err="1" smtClean="0"/>
              <a:t>application</a:t>
            </a:r>
            <a:endParaRPr lang="en-US" dirty="0" smtClean="0"/>
          </a:p>
          <a:p>
            <a:pPr lvl="1"/>
            <a:r>
              <a:rPr lang="en-US" dirty="0" smtClean="0"/>
              <a:t>Client-Side: </a:t>
            </a:r>
            <a:r>
              <a:rPr lang="el-GR" dirty="0" smtClean="0"/>
              <a:t>δημιουργία </a:t>
            </a:r>
            <a:r>
              <a:rPr lang="el-GR" dirty="0" err="1" smtClean="0"/>
              <a:t>modules</a:t>
            </a:r>
            <a:r>
              <a:rPr lang="el-GR" dirty="0" smtClean="0"/>
              <a:t> / </a:t>
            </a:r>
            <a:r>
              <a:rPr lang="en-US" dirty="0" smtClean="0"/>
              <a:t>User Interface </a:t>
            </a:r>
            <a:r>
              <a:rPr lang="el-GR" dirty="0" smtClean="0"/>
              <a:t>του </a:t>
            </a:r>
            <a:r>
              <a:rPr lang="el-GR" dirty="0" err="1" smtClean="0"/>
              <a:t>moble</a:t>
            </a:r>
            <a:r>
              <a:rPr lang="el-GR" dirty="0" smtClean="0"/>
              <a:t> </a:t>
            </a:r>
            <a:r>
              <a:rPr lang="el-GR" dirty="0" err="1" smtClean="0"/>
              <a:t>application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Πρόγραμμα</a:t>
            </a:r>
            <a:endParaRPr lang="el-G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pPr/>
              <a:t>5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8025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80920" cy="9906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Πρόγραμμα </a:t>
            </a:r>
            <a:r>
              <a:rPr lang="el-GR" dirty="0" smtClean="0"/>
              <a:t>Θερινού Σχολείου</a:t>
            </a:r>
            <a:r>
              <a:rPr lang="el-GR" dirty="0" smtClean="0"/>
              <a:t>- </a:t>
            </a:r>
            <a:r>
              <a:rPr lang="el-GR" sz="3600" b="1" dirty="0">
                <a:solidFill>
                  <a:srgbClr val="884077"/>
                </a:solidFill>
              </a:rPr>
              <a:t>1</a:t>
            </a:r>
            <a:r>
              <a:rPr lang="el-GR" sz="3600" b="1" baseline="30000" dirty="0">
                <a:solidFill>
                  <a:srgbClr val="884077"/>
                </a:solidFill>
              </a:rPr>
              <a:t>η</a:t>
            </a:r>
            <a:r>
              <a:rPr lang="el-GR" sz="3600" b="1" dirty="0">
                <a:solidFill>
                  <a:srgbClr val="884077"/>
                </a:solidFill>
              </a:rPr>
              <a:t> </a:t>
            </a:r>
            <a:r>
              <a:rPr lang="el-GR" sz="3600" b="1" dirty="0" smtClean="0">
                <a:solidFill>
                  <a:srgbClr val="884077"/>
                </a:solidFill>
              </a:rPr>
              <a:t>Μέρα</a:t>
            </a:r>
            <a:endParaRPr lang="el-GR" sz="3600" b="1" dirty="0">
              <a:solidFill>
                <a:srgbClr val="884077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0308528"/>
              </p:ext>
            </p:extLst>
          </p:nvPr>
        </p:nvGraphicFramePr>
        <p:xfrm>
          <a:off x="594000" y="1556792"/>
          <a:ext cx="8514504" cy="5287636"/>
        </p:xfrm>
        <a:graphic>
          <a:graphicData uri="http://schemas.openxmlformats.org/drawingml/2006/table">
            <a:tbl>
              <a:tblPr firstRow="1" firstCol="1" bandRow="1">
                <a:tableStyleId>{91EBBBCC-DAD2-459C-BE2E-F6DE35CF9A28}</a:tableStyleId>
              </a:tblPr>
              <a:tblGrid>
                <a:gridCol w="5277744"/>
                <a:gridCol w="2376264"/>
                <a:gridCol w="860496"/>
              </a:tblGrid>
              <a:tr h="13893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Θέμα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Εισηγητής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baseline="0" smtClean="0">
                          <a:effectLst/>
                        </a:rPr>
                        <a:t>Ώρες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/>
                </a:tc>
              </a:tr>
              <a:tr h="352034">
                <a:tc>
                  <a:txBody>
                    <a:bodyPr/>
                    <a:lstStyle/>
                    <a:p>
                      <a:pPr rtl="0"/>
                      <a:r>
                        <a:rPr lang="el-GR" b="0" dirty="0" smtClean="0">
                          <a:effectLst/>
                        </a:rPr>
                        <a:t>Καλωσόρισμα - Γνωριμία Συμμετεχόντων, </a:t>
                      </a:r>
                    </a:p>
                    <a:p>
                      <a:pPr rtl="0"/>
                      <a:r>
                        <a:rPr lang="el-GR" b="0" dirty="0" smtClean="0">
                          <a:effectLst/>
                        </a:rPr>
                        <a:t>Παρουσίαση προγράμματος &amp; Στόχου Σχολείου </a:t>
                      </a:r>
                    </a:p>
                    <a:p>
                      <a:pPr lvl="1" rtl="0"/>
                      <a:r>
                        <a:rPr lang="el-GR" b="0" dirty="0" smtClean="0">
                          <a:effectLst/>
                        </a:rPr>
                        <a:t>Γενική Παρουσίαση του Project</a:t>
                      </a:r>
                      <a:endParaRPr lang="el-GR" b="0" dirty="0">
                        <a:effectLst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l-GR" dirty="0" smtClean="0">
                          <a:effectLst/>
                        </a:rPr>
                        <a:t>Ιφιγένεια</a:t>
                      </a:r>
                      <a:r>
                        <a:rPr lang="el-GR" baseline="0" dirty="0" smtClean="0">
                          <a:effectLst/>
                        </a:rPr>
                        <a:t> </a:t>
                      </a:r>
                      <a:r>
                        <a:rPr lang="el-GR" baseline="0" dirty="0" err="1" smtClean="0">
                          <a:effectLst/>
                        </a:rPr>
                        <a:t>Φουντά</a:t>
                      </a:r>
                      <a:endParaRPr lang="el-GR" baseline="0" dirty="0" smtClean="0">
                        <a:effectLst/>
                      </a:endParaRPr>
                    </a:p>
                    <a:p>
                      <a:pPr rtl="0"/>
                      <a:r>
                        <a:rPr lang="el-GR" baseline="0" dirty="0" smtClean="0">
                          <a:effectLst/>
                        </a:rPr>
                        <a:t>Αλέξανδρος </a:t>
                      </a:r>
                      <a:r>
                        <a:rPr lang="el-GR" baseline="0" dirty="0" err="1" smtClean="0">
                          <a:effectLst/>
                        </a:rPr>
                        <a:t>Ταγκούλης</a:t>
                      </a:r>
                      <a:endParaRPr lang="el-GR" dirty="0">
                        <a:effectLst/>
                      </a:endParaRPr>
                    </a:p>
                  </a:txBody>
                  <a:tcPr marL="24547" marR="2454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 30’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</a:tr>
              <a:tr h="486896">
                <a:tc>
                  <a:txBody>
                    <a:bodyPr/>
                    <a:lstStyle/>
                    <a:p>
                      <a:pPr rtl="0"/>
                      <a:r>
                        <a:rPr lang="el-GR" b="0" dirty="0" smtClean="0">
                          <a:effectLst/>
                        </a:rPr>
                        <a:t>Χαιρετισμός Εμπειρογνώμονα από την ομάδα του </a:t>
                      </a:r>
                      <a:r>
                        <a:rPr lang="el-GR" b="0" dirty="0" err="1" smtClean="0">
                          <a:effectLst/>
                        </a:rPr>
                        <a:t>open</a:t>
                      </a:r>
                      <a:r>
                        <a:rPr lang="el-GR" b="0" dirty="0" smtClean="0">
                          <a:effectLst/>
                        </a:rPr>
                        <a:t> </a:t>
                      </a:r>
                      <a:r>
                        <a:rPr lang="el-GR" b="0" dirty="0" err="1" smtClean="0">
                          <a:effectLst/>
                        </a:rPr>
                        <a:t>eClass</a:t>
                      </a:r>
                      <a:endParaRPr lang="el-GR" b="0" dirty="0">
                        <a:effectLst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Κωνσταντίνος </a:t>
                      </a:r>
                      <a:r>
                        <a:rPr lang="el-GR" sz="1800" dirty="0" err="1" smtClean="0">
                          <a:effectLst/>
                        </a:rPr>
                        <a:t>Τσιμπάνης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</a:tr>
              <a:tr h="1522432">
                <a:tc>
                  <a:txBody>
                    <a:bodyPr/>
                    <a:lstStyle/>
                    <a:p>
                      <a:pPr rtl="0"/>
                      <a:r>
                        <a:rPr lang="el-GR" b="0" dirty="0" smtClean="0">
                          <a:effectLst/>
                        </a:rPr>
                        <a:t>Παρουσίαση της πλατφόρμας ma.ellak.gr &amp; Εργαλείων</a:t>
                      </a:r>
                    </a:p>
                    <a:p>
                      <a:pPr lvl="1" rtl="0"/>
                      <a:r>
                        <a:rPr lang="el-GR" b="0" dirty="0" smtClean="0">
                          <a:effectLst/>
                        </a:rPr>
                        <a:t>Η σελίδα του Θ.Σ. </a:t>
                      </a:r>
                      <a:endParaRPr lang="en-US" b="0" dirty="0" smtClean="0">
                        <a:effectLst/>
                      </a:endParaRPr>
                    </a:p>
                    <a:p>
                      <a:pPr lvl="1" rtl="0"/>
                      <a:r>
                        <a:rPr lang="el-GR" b="0" dirty="0" smtClean="0">
                          <a:effectLst/>
                        </a:rPr>
                        <a:t>Η υπηρεσία </a:t>
                      </a:r>
                      <a:r>
                        <a:rPr lang="el-GR" b="0" dirty="0" err="1" smtClean="0">
                          <a:effectLst/>
                        </a:rPr>
                        <a:t>τηλεκπαίδευσης</a:t>
                      </a:r>
                      <a:r>
                        <a:rPr lang="el-GR" b="0" dirty="0" smtClean="0">
                          <a:effectLst/>
                        </a:rPr>
                        <a:t> &amp; η χρήση των Ομάδων συζητήσεων</a:t>
                      </a:r>
                    </a:p>
                    <a:p>
                      <a:pPr lvl="1" rtl="0"/>
                      <a:r>
                        <a:rPr lang="el-GR" b="0" dirty="0" smtClean="0">
                          <a:effectLst/>
                        </a:rPr>
                        <a:t>Το συνεργατικό Εργαλείο Ανάπτυξης</a:t>
                      </a: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b="0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Αλέξανδρος </a:t>
                      </a:r>
                      <a:r>
                        <a:rPr lang="el-GR" sz="1800" b="0" dirty="0" err="1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Ταγκούλης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30’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</a:tr>
              <a:tr h="214088">
                <a:tc>
                  <a:txBody>
                    <a:bodyPr/>
                    <a:lstStyle/>
                    <a:p>
                      <a:pPr rtl="0"/>
                      <a:r>
                        <a:rPr lang="el-GR" b="0" dirty="0" smtClean="0">
                          <a:effectLst/>
                        </a:rPr>
                        <a:t>Παρουσίαση του </a:t>
                      </a:r>
                      <a:r>
                        <a:rPr lang="el-GR" b="0" dirty="0" err="1" smtClean="0">
                          <a:effectLst/>
                        </a:rPr>
                        <a:t>openClass</a:t>
                      </a:r>
                      <a:r>
                        <a:rPr lang="el-GR" b="0" dirty="0" smtClean="0">
                          <a:effectLst/>
                        </a:rPr>
                        <a:t> ως σύστημα Σ.Δ.Μ.</a:t>
                      </a:r>
                      <a:endParaRPr lang="el-GR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err="1" smtClean="0">
                          <a:effectLst/>
                        </a:rPr>
                        <a:t>Τριπερίνα</a:t>
                      </a:r>
                      <a:r>
                        <a:rPr lang="el-GR" sz="1800" dirty="0" smtClean="0">
                          <a:effectLst/>
                        </a:rPr>
                        <a:t> </a:t>
                      </a:r>
                      <a:r>
                        <a:rPr lang="el-GR" sz="1800" dirty="0" err="1" smtClean="0">
                          <a:effectLst/>
                        </a:rPr>
                        <a:t>Βάλια</a:t>
                      </a:r>
                      <a:endParaRPr lang="el-GR" sz="1800" dirty="0" smtClean="0"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Γιώργος</a:t>
                      </a:r>
                      <a:r>
                        <a:rPr lang="el-GR" sz="1800" baseline="0" dirty="0" smtClean="0">
                          <a:effectLst/>
                        </a:rPr>
                        <a:t> </a:t>
                      </a:r>
                      <a:r>
                        <a:rPr lang="el-GR" sz="1800" baseline="0" dirty="0" err="1" smtClean="0">
                          <a:effectLst/>
                        </a:rPr>
                        <a:t>Φουρτούνης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30’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</a:tr>
              <a:tr h="366856">
                <a:tc>
                  <a:txBody>
                    <a:bodyPr/>
                    <a:lstStyle/>
                    <a:p>
                      <a:pPr rtl="0"/>
                      <a:r>
                        <a:rPr lang="en-US" b="0" dirty="0" smtClean="0">
                          <a:effectLst/>
                        </a:rPr>
                        <a:t>multiple phone web-based application framework vs native</a:t>
                      </a:r>
                      <a:endParaRPr lang="en-US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Απόστολος Αναγνωστόπουλος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1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</a:tr>
              <a:tr h="418256">
                <a:tc>
                  <a:txBody>
                    <a:bodyPr/>
                    <a:lstStyle/>
                    <a:p>
                      <a:pPr rtl="0"/>
                      <a:r>
                        <a:rPr lang="el-GR" b="0" dirty="0" smtClean="0">
                          <a:effectLst/>
                        </a:rPr>
                        <a:t>Διάλειμμα</a:t>
                      </a:r>
                      <a:endParaRPr lang="el-GR" b="0" dirty="0">
                        <a:effectLst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kern="1200" dirty="0" smtClean="0">
                          <a:effectLst/>
                        </a:rPr>
                        <a:t>15’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547" marR="24547" marT="0" marB="0" anchor="ctr"/>
                </a:tc>
              </a:tr>
              <a:tr h="603748">
                <a:tc>
                  <a:txBody>
                    <a:bodyPr/>
                    <a:lstStyle/>
                    <a:p>
                      <a:pPr rtl="0"/>
                      <a:r>
                        <a:rPr lang="el-GR" b="0" dirty="0" smtClean="0">
                          <a:effectLst/>
                        </a:rPr>
                        <a:t>Εισαγωγή</a:t>
                      </a:r>
                      <a:r>
                        <a:rPr lang="el-GR" b="0" baseline="0" dirty="0" smtClean="0">
                          <a:effectLst/>
                        </a:rPr>
                        <a:t> στα </a:t>
                      </a:r>
                      <a:r>
                        <a:rPr lang="en-US" b="0" dirty="0" smtClean="0">
                          <a:effectLst/>
                        </a:rPr>
                        <a:t>Web </a:t>
                      </a:r>
                      <a:r>
                        <a:rPr lang="en-US" b="0" dirty="0" smtClean="0">
                          <a:effectLst/>
                        </a:rPr>
                        <a:t>APIs (REST, SOAP, XML, JSON)</a:t>
                      </a:r>
                      <a:endParaRPr lang="en-US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effectLst/>
                        </a:rPr>
                        <a:t>Δημοσθένης </a:t>
                      </a:r>
                      <a:r>
                        <a:rPr lang="el-GR" sz="1800" dirty="0" err="1" smtClean="0">
                          <a:effectLst/>
                        </a:rPr>
                        <a:t>Νικούδης</a:t>
                      </a:r>
                      <a:endParaRPr lang="el-GR" sz="1800" dirty="0" smtClean="0"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kern="1200" dirty="0" smtClean="0">
                          <a:effectLst/>
                        </a:rPr>
                        <a:t>30’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547" marR="24547" marT="0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0000" y="1188000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Δευτέρα 14 Ιουλίου 10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:00 – </a:t>
            </a:r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16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:00 </a:t>
            </a:r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el-GR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832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80920" cy="9906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Πρόγραμμα Θερινού </a:t>
            </a:r>
            <a:r>
              <a:rPr lang="el-GR" dirty="0" smtClean="0"/>
              <a:t>Σχολείου- </a:t>
            </a:r>
            <a:r>
              <a:rPr lang="el-GR" sz="3600" b="1" dirty="0">
                <a:solidFill>
                  <a:srgbClr val="884077"/>
                </a:solidFill>
              </a:rPr>
              <a:t>1</a:t>
            </a:r>
            <a:r>
              <a:rPr lang="el-GR" sz="3600" b="1" baseline="30000" dirty="0">
                <a:solidFill>
                  <a:srgbClr val="884077"/>
                </a:solidFill>
              </a:rPr>
              <a:t>η</a:t>
            </a:r>
            <a:r>
              <a:rPr lang="el-GR" sz="3600" b="1" dirty="0">
                <a:solidFill>
                  <a:srgbClr val="884077"/>
                </a:solidFill>
              </a:rPr>
              <a:t> Μέρα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69198617"/>
              </p:ext>
            </p:extLst>
          </p:nvPr>
        </p:nvGraphicFramePr>
        <p:xfrm>
          <a:off x="594000" y="1556792"/>
          <a:ext cx="8514504" cy="5126218"/>
        </p:xfrm>
        <a:graphic>
          <a:graphicData uri="http://schemas.openxmlformats.org/drawingml/2006/table">
            <a:tbl>
              <a:tblPr firstRow="1" firstCol="1" bandRow="1">
                <a:tableStyleId>{91EBBBCC-DAD2-459C-BE2E-F6DE35CF9A28}</a:tableStyleId>
              </a:tblPr>
              <a:tblGrid>
                <a:gridCol w="5277744"/>
                <a:gridCol w="2376264"/>
                <a:gridCol w="860496"/>
              </a:tblGrid>
              <a:tr h="13893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Θέμα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Εισηγητής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baseline="0" smtClean="0">
                          <a:effectLst/>
                        </a:rPr>
                        <a:t>Ώρες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/>
                </a:tc>
              </a:tr>
              <a:tr h="352034">
                <a:tc>
                  <a:txBody>
                    <a:bodyPr/>
                    <a:lstStyle/>
                    <a:p>
                      <a:pPr rtl="0"/>
                      <a:r>
                        <a:rPr lang="el-GR" b="0" dirty="0" smtClean="0">
                          <a:effectLst/>
                        </a:rPr>
                        <a:t>Εισαγωγή στην HTML5 / CSS</a:t>
                      </a:r>
                    </a:p>
                    <a:p>
                      <a:pPr lvl="1" rtl="0"/>
                      <a:r>
                        <a:rPr lang="el-GR" b="0" dirty="0" smtClean="0">
                          <a:effectLst/>
                        </a:rPr>
                        <a:t>Παρουσίαση του ίδιου αντικειμένου με εναλλακτικούς τρόπους μέσω CSS</a:t>
                      </a:r>
                    </a:p>
                    <a:p>
                      <a:pPr lvl="2" rtl="0"/>
                      <a:r>
                        <a:rPr lang="el-GR" b="0" dirty="0" smtClean="0">
                          <a:effectLst/>
                        </a:rPr>
                        <a:t>Υλοποίηση του παραδείγματος της Θεωρίας</a:t>
                      </a:r>
                      <a:endParaRPr lang="el-GR" b="0" dirty="0">
                        <a:effectLst/>
                        <a:latin typeface="+mj-lt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l-GR" dirty="0" smtClean="0">
                          <a:effectLst/>
                        </a:rPr>
                        <a:t>Γιώργος </a:t>
                      </a:r>
                      <a:r>
                        <a:rPr lang="el-GR" dirty="0" err="1" smtClean="0">
                          <a:effectLst/>
                        </a:rPr>
                        <a:t>Φουρτούνης</a:t>
                      </a:r>
                      <a:endParaRPr lang="el-GR" dirty="0">
                        <a:effectLst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40’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</a:tr>
              <a:tr h="486896">
                <a:tc>
                  <a:txBody>
                    <a:bodyPr/>
                    <a:lstStyle/>
                    <a:p>
                      <a:pPr rtl="0"/>
                      <a:r>
                        <a:rPr lang="el-GR" b="0" dirty="0" smtClean="0">
                          <a:effectLst/>
                        </a:rPr>
                        <a:t>Server </a:t>
                      </a:r>
                      <a:r>
                        <a:rPr lang="el-GR" b="0" dirty="0" err="1" smtClean="0">
                          <a:effectLst/>
                        </a:rPr>
                        <a:t>vs</a:t>
                      </a:r>
                      <a:r>
                        <a:rPr lang="el-GR" b="0" dirty="0" smtClean="0">
                          <a:effectLst/>
                        </a:rPr>
                        <a:t> </a:t>
                      </a:r>
                      <a:r>
                        <a:rPr lang="el-GR" b="0" dirty="0" err="1" smtClean="0">
                          <a:effectLst/>
                        </a:rPr>
                        <a:t>Client</a:t>
                      </a:r>
                      <a:r>
                        <a:rPr lang="el-GR" b="0" dirty="0" smtClean="0">
                          <a:effectLst/>
                        </a:rPr>
                        <a:t> </a:t>
                      </a:r>
                      <a:r>
                        <a:rPr lang="el-GR" b="0" dirty="0" err="1" smtClean="0">
                          <a:effectLst/>
                        </a:rPr>
                        <a:t>side</a:t>
                      </a:r>
                      <a:r>
                        <a:rPr lang="el-GR" b="0" dirty="0" smtClean="0">
                          <a:effectLst/>
                        </a:rPr>
                        <a:t> </a:t>
                      </a:r>
                    </a:p>
                    <a:p>
                      <a:pPr lvl="1" rtl="0"/>
                      <a:r>
                        <a:rPr lang="el-GR" b="0" dirty="0" smtClean="0">
                          <a:effectLst/>
                        </a:rPr>
                        <a:t>Παράδειγμα παρουσίασης στην οθόνη της ημερομηνίας του Server</a:t>
                      </a:r>
                      <a:endParaRPr lang="el-GR" b="0" dirty="0">
                        <a:effectLst/>
                        <a:latin typeface="+mj-lt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Δημοσθένης </a:t>
                      </a:r>
                      <a:r>
                        <a:rPr lang="el-GR" sz="1800" dirty="0" err="1" smtClean="0">
                          <a:effectLst/>
                        </a:rPr>
                        <a:t>Νικούδης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20’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</a:tr>
              <a:tr h="181704">
                <a:tc>
                  <a:txBody>
                    <a:bodyPr/>
                    <a:lstStyle/>
                    <a:p>
                      <a:pPr rtl="0"/>
                      <a:r>
                        <a:rPr lang="el-GR" b="0" dirty="0" smtClean="0">
                          <a:effectLst/>
                        </a:rPr>
                        <a:t>Διάλειμμα</a:t>
                      </a:r>
                      <a:endParaRPr lang="el-GR" b="0" dirty="0">
                        <a:effectLst/>
                        <a:latin typeface="+mj-lt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15’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</a:tr>
              <a:tr h="214088">
                <a:tc>
                  <a:txBody>
                    <a:bodyPr/>
                    <a:lstStyle/>
                    <a:p>
                      <a:pPr rtl="0"/>
                      <a:r>
                        <a:rPr lang="el-GR" b="0" dirty="0" smtClean="0">
                          <a:effectLst/>
                        </a:rPr>
                        <a:t>Εισαγωγή στην PHP</a:t>
                      </a:r>
                    </a:p>
                    <a:p>
                      <a:pPr lvl="1" rtl="0"/>
                      <a:r>
                        <a:rPr lang="el-GR" b="0" dirty="0" smtClean="0">
                          <a:effectLst/>
                        </a:rPr>
                        <a:t>Πρακτική Εξάσκηση:</a:t>
                      </a:r>
                    </a:p>
                    <a:p>
                      <a:pPr lvl="2" rtl="0"/>
                      <a:r>
                        <a:rPr lang="el-GR" b="0" dirty="0" smtClean="0">
                          <a:effectLst/>
                        </a:rPr>
                        <a:t>Υλοποίηση ολοκληρωμένου σεναρίου με χρήση PHP</a:t>
                      </a:r>
                      <a:endParaRPr lang="el-GR" b="0" dirty="0">
                        <a:effectLst/>
                        <a:latin typeface="+mj-lt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Δημοσθένης </a:t>
                      </a:r>
                      <a:r>
                        <a:rPr lang="el-GR" sz="1800" dirty="0" err="1" smtClean="0">
                          <a:effectLst/>
                        </a:rPr>
                        <a:t>Νικούδης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30’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</a:tr>
              <a:tr h="822960"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Char char="•"/>
                      </a:pPr>
                      <a:r>
                        <a:rPr lang="el-GR" b="0" dirty="0">
                          <a:effectLst/>
                        </a:rPr>
                        <a:t>Παρουσίαση Εργαλείων </a:t>
                      </a:r>
                      <a:r>
                        <a:rPr lang="el-GR" b="0" dirty="0" err="1">
                          <a:effectLst/>
                        </a:rPr>
                        <a:t>git</a:t>
                      </a:r>
                      <a:r>
                        <a:rPr lang="el-GR" b="0" dirty="0">
                          <a:effectLst/>
                        </a:rPr>
                        <a:t>/</a:t>
                      </a:r>
                      <a:r>
                        <a:rPr lang="el-GR" b="0" dirty="0" err="1">
                          <a:effectLst/>
                        </a:rPr>
                        <a:t>github</a:t>
                      </a:r>
                      <a:r>
                        <a:rPr lang="el-GR" b="0" dirty="0">
                          <a:effectLst/>
                        </a:rPr>
                        <a:t> </a:t>
                      </a:r>
                    </a:p>
                    <a:p>
                      <a:pPr marL="742950" lvl="1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l-GR" b="0" dirty="0">
                          <a:effectLst/>
                        </a:rPr>
                        <a:t>Πρακτική Εξάσκηση:</a:t>
                      </a:r>
                    </a:p>
                    <a:p>
                      <a:pPr marL="1143000" lvl="2" indent="-228600" rtl="0">
                        <a:buFont typeface="Arial" panose="020B0604020202020204" pitchFamily="34" charset="0"/>
                        <a:buChar char="•"/>
                      </a:pPr>
                      <a:r>
                        <a:rPr lang="el-GR" b="0" dirty="0">
                          <a:effectLst/>
                        </a:rPr>
                        <a:t>Χρήση του Εργαλείου</a:t>
                      </a:r>
                      <a:endParaRPr lang="el-GR" b="0" dirty="0">
                        <a:effectLst/>
                        <a:latin typeface="+mj-lt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Αχιλλέας</a:t>
                      </a:r>
                      <a:r>
                        <a:rPr lang="el-GR" sz="1800" baseline="0" dirty="0" smtClean="0">
                          <a:effectLst/>
                        </a:rPr>
                        <a:t> Πιπινέλης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60’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</a:tr>
              <a:tr h="603748">
                <a:tc>
                  <a:txBody>
                    <a:bodyPr/>
                    <a:lstStyle/>
                    <a:p>
                      <a:pPr rtl="0"/>
                      <a:r>
                        <a:rPr lang="el-GR" b="0" dirty="0" smtClean="0">
                          <a:effectLst/>
                        </a:rPr>
                        <a:t>Διάθεση Αίθουσας για περεταίρω εξάσκηση</a:t>
                      </a:r>
                      <a:endParaRPr lang="el-GR" b="0" dirty="0">
                        <a:effectLst/>
                        <a:latin typeface="+mj-lt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120’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0000" y="1188000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Δευτέρα 14 Ιουλίου 10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:00 – </a:t>
            </a:r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16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:00 </a:t>
            </a:r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el-GR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7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6812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69838855"/>
              </p:ext>
            </p:extLst>
          </p:nvPr>
        </p:nvGraphicFramePr>
        <p:xfrm>
          <a:off x="594000" y="1556792"/>
          <a:ext cx="8514504" cy="4640580"/>
        </p:xfrm>
        <a:graphic>
          <a:graphicData uri="http://schemas.openxmlformats.org/drawingml/2006/table">
            <a:tbl>
              <a:tblPr firstRow="1" firstCol="1" bandRow="1">
                <a:tableStyleId>{91EBBBCC-DAD2-459C-BE2E-F6DE35CF9A28}</a:tableStyleId>
              </a:tblPr>
              <a:tblGrid>
                <a:gridCol w="5277744"/>
                <a:gridCol w="2376264"/>
                <a:gridCol w="860496"/>
              </a:tblGrid>
              <a:tr h="13893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l-GR" sz="1800" dirty="0" smtClean="0">
                          <a:effectLst/>
                          <a:latin typeface="+mn-lt"/>
                        </a:rPr>
                        <a:t>Θέμα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l-GR" sz="1800" dirty="0" smtClean="0">
                          <a:effectLst/>
                          <a:latin typeface="+mn-lt"/>
                        </a:rPr>
                        <a:t>Εισηγητής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l-GR" sz="1800" b="1" baseline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Ώρες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34"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Αρχιτεκτονική </a:t>
                      </a:r>
                      <a:r>
                        <a:rPr lang="en-US" b="0" dirty="0" err="1">
                          <a:effectLst/>
                          <a:latin typeface="Calibri" panose="020F0502020204030204" pitchFamily="34" charset="0"/>
                        </a:rPr>
                        <a:t>openClass</a:t>
                      </a:r>
                      <a:r>
                        <a:rPr lang="en-US" b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>
                          <a:effectLst/>
                          <a:latin typeface="Calibri" panose="020F0502020204030204" pitchFamily="34" charset="0"/>
                        </a:rPr>
                        <a:t>Φουρτούνης Γιώργος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30’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Συνεισφορά σε </a:t>
                      </a:r>
                      <a:r>
                        <a:rPr lang="en-US" b="0" dirty="0" err="1">
                          <a:effectLst/>
                          <a:latin typeface="Calibri" panose="020F0502020204030204" pitchFamily="34" charset="0"/>
                        </a:rPr>
                        <a:t>OpenClass</a:t>
                      </a:r>
                      <a:r>
                        <a:rPr lang="en-US" b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l-GR" b="0" dirty="0" smtClean="0">
                          <a:effectLst/>
                          <a:latin typeface="Calibri" panose="020F0502020204030204" pitchFamily="34" charset="0"/>
                        </a:rPr>
                        <a:t>: </a:t>
                      </a:r>
                      <a:r>
                        <a:rPr lang="en-US" b="0" dirty="0" smtClean="0">
                          <a:effectLst/>
                          <a:latin typeface="Calibri" panose="020F0502020204030204" pitchFamily="34" charset="0"/>
                        </a:rPr>
                        <a:t>Slim</a:t>
                      </a:r>
                      <a:r>
                        <a:rPr lang="en-US" b="0" baseline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b="0" baseline="0" dirty="0" smtClean="0">
                          <a:effectLst/>
                          <a:latin typeface="Calibri" panose="020F0502020204030204" pitchFamily="34" charset="0"/>
                        </a:rPr>
                        <a:t>Framework</a:t>
                      </a:r>
                      <a:endParaRPr lang="en-US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>
                          <a:effectLst/>
                          <a:latin typeface="Calibri" panose="020F0502020204030204" pitchFamily="34" charset="0"/>
                        </a:rPr>
                        <a:t>Νικούδης Δημοσθένης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n-US" b="0" dirty="0">
                          <a:effectLst/>
                          <a:latin typeface="Calibri" panose="020F0502020204030204" pitchFamily="34" charset="0"/>
                        </a:rPr>
                        <a:t>15’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Web </a:t>
                      </a:r>
                      <a:r>
                        <a:rPr lang="el-GR" b="0" dirty="0" err="1">
                          <a:effectLst/>
                          <a:latin typeface="Calibri" panose="020F0502020204030204" pitchFamily="34" charset="0"/>
                        </a:rPr>
                        <a:t>APIs</a:t>
                      </a: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 (REST, JSON)</a:t>
                      </a:r>
                    </a:p>
                    <a:p>
                      <a:pPr marL="457200" lvl="1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Πρακτική Εξάσκηση:</a:t>
                      </a:r>
                    </a:p>
                    <a:p>
                      <a:pPr marL="914400" lvl="2" indent="0" rtl="0">
                        <a:buFont typeface="Arial" panose="020B0604020202020204" pitchFamily="34" charset="0"/>
                        <a:buNone/>
                      </a:pPr>
                      <a:r>
                        <a:rPr lang="el-GR" b="0" i="1" dirty="0">
                          <a:effectLst/>
                          <a:latin typeface="Calibri" panose="020F0502020204030204" pitchFamily="34" charset="0"/>
                        </a:rPr>
                        <a:t>παραδείγματα για την πλευρά του </a:t>
                      </a:r>
                      <a:r>
                        <a:rPr lang="el-GR" b="0" i="1" dirty="0" err="1">
                          <a:effectLst/>
                          <a:latin typeface="Calibri" panose="020F0502020204030204" pitchFamily="34" charset="0"/>
                        </a:rPr>
                        <a:t>Serverside</a:t>
                      </a:r>
                      <a:endParaRPr lang="el-GR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 dirty="0" err="1">
                          <a:effectLst/>
                          <a:latin typeface="Calibri" panose="020F0502020204030204" pitchFamily="34" charset="0"/>
                        </a:rPr>
                        <a:t>Νικούδης</a:t>
                      </a: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 Δημοσθένης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n-US" b="0" dirty="0">
                          <a:effectLst/>
                          <a:latin typeface="Calibri" panose="020F0502020204030204" pitchFamily="34" charset="0"/>
                        </a:rPr>
                        <a:t>60’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marL="180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l-GR" b="0" dirty="0" smtClean="0">
                          <a:effectLst/>
                          <a:latin typeface="Calibri" panose="020F0502020204030204" pitchFamily="34" charset="0"/>
                        </a:rPr>
                        <a:t>Διάλειμμα</a:t>
                      </a:r>
                      <a:endParaRPr lang="el-GR" b="0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547" marR="2454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l-GR" sz="1800" b="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Web </a:t>
                      </a:r>
                      <a:r>
                        <a:rPr lang="el-GR" b="0" dirty="0" err="1">
                          <a:effectLst/>
                          <a:latin typeface="Calibri" panose="020F0502020204030204" pitchFamily="34" charset="0"/>
                        </a:rPr>
                        <a:t>APIs</a:t>
                      </a: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 (AJAX, </a:t>
                      </a:r>
                      <a:r>
                        <a:rPr lang="el-GR" b="0" dirty="0" err="1">
                          <a:effectLst/>
                          <a:latin typeface="Calibri" panose="020F0502020204030204" pitchFamily="34" charset="0"/>
                        </a:rPr>
                        <a:t>jQuery</a:t>
                      </a: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  <a:p>
                      <a:pPr marL="457200" lvl="1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Πρακτική Εξάσκηση:</a:t>
                      </a:r>
                    </a:p>
                    <a:p>
                      <a:pPr marL="914400" lvl="2" indent="0" rtl="0">
                        <a:buFont typeface="Arial" panose="020B0604020202020204" pitchFamily="34" charset="0"/>
                        <a:buNone/>
                      </a:pPr>
                      <a:r>
                        <a:rPr lang="el-GR" b="0" i="1" dirty="0">
                          <a:effectLst/>
                          <a:latin typeface="Calibri" panose="020F0502020204030204" pitchFamily="34" charset="0"/>
                        </a:rPr>
                        <a:t>παραδείγματα για την πλευρά του </a:t>
                      </a:r>
                      <a:r>
                        <a:rPr lang="el-GR" b="0" i="1" dirty="0" err="1">
                          <a:effectLst/>
                          <a:latin typeface="Calibri" panose="020F0502020204030204" pitchFamily="34" charset="0"/>
                        </a:rPr>
                        <a:t>ClientSide</a:t>
                      </a:r>
                      <a:r>
                        <a:rPr lang="el-GR" b="0" i="1" dirty="0"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el-GR" b="0" i="1" dirty="0" err="1">
                          <a:effectLst/>
                          <a:latin typeface="Calibri" panose="020F0502020204030204" pitchFamily="34" charset="0"/>
                        </a:rPr>
                        <a:t>web</a:t>
                      </a:r>
                      <a:r>
                        <a:rPr lang="el-GR" b="0" i="1" dirty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l-GR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Αναγνωστόπουλος Απόστολος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n-US" b="0" dirty="0">
                          <a:effectLst/>
                          <a:latin typeface="Calibri" panose="020F0502020204030204" pitchFamily="34" charset="0"/>
                        </a:rPr>
                        <a:t>60’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n-US" b="0" dirty="0" err="1">
                          <a:effectLst/>
                          <a:latin typeface="Calibri" panose="020F0502020204030204" pitchFamily="34" charset="0"/>
                        </a:rPr>
                        <a:t>MySQL</a:t>
                      </a:r>
                      <a:r>
                        <a:rPr lang="en-US" b="0" dirty="0"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b="0" dirty="0" err="1">
                          <a:effectLst/>
                          <a:latin typeface="Calibri" panose="020F0502020204030204" pitchFamily="34" charset="0"/>
                        </a:rPr>
                        <a:t>NoSQL</a:t>
                      </a:r>
                      <a:r>
                        <a:rPr lang="en-US" b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>
                          <a:effectLst/>
                          <a:latin typeface="Calibri" panose="020F0502020204030204" pitchFamily="34" charset="0"/>
                        </a:rPr>
                        <a:t>Φουρτούνης Γιώργος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30’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n-US" b="0">
                          <a:effectLst/>
                          <a:latin typeface="Calibri" panose="020F0502020204030204" pitchFamily="34" charset="0"/>
                        </a:rPr>
                        <a:t>PHP </a:t>
                      </a:r>
                      <a:r>
                        <a:rPr lang="el-GR" b="0">
                          <a:effectLst/>
                          <a:latin typeface="Calibri" panose="020F0502020204030204" pitchFamily="34" charset="0"/>
                        </a:rPr>
                        <a:t>και </a:t>
                      </a:r>
                      <a:r>
                        <a:rPr lang="en-US" b="0">
                          <a:effectLst/>
                          <a:latin typeface="Calibri" panose="020F0502020204030204" pitchFamily="34" charset="0"/>
                        </a:rPr>
                        <a:t>MySQL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>
                          <a:effectLst/>
                          <a:latin typeface="Calibri" panose="020F0502020204030204" pitchFamily="34" charset="0"/>
                        </a:rPr>
                        <a:t>Νικούδης Δημοσθένης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  <a:latin typeface="Calibri" panose="020F0502020204030204" pitchFamily="34" charset="0"/>
                        </a:rPr>
                        <a:t>30’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 smtClean="0">
                          <a:effectLst/>
                        </a:rPr>
                        <a:t>Διάλειμμα</a:t>
                      </a:r>
                      <a:endParaRPr lang="el-GR" b="0" dirty="0">
                        <a:effectLst/>
                      </a:endParaRPr>
                    </a:p>
                  </a:txBody>
                  <a:tcPr marL="24547" marR="2454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40000" y="1188000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Τρίτη 15 Ιουλίου 10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:00 – </a:t>
            </a:r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16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:00 </a:t>
            </a:r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el-GR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80920" cy="9906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Πρόγραμμα </a:t>
            </a:r>
            <a:r>
              <a:rPr lang="el-GR" dirty="0" smtClean="0"/>
              <a:t>Θερινού Σχολείου</a:t>
            </a:r>
            <a:r>
              <a:rPr lang="el-GR" dirty="0" smtClean="0"/>
              <a:t>- </a:t>
            </a:r>
            <a:r>
              <a:rPr lang="el-GR" sz="3600" b="1" dirty="0" smtClean="0">
                <a:solidFill>
                  <a:srgbClr val="884077"/>
                </a:solidFill>
              </a:rPr>
              <a:t>2</a:t>
            </a:r>
            <a:r>
              <a:rPr lang="el-GR" sz="3600" b="1" baseline="30000" dirty="0" smtClean="0">
                <a:solidFill>
                  <a:srgbClr val="884077"/>
                </a:solidFill>
              </a:rPr>
              <a:t>η</a:t>
            </a:r>
            <a:r>
              <a:rPr lang="el-GR" sz="3600" b="1" dirty="0" smtClean="0">
                <a:solidFill>
                  <a:srgbClr val="884077"/>
                </a:solidFill>
              </a:rPr>
              <a:t> </a:t>
            </a:r>
            <a:r>
              <a:rPr lang="el-GR" sz="3600" b="1" dirty="0" smtClean="0">
                <a:solidFill>
                  <a:srgbClr val="884077"/>
                </a:solidFill>
              </a:rPr>
              <a:t>Μέρα</a:t>
            </a:r>
            <a:endParaRPr lang="el-GR" sz="3600" b="1" dirty="0">
              <a:solidFill>
                <a:srgbClr val="884077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56108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14896738"/>
              </p:ext>
            </p:extLst>
          </p:nvPr>
        </p:nvGraphicFramePr>
        <p:xfrm>
          <a:off x="594000" y="1556792"/>
          <a:ext cx="8514504" cy="3417570"/>
        </p:xfrm>
        <a:graphic>
          <a:graphicData uri="http://schemas.openxmlformats.org/drawingml/2006/table">
            <a:tbl>
              <a:tblPr firstRow="1" firstCol="1" bandRow="1">
                <a:tableStyleId>{91EBBBCC-DAD2-459C-BE2E-F6DE35CF9A28}</a:tableStyleId>
              </a:tblPr>
              <a:tblGrid>
                <a:gridCol w="5277744"/>
                <a:gridCol w="2376264"/>
                <a:gridCol w="860496"/>
              </a:tblGrid>
              <a:tr h="13893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l-GR" sz="1800" b="0" dirty="0" smtClean="0">
                          <a:effectLst/>
                          <a:latin typeface="+mn-lt"/>
                        </a:rPr>
                        <a:t>Θέμα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l-GR" sz="1800" b="0" dirty="0" smtClean="0">
                          <a:effectLst/>
                          <a:latin typeface="+mn-lt"/>
                        </a:rPr>
                        <a:t>Εισηγητής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l-GR" sz="1800" b="0" baseline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Ώρες</a:t>
                      </a:r>
                      <a:endParaRPr lang="el-GR" sz="1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547" marR="2454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34"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</a:rPr>
                        <a:t>Web σε </a:t>
                      </a:r>
                      <a:r>
                        <a:rPr lang="el-GR" b="0" dirty="0" err="1">
                          <a:effectLst/>
                        </a:rPr>
                        <a:t>PhoneGap</a:t>
                      </a:r>
                      <a:endParaRPr lang="el-GR" b="0" dirty="0">
                        <a:effectLst/>
                      </a:endParaRPr>
                    </a:p>
                    <a:p>
                      <a:pPr marL="457200" lvl="1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</a:rPr>
                        <a:t>Πρακτική Εξάσκηση:</a:t>
                      </a:r>
                    </a:p>
                    <a:p>
                      <a:pPr marL="914400" lvl="2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 err="1">
                          <a:effectLst/>
                        </a:rPr>
                        <a:t>Μετατροπη</a:t>
                      </a:r>
                      <a:r>
                        <a:rPr lang="el-GR" b="0" dirty="0">
                          <a:effectLst/>
                        </a:rPr>
                        <a:t> της </a:t>
                      </a:r>
                      <a:r>
                        <a:rPr lang="el-GR" b="0" dirty="0" err="1">
                          <a:effectLst/>
                        </a:rPr>
                        <a:t>web</a:t>
                      </a:r>
                      <a:r>
                        <a:rPr lang="el-GR" b="0" dirty="0">
                          <a:effectLst/>
                        </a:rPr>
                        <a:t> </a:t>
                      </a:r>
                      <a:r>
                        <a:rPr lang="el-GR" b="0" dirty="0" err="1">
                          <a:effectLst/>
                        </a:rPr>
                        <a:t>ασκησης</a:t>
                      </a:r>
                      <a:r>
                        <a:rPr lang="el-GR" b="0" dirty="0">
                          <a:effectLst/>
                        </a:rPr>
                        <a:t> που εκτελέστηκε νωρίτερα σε </a:t>
                      </a:r>
                      <a:r>
                        <a:rPr lang="el-GR" b="0" dirty="0" err="1">
                          <a:effectLst/>
                        </a:rPr>
                        <a:t>PhoneGap</a:t>
                      </a:r>
                      <a:endParaRPr lang="el-GR" b="0" dirty="0">
                        <a:effectLst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>
                          <a:effectLst/>
                        </a:rPr>
                        <a:t>Αναγνωστόπουλος Απόστολος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n-US" b="0" dirty="0">
                          <a:effectLst/>
                        </a:rPr>
                        <a:t>60’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</a:rPr>
                        <a:t>Αναλυτική Παρουσίαση του </a:t>
                      </a:r>
                      <a:r>
                        <a:rPr lang="el-GR" b="0" dirty="0" err="1">
                          <a:effectLst/>
                        </a:rPr>
                        <a:t>project</a:t>
                      </a:r>
                      <a:endParaRPr lang="el-GR" b="0" dirty="0">
                        <a:effectLst/>
                      </a:endParaRPr>
                    </a:p>
                    <a:p>
                      <a:pPr marL="457200" lvl="1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</a:rPr>
                        <a:t>Οι προτεινόμενες λειτουργικότητες για υλοποίηση και τεχνικά χαρακτηριστικά</a:t>
                      </a:r>
                    </a:p>
                    <a:p>
                      <a:pPr marL="457200" lvl="1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</a:rPr>
                        <a:t>Ο τρόπος εργασίας σε ομάδες</a:t>
                      </a:r>
                    </a:p>
                    <a:p>
                      <a:pPr marL="457200" lvl="1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</a:rPr>
                        <a:t>Συζήτηση για προτάσεις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endParaRPr lang="el-GR" b="0">
                        <a:effectLst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</a:rPr>
                        <a:t>45’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09"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l-GR" b="0" dirty="0">
                          <a:effectLst/>
                        </a:rPr>
                        <a:t>Διάθεση Αίθουσας για περεταίρω εξάσκηση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buFont typeface="Arial" panose="020B0604020202020204" pitchFamily="34" charset="0"/>
                        <a:buNone/>
                      </a:pPr>
                      <a:endParaRPr lang="el-GR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en-US" b="0" dirty="0" smtClean="0">
                          <a:effectLst/>
                          <a:latin typeface="Calibri" panose="020F0502020204030204" pitchFamily="34" charset="0"/>
                        </a:rPr>
                        <a:t>120’</a:t>
                      </a:r>
                      <a:endParaRPr lang="en-US" b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40000" y="1188000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Τρίτη 15 Ιουλίου 10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:00 – </a:t>
            </a:r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16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:00 </a:t>
            </a:r>
            <a:r>
              <a:rPr lang="el-G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el-GR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80920" cy="9906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Πρόγραμμα </a:t>
            </a:r>
            <a:r>
              <a:rPr lang="el-GR" dirty="0" smtClean="0"/>
              <a:t>Θερινού Σχολείου</a:t>
            </a:r>
            <a:r>
              <a:rPr lang="el-GR" dirty="0" smtClean="0"/>
              <a:t>- </a:t>
            </a:r>
            <a:r>
              <a:rPr lang="el-GR" sz="3600" b="1" dirty="0" smtClean="0">
                <a:solidFill>
                  <a:srgbClr val="884077"/>
                </a:solidFill>
              </a:rPr>
              <a:t>2</a:t>
            </a:r>
            <a:r>
              <a:rPr lang="el-GR" sz="3600" b="1" baseline="30000" dirty="0" smtClean="0">
                <a:solidFill>
                  <a:srgbClr val="884077"/>
                </a:solidFill>
              </a:rPr>
              <a:t>η</a:t>
            </a:r>
            <a:r>
              <a:rPr lang="el-GR" sz="3600" b="1" dirty="0" smtClean="0">
                <a:solidFill>
                  <a:srgbClr val="884077"/>
                </a:solidFill>
              </a:rPr>
              <a:t> </a:t>
            </a:r>
            <a:r>
              <a:rPr lang="el-GR" sz="3600" b="1" dirty="0" smtClean="0">
                <a:solidFill>
                  <a:srgbClr val="884077"/>
                </a:solidFill>
              </a:rPr>
              <a:t>Μέρα</a:t>
            </a:r>
            <a:endParaRPr lang="el-GR" sz="3600" b="1" dirty="0">
              <a:solidFill>
                <a:srgbClr val="884077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3604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5"/>
  <p:tag name="ISPRING_RESOURCE_PATHS_HASH_2" val="8087d877a48c25a56df4fb8caaceb0a97edc6acd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34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262626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897</TotalTime>
  <Words>595</Words>
  <Application>Microsoft Office PowerPoint</Application>
  <PresentationFormat>On-screen Show (4:3)</PresentationFormat>
  <Paragraphs>212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Median</vt:lpstr>
      <vt:lpstr>Παρουσίαση Θερινού Σχολείου</vt:lpstr>
      <vt:lpstr>Στόχος</vt:lpstr>
      <vt:lpstr>Στόχος Θερινού Σχολείου</vt:lpstr>
      <vt:lpstr>Περιγραφή Έργου Συνεισφοράς</vt:lpstr>
      <vt:lpstr>Πρόγραμμα</vt:lpstr>
      <vt:lpstr>Πρόγραμμα Θερινού Σχολείου- 1η Μέρα</vt:lpstr>
      <vt:lpstr>Πρόγραμμα Θερινού Σχολείου- 1η Μέρα</vt:lpstr>
      <vt:lpstr>Πρόγραμμα Θερινού Σχολείου- 2η Μέρα</vt:lpstr>
      <vt:lpstr>Πρόγραμμα Θερινού Σχολείου- 2η Μέρα</vt:lpstr>
      <vt:lpstr>Πρόγραμμα Θερινού Σχολείου- 3η Μέρα</vt:lpstr>
      <vt:lpstr>Συνεργασία και επικοινωνία</vt:lpstr>
      <vt:lpstr>Χώροι Αριστείας ΕΛ/ΛΑΚ ΤΕΙ Αθήνας</vt:lpstr>
      <vt:lpstr>Εκπαιδευτική Πλατφόρμα </vt:lpstr>
      <vt:lpstr>Υπηρεσία συνεργατικής ανάπτυξης εφαρμογών</vt:lpstr>
      <vt:lpstr>Υπηρεσία τηλε-διάσκεψης</vt:lpstr>
      <vt:lpstr>Επικοινωνία</vt:lpstr>
      <vt:lpstr>ma.ellak.gr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Αποθετήρια</dc:title>
  <dc:creator>alex</dc:creator>
  <cp:lastModifiedBy>Peggy Karaviti</cp:lastModifiedBy>
  <cp:revision>224</cp:revision>
  <dcterms:created xsi:type="dcterms:W3CDTF">2014-05-12T08:31:42Z</dcterms:created>
  <dcterms:modified xsi:type="dcterms:W3CDTF">2014-07-13T23:23:49Z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5FFF29B6-EE8B-42BE-A471-9F7448FB0F71</vt:lpwstr>
  </property>
  <property fmtid="{D5CDD505-2E9C-101B-9397-08002B2CF9AE}" pid="3" name="ArticulatePath">
    <vt:lpwstr>paroysiasi_summer_school</vt:lpwstr>
  </property>
</Properties>
</file>