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6" r:id="rId4"/>
    <p:sldId id="336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4" r:id="rId13"/>
    <p:sldId id="345" r:id="rId14"/>
    <p:sldId id="346" r:id="rId15"/>
    <p:sldId id="347" r:id="rId16"/>
    <p:sldId id="348" r:id="rId17"/>
    <p:sldId id="349" r:id="rId18"/>
    <p:sldId id="350" r:id="rId19"/>
    <p:sldId id="351" r:id="rId20"/>
    <p:sldId id="382" r:id="rId21"/>
    <p:sldId id="385" r:id="rId22"/>
    <p:sldId id="354" r:id="rId23"/>
    <p:sldId id="355" r:id="rId24"/>
    <p:sldId id="356" r:id="rId25"/>
    <p:sldId id="381" r:id="rId26"/>
    <p:sldId id="304" r:id="rId27"/>
    <p:sldId id="272" r:id="rId28"/>
    <p:sldId id="301" r:id="rId29"/>
    <p:sldId id="302" r:id="rId30"/>
    <p:sldId id="303" r:id="rId31"/>
    <p:sldId id="274" r:id="rId32"/>
    <p:sldId id="308" r:id="rId33"/>
    <p:sldId id="309" r:id="rId34"/>
    <p:sldId id="314" r:id="rId35"/>
    <p:sldId id="315" r:id="rId36"/>
    <p:sldId id="316" r:id="rId37"/>
    <p:sldId id="317" r:id="rId38"/>
    <p:sldId id="318" r:id="rId39"/>
    <p:sldId id="319" r:id="rId40"/>
    <p:sldId id="367" r:id="rId41"/>
    <p:sldId id="370" r:id="rId42"/>
    <p:sldId id="371" r:id="rId43"/>
    <p:sldId id="372" r:id="rId44"/>
    <p:sldId id="374" r:id="rId45"/>
    <p:sldId id="366" r:id="rId46"/>
    <p:sldId id="375" r:id="rId47"/>
    <p:sldId id="378" r:id="rId48"/>
    <p:sldId id="376" r:id="rId49"/>
    <p:sldId id="377" r:id="rId50"/>
    <p:sldId id="379" r:id="rId51"/>
    <p:sldId id="380" r:id="rId52"/>
    <p:sldId id="277" r:id="rId53"/>
    <p:sldId id="321" r:id="rId54"/>
    <p:sldId id="322" r:id="rId55"/>
    <p:sldId id="324" r:id="rId56"/>
    <p:sldId id="325" r:id="rId57"/>
    <p:sldId id="326" r:id="rId58"/>
    <p:sldId id="327" r:id="rId59"/>
    <p:sldId id="328" r:id="rId60"/>
    <p:sldId id="329" r:id="rId61"/>
    <p:sldId id="331" r:id="rId62"/>
    <p:sldId id="334" r:id="rId63"/>
    <p:sldId id="333" r:id="rId64"/>
    <p:sldId id="332" r:id="rId65"/>
    <p:sldId id="307" r:id="rId6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Σχόλιο" initials="Σχόλιο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800000"/>
    <a:srgbClr val="99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6962" autoAdjust="0"/>
    <p:restoredTop sz="94640" autoAdjust="0"/>
  </p:normalViewPr>
  <p:slideViewPr>
    <p:cSldViewPr>
      <p:cViewPr>
        <p:scale>
          <a:sx n="69" d="100"/>
          <a:sy n="69" d="100"/>
        </p:scale>
        <p:origin x="-912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4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commentAuthors" Target="commentAuthor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F4599-1ADA-415D-8245-04A2A0B65640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F4599-1ADA-415D-8245-04A2A0B65640}" type="datetimeFigureOut">
              <a:rPr lang="en-US" smtClean="0"/>
              <a:pPr/>
              <a:t>7/10/2015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AF363-769A-4E15-829F-221C5C6D06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://dev.mysql.com/doc/refman/5.5/en/create-table-foreign-keys.html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schools.com/php/php_mysql_intro.asp" TargetMode="External"/><Relationship Id="rId2" Type="http://schemas.openxmlformats.org/officeDocument/2006/relationships/hyperlink" Target="http://www.w3schools.com/sql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836712"/>
            <a:ext cx="3672408" cy="936104"/>
          </a:xfrm>
        </p:spPr>
        <p:txBody>
          <a:bodyPr>
            <a:normAutofit/>
          </a:bodyPr>
          <a:lstStyle/>
          <a:p>
            <a:pPr algn="l"/>
            <a:r>
              <a:rPr lang="el-GR" sz="1800" b="1" dirty="0" smtClean="0">
                <a:solidFill>
                  <a:schemeClr val="tx1"/>
                </a:solidFill>
              </a:rPr>
              <a:t>ΕΛΛΗΝΙΚΗ ΔΗΜΟΚΡΑΤΙΑ</a:t>
            </a:r>
          </a:p>
          <a:p>
            <a:pPr algn="l"/>
            <a:r>
              <a:rPr lang="el-GR" sz="1800" b="1" dirty="0" smtClean="0">
                <a:solidFill>
                  <a:schemeClr val="tx1"/>
                </a:solidFill>
              </a:rPr>
              <a:t>ΠΑΝΕΠΙΣΤΗΜΙΟ ΚΡΗΤΗΣ</a:t>
            </a:r>
            <a:endParaRPr lang="en-US" sz="1800" b="1" dirty="0">
              <a:solidFill>
                <a:schemeClr val="tx1"/>
              </a:solidFill>
            </a:endParaRPr>
          </a:p>
        </p:txBody>
      </p:sp>
      <p:pic>
        <p:nvPicPr>
          <p:cNvPr id="5" name="Picture 3" descr="sima_uo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530323"/>
            <a:ext cx="1259632" cy="1242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Logo Norm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404664"/>
            <a:ext cx="192461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857224" y="2143116"/>
            <a:ext cx="763284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b="1" dirty="0" smtClean="0">
                <a:solidFill>
                  <a:schemeClr val="tx1"/>
                </a:solidFill>
              </a:rPr>
              <a:t>« </a:t>
            </a:r>
            <a:r>
              <a:rPr lang="en-US" sz="3200" b="1" i="1" dirty="0" smtClean="0">
                <a:solidFill>
                  <a:schemeClr val="tx1"/>
                </a:solidFill>
              </a:rPr>
              <a:t>Advanced MySQL</a:t>
            </a:r>
            <a:r>
              <a:rPr lang="el-GR" sz="3200" b="1" dirty="0" smtClean="0">
                <a:solidFill>
                  <a:schemeClr val="tx1"/>
                </a:solidFill>
              </a:rPr>
              <a:t> » </a:t>
            </a:r>
            <a:endParaRPr lang="en-US" sz="3200" b="1" dirty="0">
              <a:solidFill>
                <a:schemeClr val="tx1"/>
              </a:solidFill>
            </a:endParaRPr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00892" y="5500702"/>
            <a:ext cx="1440160" cy="526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43570" y="5429264"/>
            <a:ext cx="1008112" cy="505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3438" y="5429264"/>
            <a:ext cx="66874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 flipV="1">
            <a:off x="428596" y="5143512"/>
            <a:ext cx="7920880" cy="72008"/>
          </a:xfrm>
          <a:prstGeom prst="line">
            <a:avLst/>
          </a:prstGeom>
          <a:ln w="1016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500298" y="5357826"/>
            <a:ext cx="0" cy="648072"/>
          </a:xfrm>
          <a:prstGeom prst="line">
            <a:avLst/>
          </a:prstGeom>
          <a:ln w="254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429256" y="5286388"/>
            <a:ext cx="0" cy="648072"/>
          </a:xfrm>
          <a:prstGeom prst="line">
            <a:avLst/>
          </a:prstGeom>
          <a:ln w="254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715140" y="5286388"/>
            <a:ext cx="0" cy="648072"/>
          </a:xfrm>
          <a:prstGeom prst="line">
            <a:avLst/>
          </a:prstGeom>
          <a:ln w="25400">
            <a:solidFill>
              <a:srgbClr val="66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2285984" y="3143248"/>
            <a:ext cx="5256584" cy="5760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 smtClean="0">
                <a:solidFill>
                  <a:schemeClr val="tx1"/>
                </a:solidFill>
              </a:rPr>
              <a:t>Σμυρνάκη Ουρανία,</a:t>
            </a:r>
          </a:p>
          <a:p>
            <a:pPr algn="ctr"/>
            <a:r>
              <a:rPr lang="el-GR" sz="2000" b="1" dirty="0" smtClean="0">
                <a:solidFill>
                  <a:schemeClr val="tx1"/>
                </a:solidFill>
              </a:rPr>
              <a:t>Πανεπιστήμιο Κρήτης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571472" y="4000504"/>
            <a:ext cx="7704856" cy="6480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u="sng" dirty="0" smtClean="0">
                <a:solidFill>
                  <a:srgbClr val="660033"/>
                </a:solidFill>
              </a:rPr>
              <a:t>Σεμινάριο:</a:t>
            </a:r>
            <a:r>
              <a:rPr lang="el-GR" sz="2800" b="1" dirty="0" smtClean="0">
                <a:solidFill>
                  <a:srgbClr val="660033"/>
                </a:solidFill>
              </a:rPr>
              <a:t> </a:t>
            </a:r>
            <a:r>
              <a:rPr lang="en-US" sz="2800" b="1" dirty="0" smtClean="0">
                <a:solidFill>
                  <a:srgbClr val="660033"/>
                </a:solidFill>
              </a:rPr>
              <a:t>2</a:t>
            </a:r>
            <a:r>
              <a:rPr lang="el-GR" sz="2800" b="1" dirty="0" smtClean="0">
                <a:solidFill>
                  <a:srgbClr val="660033"/>
                </a:solidFill>
              </a:rPr>
              <a:t>ο Σχολείο Κώδικα</a:t>
            </a:r>
            <a:endParaRPr lang="en-US" sz="2800" b="1" dirty="0" smtClean="0">
              <a:solidFill>
                <a:srgbClr val="660033"/>
              </a:solidFill>
            </a:endParaRPr>
          </a:p>
          <a:p>
            <a:pPr algn="ctr"/>
            <a:r>
              <a:rPr lang="el-GR" sz="2800" b="1" dirty="0" smtClean="0">
                <a:solidFill>
                  <a:srgbClr val="660033"/>
                </a:solidFill>
              </a:rPr>
              <a:t>Ημερομηνία:  10/07/2015</a:t>
            </a:r>
            <a:endParaRPr lang="en-US" sz="2800" b="1" dirty="0">
              <a:solidFill>
                <a:srgbClr val="660033"/>
              </a:solidFill>
            </a:endParaRPr>
          </a:p>
        </p:txBody>
      </p:sp>
      <p:pic>
        <p:nvPicPr>
          <p:cNvPr id="1028" name="Picture 4" descr="Creative Commons Licens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28662" y="5500702"/>
            <a:ext cx="1226459" cy="432048"/>
          </a:xfrm>
          <a:prstGeom prst="rect">
            <a:avLst/>
          </a:prstGeom>
          <a:noFill/>
        </p:spPr>
      </p:pic>
      <p:pic>
        <p:nvPicPr>
          <p:cNvPr id="18" name="Picture"/>
          <p:cNvPicPr/>
          <p:nvPr/>
        </p:nvPicPr>
        <p:blipFill>
          <a:blip r:embed="rId8" cstate="print"/>
          <a:stretch>
            <a:fillRect/>
          </a:stretch>
        </p:blipFill>
        <p:spPr bwMode="auto">
          <a:xfrm>
            <a:off x="2714612" y="5429264"/>
            <a:ext cx="988623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"/>
          <p:cNvPicPr/>
          <p:nvPr/>
        </p:nvPicPr>
        <p:blipFill>
          <a:blip r:embed="rId9" cstate="print"/>
          <a:stretch>
            <a:fillRect/>
          </a:stretch>
        </p:blipFill>
        <p:spPr bwMode="auto">
          <a:xfrm>
            <a:off x="3786182" y="5500702"/>
            <a:ext cx="70015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Rounded Rectangle 21"/>
          <p:cNvSpPr/>
          <p:nvPr/>
        </p:nvSpPr>
        <p:spPr>
          <a:xfrm>
            <a:off x="928662" y="6143644"/>
            <a:ext cx="7143800" cy="28575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400" dirty="0" smtClean="0">
                <a:solidFill>
                  <a:srgbClr val="660033"/>
                </a:solidFill>
              </a:rPr>
              <a:t>Με τη συγχρηματοδότηση Ελλάδας και Ευρωπαϊκής Ένωσης</a:t>
            </a:r>
            <a:endParaRPr lang="el-GR" sz="1400" dirty="0">
              <a:solidFill>
                <a:srgbClr val="66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l-GR" sz="3600" dirty="0" smtClean="0">
                <a:solidFill>
                  <a:schemeClr val="bg1"/>
                </a:solidFill>
              </a:rPr>
              <a:t>Πίνακας – Στήλες – Γραμμές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n-US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sz="3200" dirty="0" smtClean="0"/>
              <a:t>Τα δεδομένα σε μία σχεσιακή βάση δεδομένων αποθηκεύονται σε </a:t>
            </a:r>
            <a:r>
              <a:rPr lang="el-GR" sz="3200" b="1" dirty="0" smtClean="0"/>
              <a:t>πίνακες</a:t>
            </a:r>
            <a:r>
              <a:rPr lang="el-GR" sz="3200" dirty="0" smtClean="0"/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l-GR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Κάθε</a:t>
            </a:r>
            <a:r>
              <a:rPr kumimoji="0" lang="el-G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πίνακας</a:t>
            </a:r>
            <a:r>
              <a:rPr kumimoji="0" lang="el-G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αποτελείται από </a:t>
            </a:r>
            <a:r>
              <a:rPr kumimoji="0" lang="el-GR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γραμμέ</a:t>
            </a:r>
            <a:r>
              <a:rPr kumimoji="0" lang="el-G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ς και </a:t>
            </a:r>
            <a:r>
              <a:rPr kumimoji="0" lang="el-GR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στήλες</a:t>
            </a:r>
            <a:r>
              <a:rPr kumimoji="0" lang="el-G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sz="3200" b="1" baseline="0" dirty="0" smtClean="0"/>
              <a:t>Γραμμές</a:t>
            </a:r>
            <a:r>
              <a:rPr lang="el-GR" sz="3200" dirty="0" smtClean="0"/>
              <a:t> είναι οι </a:t>
            </a:r>
            <a:r>
              <a:rPr lang="el-GR" sz="3200" b="1" dirty="0" smtClean="0"/>
              <a:t>εγγραφές</a:t>
            </a:r>
            <a:r>
              <a:rPr lang="el-GR" sz="3200" dirty="0" smtClean="0"/>
              <a:t> του πίνακα.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l-GR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Στήλες</a:t>
            </a:r>
            <a:r>
              <a:rPr kumimoji="0" lang="el-GR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είναι τα </a:t>
            </a:r>
            <a:r>
              <a:rPr kumimoji="0" lang="el-GR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πεδία</a:t>
            </a:r>
            <a:r>
              <a:rPr kumimoji="0" lang="el-G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του πίνακα.</a:t>
            </a:r>
            <a:endParaRPr kumimoji="0" lang="en-US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3200" dirty="0" smtClean="0"/>
              <a:t>Οι </a:t>
            </a:r>
            <a:r>
              <a:rPr lang="el-GR" sz="3200" b="1" dirty="0" smtClean="0"/>
              <a:t>Εγγραφές</a:t>
            </a:r>
            <a:r>
              <a:rPr lang="el-GR" sz="3200" dirty="0" smtClean="0"/>
              <a:t> αποτελούνται από </a:t>
            </a:r>
            <a:r>
              <a:rPr lang="el-GR" sz="3200" b="1" dirty="0" smtClean="0"/>
              <a:t>πεδία</a:t>
            </a:r>
            <a:r>
              <a:rPr lang="el-GR" sz="3200" dirty="0" smtClean="0"/>
              <a:t> όπως ονόματα, διευθύνσεις αριθμοί τηλεφώνου.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l-GR" sz="3600" dirty="0" smtClean="0">
                <a:solidFill>
                  <a:schemeClr val="bg1"/>
                </a:solidFill>
              </a:rPr>
              <a:t>Παράδειγμα Πίνακα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n-US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sz="3200" dirty="0" smtClean="0"/>
              <a:t>Ας υποθέσουμε ότι έχουμε τον πίνακα </a:t>
            </a:r>
            <a:r>
              <a:rPr lang="el-GR" sz="3200" b="1" dirty="0" smtClean="0"/>
              <a:t>«ΥΠΑΛΛΗΛΟΣ».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l-GR" sz="3200" b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l-GR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27584" y="3284984"/>
          <a:ext cx="7416824" cy="208823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762659">
                <a:tc>
                  <a:txBody>
                    <a:bodyPr/>
                    <a:lstStyle/>
                    <a:p>
                      <a:pPr algn="ctr"/>
                      <a:r>
                        <a:rPr lang="el-GR" u="sng" dirty="0" smtClean="0">
                          <a:solidFill>
                            <a:schemeClr val="bg1"/>
                          </a:solidFill>
                        </a:rPr>
                        <a:t>ΚΩΔΙΚΟΣ</a:t>
                      </a:r>
                      <a:r>
                        <a:rPr lang="el-GR" u="sng" baseline="0" dirty="0" smtClean="0">
                          <a:solidFill>
                            <a:schemeClr val="bg1"/>
                          </a:solidFill>
                        </a:rPr>
                        <a:t> ΥΠΑΛΛΗΛΟΥ</a:t>
                      </a:r>
                      <a:endParaRPr lang="el-GR" u="sng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ΟΝΟΜΑ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ΕΠΩΝΥΜΟ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ΜΙΣΘΟΣ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Μαρία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Ανδρέου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2.000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Μανόλης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Ευσταθίου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5.000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3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Γιώργος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6.000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683568" y="4077072"/>
            <a:ext cx="7632848" cy="360040"/>
          </a:xfrm>
          <a:prstGeom prst="rect">
            <a:avLst/>
          </a:prstGeom>
          <a:noFill/>
          <a:ln w="60325"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Rectangle 8"/>
          <p:cNvSpPr/>
          <p:nvPr/>
        </p:nvSpPr>
        <p:spPr>
          <a:xfrm>
            <a:off x="107504" y="4077072"/>
            <a:ext cx="1475656" cy="36004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tx1"/>
                </a:solidFill>
              </a:rPr>
              <a:t>1</a:t>
            </a:r>
            <a:r>
              <a:rPr lang="el-GR" b="1" baseline="30000" dirty="0" smtClean="0">
                <a:solidFill>
                  <a:schemeClr val="tx1"/>
                </a:solidFill>
              </a:rPr>
              <a:t>η</a:t>
            </a:r>
            <a:r>
              <a:rPr lang="el-GR" b="1" dirty="0" smtClean="0">
                <a:solidFill>
                  <a:schemeClr val="tx1"/>
                </a:solidFill>
              </a:rPr>
              <a:t> εγγραφή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3568" y="4941168"/>
            <a:ext cx="7632848" cy="360040"/>
          </a:xfrm>
          <a:prstGeom prst="rect">
            <a:avLst/>
          </a:prstGeom>
          <a:noFill/>
          <a:ln w="60325"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683568" y="4509120"/>
            <a:ext cx="7632848" cy="360040"/>
          </a:xfrm>
          <a:prstGeom prst="rect">
            <a:avLst/>
          </a:prstGeom>
          <a:noFill/>
          <a:ln w="60325"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107504" y="5013176"/>
            <a:ext cx="1475656" cy="288032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tx1"/>
                </a:solidFill>
              </a:rPr>
              <a:t>3</a:t>
            </a:r>
            <a:r>
              <a:rPr lang="el-GR" b="1" baseline="30000" dirty="0" smtClean="0">
                <a:solidFill>
                  <a:schemeClr val="tx1"/>
                </a:solidFill>
              </a:rPr>
              <a:t>η</a:t>
            </a:r>
            <a:r>
              <a:rPr lang="el-GR" b="1" dirty="0" smtClean="0">
                <a:solidFill>
                  <a:schemeClr val="tx1"/>
                </a:solidFill>
              </a:rPr>
              <a:t> εγγραφή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7504" y="4581128"/>
            <a:ext cx="1475656" cy="288032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tx1"/>
                </a:solidFill>
              </a:rPr>
              <a:t>2</a:t>
            </a:r>
            <a:r>
              <a:rPr lang="el-GR" b="1" baseline="30000" dirty="0" smtClean="0">
                <a:solidFill>
                  <a:schemeClr val="tx1"/>
                </a:solidFill>
              </a:rPr>
              <a:t>η</a:t>
            </a:r>
            <a:r>
              <a:rPr lang="el-GR" b="1" dirty="0" smtClean="0">
                <a:solidFill>
                  <a:schemeClr val="tx1"/>
                </a:solidFill>
              </a:rPr>
              <a:t> εγγραφή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27584" y="3284984"/>
            <a:ext cx="1800200" cy="648072"/>
          </a:xfrm>
          <a:prstGeom prst="rect">
            <a:avLst/>
          </a:prstGeom>
          <a:noFill/>
          <a:ln w="6032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Rectangle 14"/>
          <p:cNvSpPr/>
          <p:nvPr/>
        </p:nvSpPr>
        <p:spPr>
          <a:xfrm>
            <a:off x="2771800" y="3284984"/>
            <a:ext cx="1584176" cy="504056"/>
          </a:xfrm>
          <a:prstGeom prst="rect">
            <a:avLst/>
          </a:prstGeom>
          <a:noFill/>
          <a:ln w="6032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4644008" y="3284984"/>
            <a:ext cx="1584176" cy="504056"/>
          </a:xfrm>
          <a:prstGeom prst="rect">
            <a:avLst/>
          </a:prstGeom>
          <a:noFill/>
          <a:ln w="6032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Rectangle 16"/>
          <p:cNvSpPr/>
          <p:nvPr/>
        </p:nvSpPr>
        <p:spPr>
          <a:xfrm>
            <a:off x="6516216" y="3284984"/>
            <a:ext cx="1584176" cy="504056"/>
          </a:xfrm>
          <a:prstGeom prst="rect">
            <a:avLst/>
          </a:prstGeom>
          <a:noFill/>
          <a:ln w="6032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Rectangle 17"/>
          <p:cNvSpPr/>
          <p:nvPr/>
        </p:nvSpPr>
        <p:spPr>
          <a:xfrm>
            <a:off x="971600" y="2780928"/>
            <a:ext cx="1475656" cy="36004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bg1"/>
                </a:solidFill>
              </a:rPr>
              <a:t>1</a:t>
            </a:r>
            <a:r>
              <a:rPr lang="el-GR" b="1" baseline="30000" dirty="0" smtClean="0">
                <a:solidFill>
                  <a:schemeClr val="bg1"/>
                </a:solidFill>
              </a:rPr>
              <a:t>η</a:t>
            </a:r>
            <a:r>
              <a:rPr lang="el-GR" b="1" dirty="0" smtClean="0">
                <a:solidFill>
                  <a:schemeClr val="bg1"/>
                </a:solidFill>
              </a:rPr>
              <a:t> πεδίο</a:t>
            </a:r>
            <a:endParaRPr lang="el-GR" b="1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771800" y="2780928"/>
            <a:ext cx="1475656" cy="36004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bg1"/>
                </a:solidFill>
              </a:rPr>
              <a:t>2</a:t>
            </a:r>
            <a:r>
              <a:rPr lang="el-GR" b="1" baseline="30000" dirty="0" smtClean="0">
                <a:solidFill>
                  <a:schemeClr val="bg1"/>
                </a:solidFill>
              </a:rPr>
              <a:t>η</a:t>
            </a:r>
            <a:r>
              <a:rPr lang="el-GR" b="1" dirty="0" smtClean="0">
                <a:solidFill>
                  <a:schemeClr val="bg1"/>
                </a:solidFill>
              </a:rPr>
              <a:t> πεδίο</a:t>
            </a:r>
            <a:endParaRPr lang="el-GR" b="1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644008" y="2780928"/>
            <a:ext cx="1475656" cy="36004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bg1"/>
                </a:solidFill>
              </a:rPr>
              <a:t>3</a:t>
            </a:r>
            <a:r>
              <a:rPr lang="el-GR" b="1" baseline="30000" dirty="0" smtClean="0">
                <a:solidFill>
                  <a:schemeClr val="bg1"/>
                </a:solidFill>
              </a:rPr>
              <a:t>η</a:t>
            </a:r>
            <a:r>
              <a:rPr lang="el-GR" b="1" dirty="0" smtClean="0">
                <a:solidFill>
                  <a:schemeClr val="bg1"/>
                </a:solidFill>
              </a:rPr>
              <a:t> πεδίο</a:t>
            </a:r>
            <a:endParaRPr lang="el-GR" b="1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516216" y="2780928"/>
            <a:ext cx="1475656" cy="36004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chemeClr val="bg1"/>
                </a:solidFill>
              </a:rPr>
              <a:t>4</a:t>
            </a:r>
            <a:r>
              <a:rPr lang="el-GR" b="1" baseline="30000" dirty="0" smtClean="0">
                <a:solidFill>
                  <a:schemeClr val="bg1"/>
                </a:solidFill>
              </a:rPr>
              <a:t>η</a:t>
            </a:r>
            <a:r>
              <a:rPr lang="el-GR" b="1" dirty="0" smtClean="0">
                <a:solidFill>
                  <a:schemeClr val="bg1"/>
                </a:solidFill>
              </a:rPr>
              <a:t> πεδίο</a:t>
            </a:r>
            <a:endParaRPr lang="el-G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2" grpId="0" animBg="1"/>
      <p:bldP spid="13" grpId="0" animBg="1"/>
      <p:bldP spid="11" grpId="0" animBg="1"/>
      <p:bldP spid="10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l-GR" sz="3600" dirty="0" smtClean="0">
                <a:solidFill>
                  <a:schemeClr val="bg1"/>
                </a:solidFill>
              </a:rPr>
              <a:t>Πρωτεύον κλειδί πίνακα</a:t>
            </a:r>
            <a:r>
              <a:rPr lang="en-US" sz="3600" dirty="0" smtClean="0">
                <a:solidFill>
                  <a:schemeClr val="bg1"/>
                </a:solidFill>
              </a:rPr>
              <a:t> (primary key)</a:t>
            </a:r>
            <a:r>
              <a:rPr lang="el-GR" sz="3600" dirty="0" smtClean="0">
                <a:solidFill>
                  <a:schemeClr val="bg1"/>
                </a:solidFill>
              </a:rPr>
              <a:t>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n-US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9552" y="134076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3200" b="1" u="sng" dirty="0" smtClean="0"/>
              <a:t>Το πρωτεύον κλειδί </a:t>
            </a:r>
            <a:r>
              <a:rPr lang="el-GR" sz="3200" dirty="0" smtClean="0"/>
              <a:t>ενός πίνακα αποτελείται από ένα ή περισσότερα πεδία που χαρακτηρίζουν με μοναδικό τρόπο την κάθε γραμμή που αποθηκεύετε στον πίνακα.</a:t>
            </a:r>
            <a:endParaRPr lang="el-GR" sz="3200" b="1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l-GR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99592" y="3861048"/>
          <a:ext cx="7416824" cy="208823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762659">
                <a:tc>
                  <a:txBody>
                    <a:bodyPr/>
                    <a:lstStyle/>
                    <a:p>
                      <a:pPr algn="ctr"/>
                      <a:r>
                        <a:rPr lang="el-GR" u="sng" dirty="0" smtClean="0">
                          <a:solidFill>
                            <a:schemeClr val="bg1"/>
                          </a:solidFill>
                        </a:rPr>
                        <a:t>ΚΩΔΙΚΟΣ</a:t>
                      </a:r>
                      <a:r>
                        <a:rPr lang="el-GR" u="sng" baseline="0" dirty="0" smtClean="0">
                          <a:solidFill>
                            <a:schemeClr val="bg1"/>
                          </a:solidFill>
                        </a:rPr>
                        <a:t> ΥΠΑΛΛΗΛΟΥ</a:t>
                      </a:r>
                      <a:endParaRPr lang="el-GR" u="sng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800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ΟΝΟΜΑ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ΕΠΩΝΥΜΟ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ΜΙΣΘΟΣ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</a:t>
                      </a:r>
                      <a:endParaRPr lang="el-GR" b="1" dirty="0"/>
                    </a:p>
                  </a:txBody>
                  <a:tcPr>
                    <a:solidFill>
                      <a:srgbClr val="C800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Μαρία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Ανδρέου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2.000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</a:t>
                      </a:r>
                      <a:endParaRPr lang="el-GR" b="1" dirty="0"/>
                    </a:p>
                  </a:txBody>
                  <a:tcPr>
                    <a:solidFill>
                      <a:srgbClr val="C800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Μανόλης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Ευσταθίου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5.000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3</a:t>
                      </a:r>
                      <a:endParaRPr lang="el-GR" b="1" dirty="0"/>
                    </a:p>
                  </a:txBody>
                  <a:tcPr>
                    <a:solidFill>
                      <a:srgbClr val="C800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Γιώργος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6.000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l-GR" sz="3600" dirty="0" smtClean="0">
                <a:solidFill>
                  <a:schemeClr val="bg1"/>
                </a:solidFill>
              </a:rPr>
              <a:t>Πρωτεύον κλειδί πίνακα</a:t>
            </a:r>
            <a:r>
              <a:rPr lang="en-US" sz="3600" dirty="0" smtClean="0">
                <a:solidFill>
                  <a:schemeClr val="bg1"/>
                </a:solidFill>
              </a:rPr>
              <a:t> (primary key)</a:t>
            </a:r>
            <a:r>
              <a:rPr lang="el-GR" sz="3600" dirty="0" smtClean="0">
                <a:solidFill>
                  <a:schemeClr val="bg1"/>
                </a:solidFill>
              </a:rPr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n-US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9552" y="134076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32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3200" dirty="0" smtClean="0"/>
              <a:t>Συχνά το </a:t>
            </a:r>
            <a:r>
              <a:rPr lang="el-GR" sz="3200" b="1" u="sng" dirty="0" smtClean="0"/>
              <a:t>πρωτεύον κλειδί </a:t>
            </a:r>
            <a:r>
              <a:rPr lang="el-GR" sz="3200" dirty="0" smtClean="0"/>
              <a:t>του πίνακα είναι ένας σειριακός αριθμός ή ένας κωδικός</a:t>
            </a:r>
            <a:r>
              <a:rPr lang="en-US" sz="3200" dirty="0" smtClean="0"/>
              <a:t> </a:t>
            </a:r>
            <a:r>
              <a:rPr lang="el-GR" sz="3200" dirty="0" smtClean="0"/>
              <a:t>μοναδικός ώστε να ξεχωρίζουν </a:t>
            </a:r>
            <a:r>
              <a:rPr lang="el-GR" sz="3200" b="1" u="sng" dirty="0" smtClean="0"/>
              <a:t>μοναδικά</a:t>
            </a:r>
            <a:r>
              <a:rPr lang="el-GR" sz="3200" dirty="0" smtClean="0"/>
              <a:t> οι εγγραφές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l-GR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99592" y="4005064"/>
          <a:ext cx="7416824" cy="208823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762659">
                <a:tc>
                  <a:txBody>
                    <a:bodyPr/>
                    <a:lstStyle/>
                    <a:p>
                      <a:pPr algn="ctr"/>
                      <a:r>
                        <a:rPr lang="el-GR" b="1" u="sng" dirty="0" smtClean="0">
                          <a:solidFill>
                            <a:schemeClr val="bg1"/>
                          </a:solidFill>
                        </a:rPr>
                        <a:t>ΚΩΔΙΚΟΣ</a:t>
                      </a:r>
                      <a:r>
                        <a:rPr lang="el-GR" b="1" u="sng" baseline="0" dirty="0" smtClean="0">
                          <a:solidFill>
                            <a:schemeClr val="bg1"/>
                          </a:solidFill>
                        </a:rPr>
                        <a:t> ΥΠΑΛΛΗΛΟΥ</a:t>
                      </a:r>
                      <a:endParaRPr lang="el-GR" b="1" u="sng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800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ΟΝΟΜΑ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ΕΠΩΝΥΜΟ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ΜΙΣΘΟΣ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1</a:t>
                      </a:r>
                      <a:endParaRPr lang="el-GR" b="1" dirty="0"/>
                    </a:p>
                  </a:txBody>
                  <a:tcPr>
                    <a:solidFill>
                      <a:srgbClr val="C800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Μαρία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Ανδρέου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2.000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2</a:t>
                      </a:r>
                      <a:endParaRPr lang="el-GR" b="1" dirty="0"/>
                    </a:p>
                  </a:txBody>
                  <a:tcPr>
                    <a:solidFill>
                      <a:srgbClr val="C800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Μανόλης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Ευσταθίου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5.000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3</a:t>
                      </a:r>
                      <a:endParaRPr lang="el-GR" b="1" dirty="0"/>
                    </a:p>
                  </a:txBody>
                  <a:tcPr>
                    <a:solidFill>
                      <a:srgbClr val="C8006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Γιώργος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6.000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691952" y="149316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sz="3200" dirty="0" smtClean="0"/>
              <a:t>Εισαγωγή νέου υπαλλήλου με όνομα «Μάριος», Επώνυμο «Πλατανάκης» και μισθό 5.000 Ευρώ.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3200" dirty="0" smtClean="0"/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l-GR" sz="3600" dirty="0" smtClean="0">
                <a:solidFill>
                  <a:schemeClr val="bg1"/>
                </a:solidFill>
              </a:rPr>
              <a:t>Εισαγωγή εγγραφής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n-US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9552" y="134076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l-GR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71600" y="3717032"/>
          <a:ext cx="7416824" cy="208823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762659">
                <a:tc>
                  <a:txBody>
                    <a:bodyPr/>
                    <a:lstStyle/>
                    <a:p>
                      <a:pPr algn="ctr"/>
                      <a:r>
                        <a:rPr lang="el-GR" b="1" u="sng" dirty="0" smtClean="0">
                          <a:solidFill>
                            <a:schemeClr val="bg1"/>
                          </a:solidFill>
                        </a:rPr>
                        <a:t>ΚΩΔΙΚΟΣ</a:t>
                      </a:r>
                      <a:r>
                        <a:rPr lang="el-GR" b="1" u="sng" baseline="0" dirty="0" smtClean="0">
                          <a:solidFill>
                            <a:schemeClr val="bg1"/>
                          </a:solidFill>
                        </a:rPr>
                        <a:t> ΥΠΑΛΛΗΛΟΥ</a:t>
                      </a:r>
                      <a:endParaRPr lang="el-GR" b="1" u="sng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ΟΝΟΜΑ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ΕΠΩΝΥΜΟ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ΜΙΣΘΟΣ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1</a:t>
                      </a:r>
                      <a:endParaRPr lang="el-GR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Μαρία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Ανδρέου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2.000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2</a:t>
                      </a:r>
                      <a:endParaRPr lang="el-GR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Μανόλης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Ευσταθίου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5.000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3</a:t>
                      </a:r>
                      <a:endParaRPr lang="el-GR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Γιώργος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6.000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691952" y="149316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sz="3200" dirty="0" smtClean="0"/>
              <a:t>Εισαγωγή νέου υπαλλήλου με όνομα «Μάριος», Επώνυμο «Πλατανάκης» και μισθό 5.000 Ευρώ.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l-GR" sz="3200" dirty="0" smtClean="0"/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l-GR" sz="3600" dirty="0" smtClean="0">
                <a:solidFill>
                  <a:schemeClr val="bg1"/>
                </a:solidFill>
              </a:rPr>
              <a:t>Εισαγωγή εγγραφής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n-US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9552" y="134076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l-GR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71600" y="3717032"/>
          <a:ext cx="7416824" cy="253009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762659">
                <a:tc>
                  <a:txBody>
                    <a:bodyPr/>
                    <a:lstStyle/>
                    <a:p>
                      <a:pPr algn="ctr"/>
                      <a:r>
                        <a:rPr lang="el-GR" b="1" u="sng" dirty="0" smtClean="0">
                          <a:solidFill>
                            <a:schemeClr val="bg1"/>
                          </a:solidFill>
                        </a:rPr>
                        <a:t>ΚΩΔΙΚΟΣ</a:t>
                      </a:r>
                      <a:r>
                        <a:rPr lang="el-GR" b="1" u="sng" baseline="0" dirty="0" smtClean="0">
                          <a:solidFill>
                            <a:schemeClr val="bg1"/>
                          </a:solidFill>
                        </a:rPr>
                        <a:t> ΥΠΑΛΛΗΛΟΥ</a:t>
                      </a:r>
                      <a:endParaRPr lang="el-GR" b="1" u="sng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ΟΝΟΜΑ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ΕΠΩΝΥΜΟ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ΜΙΣΘΟΣ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1</a:t>
                      </a:r>
                      <a:endParaRPr lang="el-GR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Μαρία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Ανδρέου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2.000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2</a:t>
                      </a:r>
                      <a:endParaRPr lang="el-GR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Μανόλης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Ευσταθίου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5.000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3</a:t>
                      </a:r>
                      <a:endParaRPr lang="el-GR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Γιώργος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6.000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4</a:t>
                      </a:r>
                      <a:endParaRPr lang="el-GR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Μάριος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Πλατανάκης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5.000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71600" y="3717032"/>
          <a:ext cx="7416824" cy="253009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762659">
                <a:tc>
                  <a:txBody>
                    <a:bodyPr/>
                    <a:lstStyle/>
                    <a:p>
                      <a:pPr algn="ctr"/>
                      <a:r>
                        <a:rPr lang="el-GR" b="1" u="sng" dirty="0" smtClean="0">
                          <a:solidFill>
                            <a:schemeClr val="bg1"/>
                          </a:solidFill>
                        </a:rPr>
                        <a:t>ΚΩΔΙΚΟΣ</a:t>
                      </a:r>
                      <a:r>
                        <a:rPr lang="el-GR" b="1" u="sng" baseline="0" dirty="0" smtClean="0">
                          <a:solidFill>
                            <a:schemeClr val="bg1"/>
                          </a:solidFill>
                        </a:rPr>
                        <a:t> ΥΠΑΛΛΗΛΟΥ</a:t>
                      </a:r>
                      <a:endParaRPr lang="el-GR" b="1" u="sng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ΟΝΟΜΑ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ΕΠΩΝΥΜΟ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ΜΙΣΘΟΣ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1</a:t>
                      </a:r>
                      <a:endParaRPr lang="el-GR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Μαρία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Ανδρέου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2.000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2</a:t>
                      </a:r>
                      <a:endParaRPr lang="el-GR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Μανόλης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Ευσταθίου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5.000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3</a:t>
                      </a:r>
                      <a:endParaRPr lang="el-GR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Γιώργος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6.000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4</a:t>
                      </a:r>
                      <a:endParaRPr lang="el-GR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Μάριος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Πλατανάκης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5.000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l-GR" sz="3600" dirty="0" smtClean="0">
                <a:solidFill>
                  <a:schemeClr val="bg1"/>
                </a:solidFill>
              </a:rPr>
              <a:t>Διαγραφή εγγραφής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9552" y="134076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l-GR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el-GR" dirty="0" smtClean="0"/>
              <a:t>Διαγραφή του υπαλλήλου με όνομα «Μανόλης», Επώνυμο «Ευσταθίου» και μισθό</a:t>
            </a:r>
          </a:p>
          <a:p>
            <a:pPr>
              <a:buNone/>
            </a:pPr>
            <a:r>
              <a:rPr lang="el-GR" dirty="0" smtClean="0"/>
              <a:t>   5.000 Ευρώ.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71600" y="3717032"/>
          <a:ext cx="7416824" cy="208823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762659">
                <a:tc>
                  <a:txBody>
                    <a:bodyPr/>
                    <a:lstStyle/>
                    <a:p>
                      <a:pPr algn="ctr"/>
                      <a:r>
                        <a:rPr lang="el-GR" b="1" u="sng" dirty="0" smtClean="0">
                          <a:solidFill>
                            <a:schemeClr val="bg1"/>
                          </a:solidFill>
                        </a:rPr>
                        <a:t>ΚΩΔΙΚΟΣ</a:t>
                      </a:r>
                      <a:r>
                        <a:rPr lang="el-GR" b="1" u="sng" baseline="0" dirty="0" smtClean="0">
                          <a:solidFill>
                            <a:schemeClr val="bg1"/>
                          </a:solidFill>
                        </a:rPr>
                        <a:t> ΥΠΑΛΛΗΛΟΥ</a:t>
                      </a:r>
                      <a:endParaRPr lang="el-GR" b="1" u="sng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ΟΝΟΜΑ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ΕΠΩΝΥΜΟ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ΜΙΣΘΟΣ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1</a:t>
                      </a:r>
                      <a:endParaRPr lang="el-GR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Μαρία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Ανδρέου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2.000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3</a:t>
                      </a:r>
                      <a:endParaRPr lang="el-GR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Γιώργος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6.000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4</a:t>
                      </a:r>
                      <a:endParaRPr lang="el-GR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Μάριος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Πλατανάκης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5.000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l-GR" sz="3600" dirty="0" smtClean="0">
                <a:solidFill>
                  <a:schemeClr val="bg1"/>
                </a:solidFill>
              </a:rPr>
              <a:t>Διαγραφή εγγραφής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9552" y="134076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l-GR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el-GR" dirty="0" smtClean="0"/>
              <a:t>Διαγραφή του υπαλλήλου με όνομα «Μανόλης», Επώνυμο «Ευσταθίου» και μισθό</a:t>
            </a:r>
          </a:p>
          <a:p>
            <a:pPr>
              <a:buNone/>
            </a:pPr>
            <a:r>
              <a:rPr lang="el-GR" dirty="0" smtClean="0"/>
              <a:t>   5.000 Ευρώ.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71600" y="3717032"/>
          <a:ext cx="7416824" cy="208823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762659">
                <a:tc>
                  <a:txBody>
                    <a:bodyPr/>
                    <a:lstStyle/>
                    <a:p>
                      <a:pPr algn="ctr"/>
                      <a:r>
                        <a:rPr lang="el-GR" b="1" u="sng" dirty="0" smtClean="0">
                          <a:solidFill>
                            <a:schemeClr val="bg1"/>
                          </a:solidFill>
                        </a:rPr>
                        <a:t>ΚΩΔΙΚΟΣ</a:t>
                      </a:r>
                      <a:r>
                        <a:rPr lang="el-GR" b="1" u="sng" baseline="0" dirty="0" smtClean="0">
                          <a:solidFill>
                            <a:schemeClr val="bg1"/>
                          </a:solidFill>
                        </a:rPr>
                        <a:t> ΥΠΑΛΛΗΛΟΥ</a:t>
                      </a:r>
                      <a:endParaRPr lang="el-GR" b="1" u="sng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ΟΝΟΜΑ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ΕΠΩΝΥΜΟ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ΜΙΣΘΟΣ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1</a:t>
                      </a:r>
                      <a:endParaRPr lang="el-GR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Μαρία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Ανδρέου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2.000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3</a:t>
                      </a:r>
                      <a:endParaRPr lang="el-GR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Γιώργος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6.000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4</a:t>
                      </a:r>
                      <a:endParaRPr lang="el-GR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Μάριος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Πλατανάκης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5.000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l-GR" sz="3600" dirty="0" smtClean="0">
                <a:solidFill>
                  <a:schemeClr val="bg1"/>
                </a:solidFill>
              </a:rPr>
              <a:t>Τροποίηση εγγραφής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9552" y="134076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l-GR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el-GR" dirty="0" smtClean="0"/>
              <a:t>Μείωση μισθού στον υπάλληλο με κωδικό Υπαλλήλου 4 κατά 400 Ευρώ.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71600" y="3717032"/>
          <a:ext cx="7416824" cy="208823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762659">
                <a:tc>
                  <a:txBody>
                    <a:bodyPr/>
                    <a:lstStyle/>
                    <a:p>
                      <a:pPr algn="ctr"/>
                      <a:r>
                        <a:rPr lang="el-GR" b="1" u="sng" dirty="0" smtClean="0">
                          <a:solidFill>
                            <a:schemeClr val="bg1"/>
                          </a:solidFill>
                        </a:rPr>
                        <a:t>ΚΩΔΙΚΟΣ</a:t>
                      </a:r>
                      <a:r>
                        <a:rPr lang="el-GR" b="1" u="sng" baseline="0" dirty="0" smtClean="0">
                          <a:solidFill>
                            <a:schemeClr val="bg1"/>
                          </a:solidFill>
                        </a:rPr>
                        <a:t> ΥΠΑΛΛΗΛΟΥ</a:t>
                      </a:r>
                      <a:endParaRPr lang="el-GR" b="1" u="sng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ΟΝΟΜΑ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ΕΠΩΝΥΜΟ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ΜΙΣΘΟΣ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66"/>
                    </a:solidFill>
                  </a:tcPr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1</a:t>
                      </a:r>
                      <a:endParaRPr lang="el-GR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Μαρία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Ανδρέου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2.000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3</a:t>
                      </a:r>
                      <a:endParaRPr lang="el-GR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Γιώργος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6.000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4</a:t>
                      </a:r>
                      <a:endParaRPr lang="el-GR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Μάριος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Πλατανάκης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4.600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l-GR" sz="3600" dirty="0" smtClean="0">
                <a:solidFill>
                  <a:schemeClr val="bg1"/>
                </a:solidFill>
              </a:rPr>
              <a:t>Τροποίηση εγγραφής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9552" y="134076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l-GR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el-GR" dirty="0" smtClean="0"/>
              <a:t>Μείωση μισθού στον υπάλληλο με κωδικό Υπαλλήλου 4 κατά </a:t>
            </a:r>
            <a:r>
              <a:rPr lang="el-GR" b="1" dirty="0" smtClean="0"/>
              <a:t>400</a:t>
            </a:r>
            <a:r>
              <a:rPr lang="el-GR" dirty="0" smtClean="0"/>
              <a:t> Ευρώ.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l-GR" sz="2000" b="1" dirty="0" smtClean="0">
                <a:solidFill>
                  <a:srgbClr val="660033"/>
                </a:solidFill>
              </a:rPr>
              <a:t>ΣΗΜΕΙΩΜΑ  ΑΔΕΙΟΔΟΤΗΣΗΣ</a:t>
            </a:r>
            <a:endParaRPr lang="en-US" sz="2000" b="1" dirty="0" smtClean="0">
              <a:solidFill>
                <a:srgbClr val="660033"/>
              </a:solidFill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l-GR" sz="1800" dirty="0" smtClean="0">
                <a:solidFill>
                  <a:schemeClr val="tx1"/>
                </a:solidFill>
              </a:rPr>
              <a:t>Το παρόν υλικό διατίθεται με τους όρους της άδειας χρήσης </a:t>
            </a:r>
            <a:r>
              <a:rPr lang="el-GR" sz="1800" b="1" dirty="0" smtClean="0">
                <a:solidFill>
                  <a:schemeClr val="tx1"/>
                </a:solidFill>
              </a:rPr>
              <a:t>Creative Commons Αναφορά, Παρόμοια Διανομή 4.0 [1] ή μεταγενέστερη, Διεθνής Έκδοση. </a:t>
            </a:r>
            <a:r>
              <a:rPr lang="el-GR" sz="1800" dirty="0" smtClean="0">
                <a:solidFill>
                  <a:schemeClr val="tx1"/>
                </a:solidFill>
              </a:rPr>
              <a:t>Εξαιρούνται τα έργα τρίτων π.χ. φωτογραφίες, διαγράμματα κ.λ.π.,  τα οποία εμπεριέχονται σε αυτό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l-GR" sz="1800" dirty="0" smtClean="0"/>
              <a:t>και στα οποία γίνεται αναφορά, όπως και στην άδεια χρήσης τους</a:t>
            </a:r>
            <a:r>
              <a:rPr lang="el-GR" sz="1800" dirty="0" smtClean="0">
                <a:solidFill>
                  <a:schemeClr val="tx1"/>
                </a:solidFill>
              </a:rPr>
              <a:t>.</a:t>
            </a:r>
          </a:p>
          <a:p>
            <a:pPr>
              <a:buNone/>
            </a:pPr>
            <a:endParaRPr lang="en-US" sz="1800" dirty="0"/>
          </a:p>
          <a:p>
            <a:pPr>
              <a:buNone/>
            </a:pPr>
            <a:r>
              <a:rPr lang="en-US" sz="1800" dirty="0" smtClean="0"/>
              <a:t>[</a:t>
            </a:r>
            <a:r>
              <a:rPr lang="el-GR" sz="1800" dirty="0" smtClean="0"/>
              <a:t>1] </a:t>
            </a:r>
            <a:r>
              <a:rPr lang="en-US" sz="1800" dirty="0" smtClean="0"/>
              <a:t>http://creativecommons.org/licenses/by-sa/4.0/</a:t>
            </a:r>
          </a:p>
          <a:p>
            <a:endParaRPr lang="en-US" dirty="0"/>
          </a:p>
        </p:txBody>
      </p:sp>
      <p:pic>
        <p:nvPicPr>
          <p:cNvPr id="4" name="Picture 3" descr="sima_uo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530323"/>
            <a:ext cx="1259632" cy="1242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Logo Norm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548680"/>
            <a:ext cx="192461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Creative Commons Licens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4509120"/>
            <a:ext cx="1635279" cy="5760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l-GR" sz="3600" dirty="0" smtClean="0">
                <a:solidFill>
                  <a:schemeClr val="bg1"/>
                </a:solidFill>
              </a:rPr>
              <a:t>Τι είναι η </a:t>
            </a:r>
            <a:r>
              <a:rPr lang="en-US" sz="3600" dirty="0" smtClean="0">
                <a:solidFill>
                  <a:schemeClr val="bg1"/>
                </a:solidFill>
              </a:rPr>
              <a:t>MySQL</a:t>
            </a:r>
            <a:endParaRPr lang="el-GR" sz="3600" dirty="0" smtClean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628800"/>
            <a:ext cx="6305550" cy="3981450"/>
          </a:xfrm>
          <a:prstGeom prst="rect">
            <a:avLst/>
          </a:prstGeom>
          <a:noFill/>
          <a:ln w="31750">
            <a:solidFill>
              <a:srgbClr val="000066"/>
            </a:solidFill>
            <a:miter lim="800000"/>
            <a:headEnd/>
            <a:tailEnd/>
          </a:ln>
        </p:spPr>
      </p:pic>
      <p:sp>
        <p:nvSpPr>
          <p:cNvPr id="8" name="Rounded Rectangle 7"/>
          <p:cNvSpPr/>
          <p:nvPr/>
        </p:nvSpPr>
        <p:spPr>
          <a:xfrm>
            <a:off x="2915816" y="1700808"/>
            <a:ext cx="4896544" cy="1224136"/>
          </a:xfrm>
          <a:prstGeom prst="roundRect">
            <a:avLst/>
          </a:prstGeom>
          <a:solidFill>
            <a:srgbClr val="660033">
              <a:alpha val="9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b="1" i="1" dirty="0" smtClean="0"/>
              <a:t>1.  Σύστημα  διαχείρισης  βάσεων δεδομένων</a:t>
            </a:r>
          </a:p>
          <a:p>
            <a:r>
              <a:rPr lang="el-GR" b="1" i="1" dirty="0" smtClean="0"/>
              <a:t>ανοιχτού κώδικα (</a:t>
            </a:r>
            <a:r>
              <a:rPr lang="en-US" b="1" i="1" dirty="0" smtClean="0"/>
              <a:t>open source</a:t>
            </a:r>
            <a:r>
              <a:rPr lang="el-GR" b="1" i="1" dirty="0" smtClean="0"/>
              <a:t>).</a:t>
            </a:r>
            <a:endParaRPr lang="el-GR" b="1" i="1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620688"/>
            <a:ext cx="919645" cy="502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ounded Rectangle 8"/>
          <p:cNvSpPr/>
          <p:nvPr/>
        </p:nvSpPr>
        <p:spPr>
          <a:xfrm>
            <a:off x="3419872" y="2636912"/>
            <a:ext cx="4896544" cy="792088"/>
          </a:xfrm>
          <a:prstGeom prst="roundRect">
            <a:avLst/>
          </a:prstGeom>
          <a:solidFill>
            <a:srgbClr val="660033">
              <a:alpha val="9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b="1" i="1" dirty="0" smtClean="0"/>
              <a:t>2.  Η πιο δημοφιλής βάση δεδομένων</a:t>
            </a:r>
            <a:r>
              <a:rPr lang="en-US" b="1" i="1" dirty="0" smtClean="0"/>
              <a:t> </a:t>
            </a:r>
            <a:r>
              <a:rPr lang="el-GR" b="1" i="1" dirty="0" smtClean="0"/>
              <a:t>σε παγκόσμιο επίπεδο.</a:t>
            </a:r>
            <a:endParaRPr lang="el-GR" b="1" i="1" dirty="0"/>
          </a:p>
        </p:txBody>
      </p:sp>
      <p:sp>
        <p:nvSpPr>
          <p:cNvPr id="10" name="Rounded Rectangle 9"/>
          <p:cNvSpPr/>
          <p:nvPr/>
        </p:nvSpPr>
        <p:spPr>
          <a:xfrm>
            <a:off x="3779912" y="3356992"/>
            <a:ext cx="4896544" cy="792088"/>
          </a:xfrm>
          <a:prstGeom prst="roundRect">
            <a:avLst/>
          </a:prstGeom>
          <a:solidFill>
            <a:srgbClr val="660033">
              <a:alpha val="9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b="1" i="1" dirty="0" smtClean="0"/>
              <a:t>3.  Η πιο δημοφιλής βάση δεδομένων</a:t>
            </a:r>
            <a:r>
              <a:rPr lang="en-US" b="1" i="1" dirty="0" smtClean="0"/>
              <a:t> </a:t>
            </a:r>
            <a:r>
              <a:rPr lang="el-GR" b="1" i="1" dirty="0" smtClean="0"/>
              <a:t>σε παγκόσμιο επίπεδο.</a:t>
            </a:r>
            <a:endParaRPr lang="el-GR" b="1" i="1" dirty="0"/>
          </a:p>
        </p:txBody>
      </p:sp>
    </p:spTree>
    <p:extLst>
      <p:ext uri="{BB962C8B-B14F-4D97-AF65-F5344CB8AC3E}">
        <p14:creationId xmlns="" xmlns:p14="http://schemas.microsoft.com/office/powerpoint/2010/main" val="62940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MySQL (2)</a:t>
            </a:r>
            <a:endParaRPr lang="el-GR" sz="3600" dirty="0" smtClean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32500" lnSpcReduction="20000"/>
          </a:bodyPr>
          <a:lstStyle/>
          <a:p>
            <a:pPr algn="ju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8000" dirty="0" smtClean="0">
                <a:latin typeface="+mj-lt"/>
                <a:cs typeface="Arial" panose="020B0604020202020204" pitchFamily="34" charset="0"/>
              </a:rPr>
              <a:t>Σύστημα διαχείρισης βάσεων δεδομένων  ανοιχτού κώδικα</a:t>
            </a:r>
            <a:r>
              <a:rPr lang="en-US" sz="8000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l-GR" sz="8000" dirty="0" smtClean="0">
                <a:latin typeface="+mj-lt"/>
                <a:cs typeface="Arial" panose="020B0604020202020204" pitchFamily="34" charset="0"/>
              </a:rPr>
              <a:t>(</a:t>
            </a:r>
            <a:r>
              <a:rPr lang="en-US" sz="8000" b="1" i="1" dirty="0" smtClean="0">
                <a:latin typeface="+mj-lt"/>
                <a:cs typeface="Arial" panose="020B0604020202020204" pitchFamily="34" charset="0"/>
              </a:rPr>
              <a:t>open source</a:t>
            </a:r>
            <a:r>
              <a:rPr lang="el-GR" sz="8000" dirty="0" smtClean="0">
                <a:latin typeface="+mj-lt"/>
                <a:cs typeface="Arial" panose="020B0604020202020204" pitchFamily="34" charset="0"/>
              </a:rPr>
              <a:t>)</a:t>
            </a:r>
            <a:r>
              <a:rPr lang="en-US" sz="8000" dirty="0" smtClean="0">
                <a:latin typeface="+mj-lt"/>
                <a:cs typeface="Arial" panose="020B0604020202020204" pitchFamily="34" charset="0"/>
              </a:rPr>
              <a:t>. 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n-US" sz="8000" dirty="0" smtClean="0">
              <a:latin typeface="+mj-lt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8000" dirty="0" smtClean="0">
                <a:latin typeface="+mj-lt"/>
                <a:cs typeface="Arial" panose="020B0604020202020204" pitchFamily="34" charset="0"/>
              </a:rPr>
              <a:t>Η πιο δημοφιλής βάση δεδομένων για διαδικτυακά προγράμματα και ιστοσελίδες.</a:t>
            </a:r>
            <a:endParaRPr lang="en-US" sz="8000" dirty="0" smtClean="0">
              <a:latin typeface="+mj-lt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n-US" sz="8000" dirty="0" smtClean="0">
              <a:latin typeface="+mj-lt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8000" dirty="0" smtClean="0">
                <a:cs typeface="Arial" panose="020B0604020202020204" pitchFamily="34" charset="0"/>
              </a:rPr>
              <a:t>Αξιόπιστη και εύκολη στη διαχείρισή της</a:t>
            </a:r>
            <a:endParaRPr lang="en-US" sz="8000" dirty="0" smtClean="0">
              <a:latin typeface="+mj-lt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8000" dirty="0" smtClean="0">
              <a:latin typeface="+mj-lt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8000" dirty="0" smtClean="0">
                <a:latin typeface="+mj-lt"/>
              </a:rPr>
              <a:t>Χρησιμοποιείται στις πιο διαδεδομένες διαδικτυακές υπηρεσίες, όπως το </a:t>
            </a:r>
            <a:r>
              <a:rPr lang="en-US" sz="8000" b="1" dirty="0" err="1" smtClean="0">
                <a:solidFill>
                  <a:srgbClr val="000066"/>
                </a:solidFill>
                <a:latin typeface="+mj-lt"/>
              </a:rPr>
              <a:t>Youtube</a:t>
            </a:r>
            <a:r>
              <a:rPr lang="el-GR" sz="8000" b="1" dirty="0" smtClean="0">
                <a:solidFill>
                  <a:srgbClr val="000066"/>
                </a:solidFill>
                <a:latin typeface="+mj-lt"/>
              </a:rPr>
              <a:t>,</a:t>
            </a:r>
            <a:r>
              <a:rPr lang="en-US" sz="8000" b="1" dirty="0" smtClean="0">
                <a:solidFill>
                  <a:srgbClr val="000066"/>
                </a:solidFill>
                <a:latin typeface="+mj-lt"/>
              </a:rPr>
              <a:t> </a:t>
            </a:r>
            <a:r>
              <a:rPr lang="en-US" sz="8000" b="1" dirty="0" err="1" smtClean="0">
                <a:solidFill>
                  <a:srgbClr val="000066"/>
                </a:solidFill>
                <a:latin typeface="+mj-lt"/>
              </a:rPr>
              <a:t>Facebook</a:t>
            </a:r>
            <a:r>
              <a:rPr lang="en-US" sz="8000" b="1" dirty="0" smtClean="0">
                <a:solidFill>
                  <a:srgbClr val="000066"/>
                </a:solidFill>
                <a:latin typeface="+mj-lt"/>
              </a:rPr>
              <a:t>, Wikipedia, Google, Twitter.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n-US" sz="8000" b="1" dirty="0" smtClean="0">
              <a:solidFill>
                <a:srgbClr val="000066"/>
              </a:solidFill>
              <a:latin typeface="+mj-lt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8000" dirty="0" smtClean="0">
                <a:latin typeface="+mj-lt"/>
              </a:rPr>
              <a:t>Χρησιμοποιεί την Structured Query Language (</a:t>
            </a:r>
            <a:r>
              <a:rPr lang="el-GR" sz="8000" b="1" dirty="0" smtClean="0">
                <a:latin typeface="+mj-lt"/>
              </a:rPr>
              <a:t>SQL</a:t>
            </a:r>
            <a:r>
              <a:rPr lang="el-GR" sz="8000" dirty="0" smtClean="0">
                <a:latin typeface="+mj-lt"/>
              </a:rPr>
              <a:t>) γλώσσα, για την προσθήκη, την πρόσβαση και την επεξεργασία δεδομένων σε μία Βάση Δεδομένων. </a:t>
            </a:r>
            <a:endParaRPr lang="el-GR" sz="8000" b="1" dirty="0" smtClean="0">
              <a:solidFill>
                <a:srgbClr val="000066"/>
              </a:solidFill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2400"/>
              </a:spcBef>
              <a:spcAft>
                <a:spcPts val="2400"/>
              </a:spcAft>
              <a:buFont typeface="Wingdings" panose="05000000000000000000" pitchFamily="2" charset="2"/>
              <a:buChar char="q"/>
            </a:pPr>
            <a:endParaRPr lang="en-US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2400"/>
              </a:spcBef>
              <a:spcAft>
                <a:spcPts val="2400"/>
              </a:spcAft>
              <a:buFont typeface="Wingdings" panose="05000000000000000000" pitchFamily="2" charset="2"/>
              <a:buChar char="q"/>
            </a:pPr>
            <a:endParaRPr lang="el-G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620688"/>
            <a:ext cx="1080120" cy="590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18033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SQL: </a:t>
            </a:r>
            <a:r>
              <a:rPr lang="el-GR" sz="3600" dirty="0" smtClean="0">
                <a:solidFill>
                  <a:schemeClr val="bg1"/>
                </a:solidFill>
              </a:rPr>
              <a:t>Αριθμητικοί τύποι δεδομένων </a:t>
            </a:r>
            <a:br>
              <a:rPr lang="el-GR" sz="3600" dirty="0" smtClean="0">
                <a:solidFill>
                  <a:schemeClr val="bg1"/>
                </a:solidFill>
              </a:rPr>
            </a:br>
            <a:r>
              <a:rPr lang="el-GR" sz="3600" dirty="0" smtClean="0">
                <a:solidFill>
                  <a:schemeClr val="bg1"/>
                </a:solidFill>
              </a:rPr>
              <a:t>(συνοπτικά)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u="sng" dirty="0" smtClean="0"/>
              <a:t>INT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l-GR" dirty="0" smtClean="0"/>
              <a:t>ακέραιος μέγιστου μήκους 11 ψηφίων</a:t>
            </a:r>
          </a:p>
          <a:p>
            <a:r>
              <a:rPr lang="el-GR" b="1" u="sng" dirty="0" smtClean="0"/>
              <a:t>ΤΙΝΥΙΝΤ</a:t>
            </a:r>
            <a:r>
              <a:rPr lang="el-GR" b="1" dirty="0" smtClean="0"/>
              <a:t>: </a:t>
            </a:r>
            <a:r>
              <a:rPr lang="el-GR" dirty="0" smtClean="0"/>
              <a:t>ακέραιος μέγιστου μήκους 4 ψηφίων</a:t>
            </a:r>
          </a:p>
          <a:p>
            <a:r>
              <a:rPr lang="en-US" b="1" u="sng" dirty="0" smtClean="0"/>
              <a:t>SMALLINT</a:t>
            </a:r>
            <a:r>
              <a:rPr lang="en-US" dirty="0" smtClean="0"/>
              <a:t>: </a:t>
            </a:r>
            <a:r>
              <a:rPr lang="el-GR" dirty="0" smtClean="0"/>
              <a:t>ακέραιος μέγιστου μήκους 5 ψηφίων</a:t>
            </a:r>
          </a:p>
          <a:p>
            <a:r>
              <a:rPr lang="en-US" b="1" u="sng" dirty="0" smtClean="0"/>
              <a:t>FLOAT</a:t>
            </a:r>
            <a:r>
              <a:rPr lang="en-US" u="sng" dirty="0" smtClean="0"/>
              <a:t> </a:t>
            </a:r>
            <a:r>
              <a:rPr lang="en-US" b="1" u="sng" dirty="0" smtClean="0"/>
              <a:t>(K,L)</a:t>
            </a:r>
            <a:r>
              <a:rPr lang="en-US" dirty="0" smtClean="0"/>
              <a:t>: </a:t>
            </a:r>
            <a:r>
              <a:rPr lang="el-GR" dirty="0" smtClean="0"/>
              <a:t>κινητής υποδιαστολής Κ ψηφίων και </a:t>
            </a:r>
            <a:r>
              <a:rPr lang="en-US" dirty="0" smtClean="0"/>
              <a:t>L </a:t>
            </a:r>
            <a:r>
              <a:rPr lang="el-GR" dirty="0" smtClean="0"/>
              <a:t>δεκαδικών ψηφίων</a:t>
            </a:r>
          </a:p>
          <a:p>
            <a:endParaRPr lang="el-GR" dirty="0" smtClean="0"/>
          </a:p>
          <a:p>
            <a:r>
              <a:rPr lang="el-GR" sz="1600" i="1" dirty="0" smtClean="0"/>
              <a:t>Υπάρχουν και άλλοι τύποι αλλά αναφέρουμε συνοπτικά μερικούς απο αυτούς.</a:t>
            </a:r>
            <a:endParaRPr lang="en-US" sz="1600" i="1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n-US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n-US" sz="3600" dirty="0" smtClean="0">
                <a:solidFill>
                  <a:schemeClr val="bg1"/>
                </a:solidFill>
              </a:rPr>
              <a:t>SQL: </a:t>
            </a:r>
            <a:r>
              <a:rPr lang="el-GR" sz="3600" dirty="0" smtClean="0">
                <a:solidFill>
                  <a:schemeClr val="bg1"/>
                </a:solidFill>
              </a:rPr>
              <a:t>Αλφαριθμητικά (συνοπτικά)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u="sng" dirty="0" smtClean="0"/>
              <a:t>CHAR (M)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l-GR" dirty="0" smtClean="0"/>
              <a:t>αλφαριθμητικό σταθερού μεγέθους </a:t>
            </a:r>
            <a:r>
              <a:rPr lang="en-US" dirty="0" smtClean="0"/>
              <a:t>M</a:t>
            </a:r>
            <a:r>
              <a:rPr lang="el-GR" dirty="0" smtClean="0"/>
              <a:t>. </a:t>
            </a:r>
            <a:endParaRPr lang="en-US" dirty="0" smtClean="0"/>
          </a:p>
          <a:p>
            <a:pPr>
              <a:buNone/>
            </a:pPr>
            <a:r>
              <a:rPr lang="en-US" sz="2600" i="1" dirty="0" smtClean="0"/>
              <a:t>     </a:t>
            </a:r>
            <a:r>
              <a:rPr lang="el-GR" sz="2600" i="1" dirty="0" smtClean="0"/>
              <a:t>Π.χ. </a:t>
            </a:r>
            <a:r>
              <a:rPr lang="en-US" sz="2600" i="1" dirty="0" smtClean="0"/>
              <a:t>char(10)</a:t>
            </a:r>
            <a:endParaRPr lang="el-GR" sz="2600" i="1" dirty="0" smtClean="0"/>
          </a:p>
          <a:p>
            <a:endParaRPr lang="el-GR" b="1" dirty="0" smtClean="0"/>
          </a:p>
          <a:p>
            <a:r>
              <a:rPr lang="en-US" b="1" u="sng" dirty="0" smtClean="0"/>
              <a:t>VARCHAR(M)</a:t>
            </a:r>
            <a:r>
              <a:rPr lang="el-GR" b="1" dirty="0" smtClean="0"/>
              <a:t>: </a:t>
            </a:r>
            <a:r>
              <a:rPr lang="el-GR" dirty="0" smtClean="0"/>
              <a:t>αλφαριθμητικό μεταβλητού μεγέθους </a:t>
            </a:r>
            <a:r>
              <a:rPr lang="en-US" dirty="0" smtClean="0"/>
              <a:t>M</a:t>
            </a:r>
          </a:p>
          <a:p>
            <a:pPr>
              <a:buNone/>
            </a:pPr>
            <a:r>
              <a:rPr lang="en-US" sz="2600" i="1" dirty="0" smtClean="0"/>
              <a:t>      </a:t>
            </a:r>
            <a:r>
              <a:rPr lang="el-GR" sz="2600" i="1" dirty="0" smtClean="0"/>
              <a:t>Π.χ. </a:t>
            </a:r>
            <a:r>
              <a:rPr lang="en-US" sz="2600" i="1" dirty="0" err="1" smtClean="0"/>
              <a:t>Varchar</a:t>
            </a:r>
            <a:r>
              <a:rPr lang="en-US" sz="2600" i="1" dirty="0" smtClean="0"/>
              <a:t>(50)</a:t>
            </a:r>
            <a:endParaRPr lang="el-GR" sz="2600" i="1" dirty="0" smtClean="0"/>
          </a:p>
          <a:p>
            <a:endParaRPr lang="el-GR" dirty="0" smtClean="0"/>
          </a:p>
          <a:p>
            <a:r>
              <a:rPr lang="el-GR" b="1" u="sng" dirty="0" smtClean="0"/>
              <a:t>Τ</a:t>
            </a:r>
            <a:r>
              <a:rPr lang="en-US" b="1" u="sng" dirty="0" smtClean="0"/>
              <a:t>EXT</a:t>
            </a:r>
            <a:r>
              <a:rPr lang="el-GR" b="1" dirty="0" smtClean="0"/>
              <a:t>: </a:t>
            </a:r>
            <a:r>
              <a:rPr lang="el-GR" dirty="0" smtClean="0"/>
              <a:t>Πεδίο κειμένου με μέγιστο μήκος 65535</a:t>
            </a:r>
            <a:r>
              <a:rPr lang="en-US" dirty="0" smtClean="0"/>
              <a:t>.</a:t>
            </a:r>
            <a:endParaRPr lang="el-GR" b="1" dirty="0" smtClean="0"/>
          </a:p>
          <a:p>
            <a:endParaRPr lang="el-GR" b="1" dirty="0" smtClean="0"/>
          </a:p>
          <a:p>
            <a:r>
              <a:rPr lang="el-GR" sz="1600" i="1" dirty="0" smtClean="0"/>
              <a:t>Υπάρχουν και άλλοι τύποι αλλά αναφέρουμε συνοπτικά μερικούς απο αυτούς.</a:t>
            </a:r>
            <a:endParaRPr lang="en-US" sz="1600" i="1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n-US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l-GR" sz="3600" dirty="0" smtClean="0">
                <a:solidFill>
                  <a:schemeClr val="bg1"/>
                </a:solidFill>
              </a:rPr>
              <a:t>Ημερομηνίες και Ώρες</a:t>
            </a:r>
            <a:br>
              <a:rPr lang="el-GR" sz="3600" dirty="0" smtClean="0">
                <a:solidFill>
                  <a:schemeClr val="bg1"/>
                </a:solidFill>
              </a:rPr>
            </a:br>
            <a:r>
              <a:rPr lang="el-GR" sz="3600" dirty="0" smtClean="0">
                <a:solidFill>
                  <a:schemeClr val="bg1"/>
                </a:solidFill>
              </a:rPr>
              <a:t>(συνοπτικά)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u="sng" dirty="0" smtClean="0"/>
              <a:t>DATE</a:t>
            </a:r>
            <a:r>
              <a:rPr lang="en-US" b="1" dirty="0" smtClean="0"/>
              <a:t>:</a:t>
            </a:r>
            <a:r>
              <a:rPr lang="en-US" dirty="0" smtClean="0"/>
              <a:t> </a:t>
            </a:r>
            <a:r>
              <a:rPr lang="el-GR" dirty="0" smtClean="0"/>
              <a:t>τιμή ημερομηνίας με μ</a:t>
            </a:r>
            <a:r>
              <a:rPr lang="en-US" dirty="0" smtClean="0"/>
              <a:t>o</a:t>
            </a:r>
            <a:r>
              <a:rPr lang="el-GR" dirty="0" smtClean="0"/>
              <a:t>ρφή</a:t>
            </a:r>
            <a:r>
              <a:rPr lang="en-US" dirty="0" smtClean="0"/>
              <a:t> </a:t>
            </a:r>
            <a:r>
              <a:rPr lang="en-US" b="1" dirty="0" smtClean="0"/>
              <a:t>EEEE-MM-HH</a:t>
            </a:r>
          </a:p>
          <a:p>
            <a:pPr>
              <a:buNone/>
            </a:pPr>
            <a:r>
              <a:rPr lang="el-GR" i="1" dirty="0" smtClean="0"/>
              <a:t> 	</a:t>
            </a:r>
            <a:r>
              <a:rPr lang="en-US" sz="2600" i="1" dirty="0" smtClean="0"/>
              <a:t>(</a:t>
            </a:r>
            <a:r>
              <a:rPr lang="el-GR" sz="2600" i="1" dirty="0" smtClean="0"/>
              <a:t>όπου </a:t>
            </a:r>
            <a:r>
              <a:rPr lang="en-US" sz="2600" i="1" dirty="0" smtClean="0"/>
              <a:t>E: </a:t>
            </a:r>
            <a:r>
              <a:rPr lang="el-GR" sz="2600" i="1" dirty="0" smtClean="0"/>
              <a:t>έτος, Μ: Μήνας, Η: Ημέρα)</a:t>
            </a:r>
          </a:p>
          <a:p>
            <a:endParaRPr lang="el-GR" b="1" dirty="0" smtClean="0"/>
          </a:p>
          <a:p>
            <a:r>
              <a:rPr lang="en-US" b="1" u="sng" dirty="0" smtClean="0"/>
              <a:t>DATETIME</a:t>
            </a:r>
            <a:r>
              <a:rPr lang="el-GR" b="1" dirty="0" smtClean="0"/>
              <a:t>: </a:t>
            </a:r>
            <a:r>
              <a:rPr lang="el-GR" dirty="0" smtClean="0"/>
              <a:t>τιμή ημερομηνίας και ώρας με μορφή</a:t>
            </a:r>
          </a:p>
          <a:p>
            <a:pPr>
              <a:buNone/>
            </a:pPr>
            <a:r>
              <a:rPr lang="el-GR" b="1" dirty="0" smtClean="0"/>
              <a:t>     </a:t>
            </a:r>
            <a:r>
              <a:rPr lang="en-US" b="1" dirty="0" smtClean="0"/>
              <a:t>EEEE-MM-HH</a:t>
            </a:r>
            <a:r>
              <a:rPr lang="el-GR" b="1" dirty="0" smtClean="0"/>
              <a:t> ΩΩ:ΛΛ:ΔΔ</a:t>
            </a:r>
          </a:p>
          <a:p>
            <a:pPr>
              <a:buNone/>
            </a:pPr>
            <a:r>
              <a:rPr lang="el-GR" dirty="0" smtClean="0"/>
              <a:t>	 </a:t>
            </a:r>
            <a:r>
              <a:rPr lang="en-US" sz="2200" i="1" dirty="0" smtClean="0"/>
              <a:t>(</a:t>
            </a:r>
            <a:r>
              <a:rPr lang="el-GR" sz="2200" i="1" dirty="0" smtClean="0"/>
              <a:t>όπου Ω</a:t>
            </a:r>
            <a:r>
              <a:rPr lang="en-US" sz="2200" i="1" dirty="0" smtClean="0"/>
              <a:t>: </a:t>
            </a:r>
            <a:r>
              <a:rPr lang="el-GR" sz="2200" i="1" dirty="0" smtClean="0"/>
              <a:t>ώρα, Λ: Λεπτά, Δ: Δευτερόλεπτα)</a:t>
            </a:r>
            <a:endParaRPr lang="el-GR" sz="2200" dirty="0" smtClean="0"/>
          </a:p>
          <a:p>
            <a:endParaRPr lang="el-GR" dirty="0" smtClean="0"/>
          </a:p>
          <a:p>
            <a:r>
              <a:rPr lang="el-GR" b="1" u="sng" dirty="0" smtClean="0"/>
              <a:t>ΤΙΜΕ</a:t>
            </a:r>
            <a:r>
              <a:rPr lang="el-GR" b="1" dirty="0" smtClean="0"/>
              <a:t>: </a:t>
            </a:r>
            <a:r>
              <a:rPr lang="el-GR" dirty="0" smtClean="0"/>
              <a:t>Ώρα με μορφή </a:t>
            </a:r>
            <a:r>
              <a:rPr lang="el-GR" b="1" dirty="0" smtClean="0"/>
              <a:t>ΩΩ:ΛΛ:ΔΔ</a:t>
            </a:r>
          </a:p>
          <a:p>
            <a:endParaRPr lang="el-GR" b="1" dirty="0" smtClean="0"/>
          </a:p>
          <a:p>
            <a:r>
              <a:rPr lang="el-GR" sz="1600" i="1" dirty="0" smtClean="0"/>
              <a:t>Υπάρχουν και άλλοι τύποι αλλά αναφέρουμε συνοπτικά μερικούς απο αυτούς.</a:t>
            </a:r>
            <a:endParaRPr lang="en-US" sz="1600" i="1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n-US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l-GR" dirty="0" smtClean="0">
                <a:solidFill>
                  <a:schemeClr val="bg1"/>
                </a:solidFill>
              </a:rPr>
              <a:t>ΤΕΛΕΣΤΕΣ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l-GR" b="1" dirty="0" smtClean="0"/>
              <a:t>Λογικοί τελεστές</a:t>
            </a:r>
            <a:r>
              <a:rPr lang="el-GR" dirty="0" smtClean="0"/>
              <a:t>: </a:t>
            </a:r>
            <a:r>
              <a:rPr lang="gsw-FR" dirty="0" smtClean="0"/>
              <a:t>and, or, not </a:t>
            </a:r>
          </a:p>
          <a:p>
            <a:endParaRPr lang="el-GR" dirty="0" smtClean="0"/>
          </a:p>
          <a:p>
            <a:r>
              <a:rPr lang="el-GR" b="1" dirty="0" smtClean="0"/>
              <a:t>Τελεστές σύγκρισης: </a:t>
            </a:r>
            <a:r>
              <a:rPr lang="el-GR" dirty="0" smtClean="0"/>
              <a:t>&lt;=, &gt;, &gt;=, =, &lt;&gt;, </a:t>
            </a:r>
            <a:r>
              <a:rPr lang="gsw-FR" dirty="0" smtClean="0"/>
              <a:t>between, not between </a:t>
            </a:r>
            <a:endParaRPr lang="el-GR" dirty="0" smtClean="0"/>
          </a:p>
          <a:p>
            <a:endParaRPr lang="el-GR" dirty="0" smtClean="0"/>
          </a:p>
          <a:p>
            <a:r>
              <a:rPr lang="el-GR" b="1" dirty="0" smtClean="0"/>
              <a:t>Αριθμητικοί τελεστές: +, - , * , /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SQL </a:t>
            </a:r>
            <a:r>
              <a:rPr lang="el-GR" dirty="0" smtClean="0">
                <a:solidFill>
                  <a:schemeClr val="bg1"/>
                </a:solidFill>
              </a:rPr>
              <a:t>Εντολές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Ανάκτηση</a:t>
            </a:r>
            <a:r>
              <a:rPr lang="el-GR" dirty="0" smtClean="0"/>
              <a:t> - </a:t>
            </a:r>
            <a:r>
              <a:rPr lang="en-US" dirty="0" smtClean="0"/>
              <a:t>SELECT</a:t>
            </a:r>
            <a:endParaRPr lang="el-GR" dirty="0" smtClean="0"/>
          </a:p>
          <a:p>
            <a:r>
              <a:rPr lang="el-GR" b="1" dirty="0" smtClean="0"/>
              <a:t>Εισαγωγή</a:t>
            </a:r>
            <a:r>
              <a:rPr lang="en-US" dirty="0" smtClean="0"/>
              <a:t> - INSERT</a:t>
            </a:r>
            <a:endParaRPr lang="el-GR" dirty="0" smtClean="0"/>
          </a:p>
          <a:p>
            <a:r>
              <a:rPr lang="el-GR" b="1" dirty="0" smtClean="0"/>
              <a:t>Ενημέρωση</a:t>
            </a:r>
            <a:r>
              <a:rPr lang="en-US" dirty="0" smtClean="0"/>
              <a:t> - UPDATE</a:t>
            </a:r>
            <a:endParaRPr lang="el-GR" dirty="0" smtClean="0"/>
          </a:p>
          <a:p>
            <a:r>
              <a:rPr lang="el-GR" b="1" dirty="0" smtClean="0"/>
              <a:t>Διαγραφή</a:t>
            </a:r>
            <a:r>
              <a:rPr lang="en-US" dirty="0" smtClean="0"/>
              <a:t> - DELETE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SELECT</a:t>
            </a:r>
            <a:r>
              <a:rPr lang="el-GR" dirty="0" smtClean="0">
                <a:solidFill>
                  <a:schemeClr val="bg1"/>
                </a:solidFill>
              </a:rPr>
              <a:t> – ΑΝΑΚΤΗΣΗ ΔΕΔΟΜΕΝΩΝ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SELECT 	a</a:t>
            </a:r>
            <a:r>
              <a:rPr lang="en-US" sz="2000" b="1" dirty="0" smtClean="0"/>
              <a:t>1</a:t>
            </a:r>
            <a:r>
              <a:rPr lang="en-US" b="1" dirty="0" smtClean="0"/>
              <a:t>, a</a:t>
            </a:r>
            <a:r>
              <a:rPr lang="en-US" sz="2000" b="1" dirty="0" smtClean="0"/>
              <a:t>2</a:t>
            </a:r>
            <a:r>
              <a:rPr lang="en-US" b="1" dirty="0" smtClean="0"/>
              <a:t>, …, a</a:t>
            </a:r>
            <a:r>
              <a:rPr lang="en-US" sz="2000" b="1" dirty="0" smtClean="0"/>
              <a:t>n</a:t>
            </a:r>
          </a:p>
          <a:p>
            <a:pPr>
              <a:buNone/>
            </a:pPr>
            <a:r>
              <a:rPr lang="en-US" b="1" dirty="0" smtClean="0"/>
              <a:t>FROM   	t1,t2,…</a:t>
            </a:r>
            <a:r>
              <a:rPr lang="el-GR" b="1" dirty="0" smtClean="0"/>
              <a:t>,</a:t>
            </a:r>
            <a:r>
              <a:rPr lang="en-US" b="1" dirty="0" err="1" smtClean="0"/>
              <a:t>tn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WHERE  </a:t>
            </a:r>
            <a:r>
              <a:rPr lang="el-GR" b="1" dirty="0" smtClean="0"/>
              <a:t>	</a:t>
            </a:r>
            <a:r>
              <a:rPr lang="en-US" b="1" dirty="0" smtClean="0"/>
              <a:t>P</a:t>
            </a:r>
            <a:r>
              <a:rPr lang="el-GR" b="1" dirty="0" smtClean="0"/>
              <a:t> </a:t>
            </a:r>
            <a:endParaRPr lang="en-US" b="1" dirty="0" smtClean="0"/>
          </a:p>
          <a:p>
            <a:endParaRPr lang="el-GR" b="1" dirty="0" smtClean="0"/>
          </a:p>
          <a:p>
            <a:r>
              <a:rPr lang="el-GR" b="1" dirty="0" smtClean="0"/>
              <a:t>Επιλέγουμε να προβάλουμε τα </a:t>
            </a:r>
            <a:r>
              <a:rPr lang="en-US" b="1" dirty="0" smtClean="0"/>
              <a:t>a1, a2,</a:t>
            </a:r>
            <a:r>
              <a:rPr lang="el-GR" b="1" dirty="0" smtClean="0"/>
              <a:t> ...,</a:t>
            </a:r>
            <a:r>
              <a:rPr lang="en-US" b="1" dirty="0" smtClean="0"/>
              <a:t> an </a:t>
            </a:r>
            <a:r>
              <a:rPr lang="el-GR" b="1" dirty="0" smtClean="0"/>
              <a:t>γνωρίσματα </a:t>
            </a:r>
          </a:p>
          <a:p>
            <a:r>
              <a:rPr lang="el-GR" b="1" dirty="0" smtClean="0"/>
              <a:t>Όπου </a:t>
            </a:r>
            <a:r>
              <a:rPr lang="en-US" b="1" dirty="0" smtClean="0"/>
              <a:t>P </a:t>
            </a:r>
            <a:r>
              <a:rPr lang="el-GR" b="1" dirty="0" smtClean="0"/>
              <a:t>συνθήκη είναι αληθής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INSERT</a:t>
            </a:r>
            <a:r>
              <a:rPr lang="el-GR" dirty="0" smtClean="0">
                <a:solidFill>
                  <a:schemeClr val="bg1"/>
                </a:solidFill>
              </a:rPr>
              <a:t> - ΕΙΣΑΓΩΓΗ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INSERT 	INTO </a:t>
            </a:r>
            <a:r>
              <a:rPr lang="el-GR" b="1" dirty="0" smtClean="0"/>
              <a:t>όνομα</a:t>
            </a:r>
            <a:r>
              <a:rPr lang="en-US" b="1" dirty="0" smtClean="0"/>
              <a:t>_</a:t>
            </a:r>
            <a:r>
              <a:rPr lang="el-GR" b="1" dirty="0" smtClean="0"/>
              <a:t>πίνακα</a:t>
            </a:r>
            <a:endParaRPr lang="en-US" sz="2000" b="1" dirty="0" smtClean="0"/>
          </a:p>
          <a:p>
            <a:pPr>
              <a:buNone/>
            </a:pPr>
            <a:r>
              <a:rPr lang="en-US" b="1" dirty="0" smtClean="0"/>
              <a:t>VALUES      (val1,val2,…,</a:t>
            </a:r>
            <a:r>
              <a:rPr lang="en-US" b="1" dirty="0" err="1" smtClean="0"/>
              <a:t>valn</a:t>
            </a:r>
            <a:r>
              <a:rPr lang="en-US" b="1" dirty="0" smtClean="0"/>
              <a:t>)</a:t>
            </a:r>
          </a:p>
          <a:p>
            <a:endParaRPr lang="en-US" b="1" dirty="0" smtClean="0"/>
          </a:p>
          <a:p>
            <a:r>
              <a:rPr lang="el-GR" b="1" dirty="0" smtClean="0"/>
              <a:t>Εισαγωγή δεδομένων σε έναν πίνακα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DELETE</a:t>
            </a:r>
            <a:r>
              <a:rPr lang="el-GR" dirty="0" smtClean="0">
                <a:solidFill>
                  <a:schemeClr val="bg1"/>
                </a:solidFill>
              </a:rPr>
              <a:t> - ΔΙΑΓΡΑΦΗ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DELETE</a:t>
            </a:r>
            <a:endParaRPr lang="en-US" sz="2000" b="1" dirty="0" smtClean="0"/>
          </a:p>
          <a:p>
            <a:pPr>
              <a:buNone/>
            </a:pPr>
            <a:r>
              <a:rPr lang="en-US" b="1" dirty="0" smtClean="0"/>
              <a:t>FROM   	table</a:t>
            </a:r>
          </a:p>
          <a:p>
            <a:pPr>
              <a:buNone/>
            </a:pPr>
            <a:r>
              <a:rPr lang="en-US" b="1" dirty="0" smtClean="0"/>
              <a:t>WHERE  </a:t>
            </a:r>
            <a:r>
              <a:rPr lang="el-GR" b="1" dirty="0" smtClean="0"/>
              <a:t>	</a:t>
            </a:r>
            <a:r>
              <a:rPr lang="en-US" b="1" dirty="0" smtClean="0"/>
              <a:t>P</a:t>
            </a:r>
            <a:r>
              <a:rPr lang="el-GR" b="1" dirty="0" smtClean="0"/>
              <a:t> </a:t>
            </a:r>
            <a:endParaRPr lang="en-US" b="1" dirty="0" smtClean="0"/>
          </a:p>
          <a:p>
            <a:endParaRPr lang="el-GR" b="1" dirty="0" smtClean="0"/>
          </a:p>
          <a:p>
            <a:r>
              <a:rPr lang="el-GR" b="1" dirty="0" smtClean="0"/>
              <a:t>Μπορούμε να διαγράψουμε μία ολόκληρη εγγραφή</a:t>
            </a:r>
          </a:p>
          <a:p>
            <a:r>
              <a:rPr lang="el-GR" b="1" dirty="0" smtClean="0"/>
              <a:t>Όπου </a:t>
            </a:r>
            <a:r>
              <a:rPr lang="en-US" b="1" dirty="0" smtClean="0"/>
              <a:t>P </a:t>
            </a:r>
            <a:r>
              <a:rPr lang="el-GR" b="1" dirty="0" smtClean="0"/>
              <a:t>συνθήκη είναι αληθής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l-GR" sz="2800" dirty="0" smtClean="0">
                <a:solidFill>
                  <a:schemeClr val="bg1"/>
                </a:solidFill>
              </a:rPr>
              <a:t>3</a:t>
            </a:r>
            <a:r>
              <a:rPr lang="el-GR" sz="2800" baseline="30000" dirty="0" smtClean="0">
                <a:solidFill>
                  <a:schemeClr val="bg1"/>
                </a:solidFill>
              </a:rPr>
              <a:t>η</a:t>
            </a:r>
            <a:r>
              <a:rPr lang="el-GR" sz="2800" dirty="0" smtClean="0">
                <a:solidFill>
                  <a:schemeClr val="bg1"/>
                </a:solidFill>
              </a:rPr>
              <a:t> ενότητα:</a:t>
            </a:r>
            <a:br>
              <a:rPr lang="el-GR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Advanced MySQL</a:t>
            </a:r>
            <a:endParaRPr lang="el-GR" sz="2800" dirty="0" smtClean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069160"/>
          </a:xfrm>
        </p:spPr>
        <p:txBody>
          <a:bodyPr>
            <a:noAutofit/>
          </a:bodyPr>
          <a:lstStyle/>
          <a:p>
            <a:endParaRPr lang="en-US" sz="2400" dirty="0" smtClean="0"/>
          </a:p>
          <a:p>
            <a:r>
              <a:rPr lang="el-GR" sz="2800" dirty="0" smtClean="0"/>
              <a:t>Βάσεις δεδομένων.</a:t>
            </a:r>
          </a:p>
          <a:p>
            <a:r>
              <a:rPr lang="el-GR" sz="2800" dirty="0" smtClean="0"/>
              <a:t>Συστήματα Διαχείρισης Βάσεων Δεδομένων</a:t>
            </a:r>
          </a:p>
          <a:p>
            <a:r>
              <a:rPr lang="el-GR" sz="2800" dirty="0" smtClean="0"/>
              <a:t>Πίνακας – Εγγραφές – Πεδία -Τύποι δεδομένων.</a:t>
            </a:r>
          </a:p>
          <a:p>
            <a:r>
              <a:rPr lang="el-GR" sz="2800" dirty="0" smtClean="0"/>
              <a:t>Εισαγωγή στην </a:t>
            </a:r>
            <a:r>
              <a:rPr lang="en-US" sz="2800" dirty="0" smtClean="0"/>
              <a:t>SQL </a:t>
            </a:r>
            <a:r>
              <a:rPr lang="el-GR" sz="2800" dirty="0" smtClean="0"/>
              <a:t>Γλώσσα επερωτήσεων.</a:t>
            </a:r>
          </a:p>
          <a:p>
            <a:r>
              <a:rPr lang="en-US" sz="2800" dirty="0" smtClean="0"/>
              <a:t>SQL Constraints</a:t>
            </a:r>
          </a:p>
          <a:p>
            <a:r>
              <a:rPr lang="en-US" sz="2800" dirty="0" smtClean="0"/>
              <a:t>JOINS</a:t>
            </a:r>
          </a:p>
          <a:p>
            <a:r>
              <a:rPr lang="en-US" sz="2800" dirty="0" smtClean="0"/>
              <a:t>MySQL Functions</a:t>
            </a:r>
            <a:endParaRPr lang="el-GR" sz="2800" dirty="0" smtClean="0"/>
          </a:p>
          <a:p>
            <a:r>
              <a:rPr lang="el-GR" sz="2800" dirty="0" smtClean="0"/>
              <a:t>Δημιουργία βάσης δεδομένων μέσω  του εργαλείου</a:t>
            </a:r>
            <a:r>
              <a:rPr lang="en-US" sz="2800" dirty="0" smtClean="0"/>
              <a:t> </a:t>
            </a:r>
            <a:r>
              <a:rPr lang="en-US" sz="2800" b="1" i="1" dirty="0" err="1" smtClean="0"/>
              <a:t>phpMyAdmin</a:t>
            </a:r>
            <a:r>
              <a:rPr lang="en-US" sz="2800" dirty="0" smtClean="0"/>
              <a:t> </a:t>
            </a:r>
            <a:r>
              <a:rPr lang="el-GR" sz="2800" dirty="0" smtClean="0"/>
              <a:t>και εξοικείωση με </a:t>
            </a:r>
            <a:r>
              <a:rPr lang="en-US" sz="2800" dirty="0" smtClean="0"/>
              <a:t>MySQL.</a:t>
            </a:r>
            <a:endParaRPr lang="el-GR" sz="2800" dirty="0" smtClean="0"/>
          </a:p>
          <a:p>
            <a:r>
              <a:rPr lang="el-GR" sz="2800" dirty="0" smtClean="0"/>
              <a:t>Εργασία δημιουργίας </a:t>
            </a:r>
            <a:r>
              <a:rPr lang="en-US" sz="2800" dirty="0" smtClean="0"/>
              <a:t>MySQL database.</a:t>
            </a:r>
          </a:p>
          <a:p>
            <a:endParaRPr lang="el-GR" sz="1800" dirty="0" smtClean="0"/>
          </a:p>
          <a:p>
            <a:endParaRPr lang="el-GR" sz="2000" dirty="0" smtClean="0"/>
          </a:p>
          <a:p>
            <a:endParaRPr lang="en-US" sz="1800" dirty="0" smtClean="0"/>
          </a:p>
          <a:p>
            <a:endParaRPr lang="el-GR" sz="1800" dirty="0" smtClean="0"/>
          </a:p>
          <a:p>
            <a:endParaRPr lang="el-GR" sz="1800" dirty="0" smtClean="0"/>
          </a:p>
          <a:p>
            <a:endParaRPr lang="el-GR" sz="1800" dirty="0" smtClean="0"/>
          </a:p>
          <a:p>
            <a:endParaRPr lang="en-US" sz="1800" dirty="0" smtClean="0"/>
          </a:p>
          <a:p>
            <a:endParaRPr lang="el-GR" sz="1800" dirty="0" smtClean="0"/>
          </a:p>
          <a:p>
            <a:endParaRPr lang="el-GR" sz="1800" dirty="0" smtClean="0"/>
          </a:p>
          <a:p>
            <a:endParaRPr lang="el-GR" sz="1800" dirty="0" smtClean="0"/>
          </a:p>
          <a:p>
            <a:endParaRPr lang="el-GR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3861048"/>
            <a:ext cx="1763688" cy="76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1556792"/>
            <a:ext cx="1495709" cy="817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UPDATE - </a:t>
            </a:r>
            <a:r>
              <a:rPr lang="el-GR" dirty="0" smtClean="0">
                <a:solidFill>
                  <a:schemeClr val="bg1"/>
                </a:solidFill>
              </a:rPr>
              <a:t>ΕΝΗΜΕΡΩΣΗ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UPDATE </a:t>
            </a:r>
            <a:r>
              <a:rPr lang="el-GR" b="1" dirty="0" smtClean="0"/>
              <a:t>πίνακα</a:t>
            </a:r>
          </a:p>
          <a:p>
            <a:pPr>
              <a:buNone/>
            </a:pPr>
            <a:r>
              <a:rPr lang="en-US" b="1" dirty="0" smtClean="0"/>
              <a:t>SET </a:t>
            </a:r>
            <a:r>
              <a:rPr lang="el-GR" b="1" dirty="0" smtClean="0"/>
              <a:t>	      όνομα στήλης1 = τιμή1, όνομα 		      στήλης2 = τιμή2 ...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WHERE  P</a:t>
            </a:r>
            <a:endParaRPr lang="el-GR" b="1" dirty="0" smtClean="0"/>
          </a:p>
          <a:p>
            <a:endParaRPr lang="el-GR" b="1" dirty="0" smtClean="0"/>
          </a:p>
          <a:p>
            <a:r>
              <a:rPr lang="el-GR" b="1" dirty="0" smtClean="0"/>
              <a:t>Όπου </a:t>
            </a:r>
            <a:r>
              <a:rPr lang="en-US" b="1" dirty="0" smtClean="0"/>
              <a:t>P </a:t>
            </a:r>
            <a:r>
              <a:rPr lang="el-GR" b="1" dirty="0" smtClean="0"/>
              <a:t>συνθήκη είναι αληθής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SQL Constraints  - </a:t>
            </a:r>
            <a:r>
              <a:rPr lang="el-GR" dirty="0" smtClean="0">
                <a:solidFill>
                  <a:schemeClr val="bg1"/>
                </a:solidFill>
              </a:rPr>
              <a:t>Περιορισμοί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Οι </a:t>
            </a:r>
            <a:r>
              <a:rPr lang="en-US" b="1" dirty="0" smtClean="0"/>
              <a:t>SQL </a:t>
            </a:r>
            <a:r>
              <a:rPr lang="el-GR" b="1" dirty="0" smtClean="0"/>
              <a:t>περιορισμοί </a:t>
            </a:r>
            <a:r>
              <a:rPr lang="el-GR" dirty="0" smtClean="0"/>
              <a:t>χρησιμοποιούνται για τον ορισμό κανόνων στις τιμές μιας στήλης του πίνακα.</a:t>
            </a:r>
          </a:p>
          <a:p>
            <a:endParaRPr lang="el-GR" dirty="0" smtClean="0"/>
          </a:p>
          <a:p>
            <a:r>
              <a:rPr lang="en-US" b="1" dirty="0" smtClean="0"/>
              <a:t>SQL </a:t>
            </a:r>
            <a:r>
              <a:rPr lang="el-GR" b="1" dirty="0" smtClean="0"/>
              <a:t>περιορισμοί </a:t>
            </a:r>
            <a:r>
              <a:rPr lang="el-GR" dirty="0" smtClean="0"/>
              <a:t>μπορούν να δηλωθούν κατά την δημιουργία ενός πίνακα ή και μετά την δημιουργία ενός πίνακα με </a:t>
            </a:r>
            <a:r>
              <a:rPr lang="en-US" dirty="0" smtClean="0"/>
              <a:t>ALTER TABLE.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SQL Constraints  - </a:t>
            </a:r>
            <a:r>
              <a:rPr lang="el-GR" dirty="0" smtClean="0">
                <a:solidFill>
                  <a:schemeClr val="bg1"/>
                </a:solidFill>
              </a:rPr>
              <a:t>Περιορισμοί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925144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NOT NULL – </a:t>
            </a:r>
            <a:r>
              <a:rPr lang="el-GR" dirty="0" smtClean="0"/>
              <a:t>Μία στήλη δεν μπορεί να έχει </a:t>
            </a:r>
            <a:r>
              <a:rPr lang="en-US" dirty="0" smtClean="0"/>
              <a:t>NULL </a:t>
            </a:r>
            <a:r>
              <a:rPr lang="el-GR" dirty="0" smtClean="0"/>
              <a:t>τιμή.</a:t>
            </a:r>
            <a:endParaRPr lang="el-GR" b="1" dirty="0" smtClean="0"/>
          </a:p>
          <a:p>
            <a:r>
              <a:rPr lang="en-US" b="1" dirty="0" smtClean="0"/>
              <a:t>UNIQUE</a:t>
            </a:r>
            <a:r>
              <a:rPr lang="el-GR" b="1" dirty="0" smtClean="0"/>
              <a:t> -  </a:t>
            </a:r>
            <a:r>
              <a:rPr lang="el-GR" dirty="0" smtClean="0"/>
              <a:t>Ύπαρξη μοναδικών τιμών στην στήλη ενός πίνακα.</a:t>
            </a:r>
            <a:endParaRPr lang="en-US" b="1" dirty="0" smtClean="0"/>
          </a:p>
          <a:p>
            <a:r>
              <a:rPr lang="en-US" b="1" dirty="0" smtClean="0"/>
              <a:t>PRIMARY</a:t>
            </a:r>
            <a:r>
              <a:rPr lang="el-GR" b="1" dirty="0" smtClean="0"/>
              <a:t> – Πρωτεύον κλειδί του πίνακα.</a:t>
            </a:r>
          </a:p>
          <a:p>
            <a:pPr>
              <a:buNone/>
            </a:pPr>
            <a:r>
              <a:rPr lang="el-GR" dirty="0" smtClean="0"/>
              <a:t>	Συνδυασμός </a:t>
            </a:r>
            <a:r>
              <a:rPr lang="en-US" b="1" dirty="0" smtClean="0"/>
              <a:t>NOT NULL </a:t>
            </a:r>
            <a:r>
              <a:rPr lang="el-GR" dirty="0" smtClean="0"/>
              <a:t>και </a:t>
            </a:r>
            <a:r>
              <a:rPr lang="en-US" b="1" dirty="0" smtClean="0"/>
              <a:t>UNIQUE</a:t>
            </a:r>
            <a:r>
              <a:rPr lang="el-GR" b="1" dirty="0" smtClean="0"/>
              <a:t>. </a:t>
            </a:r>
          </a:p>
          <a:p>
            <a:pPr>
              <a:buNone/>
            </a:pPr>
            <a:r>
              <a:rPr lang="el-GR" b="1" dirty="0" smtClean="0"/>
              <a:t>	</a:t>
            </a:r>
          </a:p>
          <a:p>
            <a:pPr>
              <a:buNone/>
            </a:pPr>
            <a:r>
              <a:rPr lang="el-GR" b="1" dirty="0" smtClean="0"/>
              <a:t>	</a:t>
            </a:r>
            <a:r>
              <a:rPr lang="el-GR" b="1" u="sng" dirty="0" smtClean="0"/>
              <a:t>Το πρωτεύον κλειδί </a:t>
            </a:r>
            <a:r>
              <a:rPr lang="el-GR" dirty="0" smtClean="0"/>
              <a:t>ενός πίνακα αποτελείται από ένα ή περισσότερα πεδία που χαρακτηρίζουν με μοναδικό τρόπο την κάθε γραμμή που αποθηκεύετε στον πίνακα.</a:t>
            </a:r>
            <a:endParaRPr lang="el-G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SQL Constraints  - </a:t>
            </a:r>
            <a:r>
              <a:rPr lang="el-GR" dirty="0" smtClean="0">
                <a:solidFill>
                  <a:schemeClr val="bg1"/>
                </a:solidFill>
              </a:rPr>
              <a:t>Περιορισμοί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FOREIGN KEY – </a:t>
            </a:r>
            <a:r>
              <a:rPr lang="el-GR" b="1" dirty="0" smtClean="0"/>
              <a:t>ξένο κλειδί πίνακα</a:t>
            </a:r>
          </a:p>
          <a:p>
            <a:r>
              <a:rPr lang="el-GR" dirty="0" smtClean="0"/>
              <a:t>Αναφέρεται στις τιμές του πεδίου ενός άλλου πίνακα.</a:t>
            </a:r>
            <a:endParaRPr lang="en-US" dirty="0" smtClean="0"/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CHECK  - </a:t>
            </a:r>
            <a:r>
              <a:rPr lang="el-GR" dirty="0" smtClean="0"/>
              <a:t>Περιορισμός</a:t>
            </a:r>
            <a:r>
              <a:rPr lang="en-US" dirty="0" smtClean="0"/>
              <a:t> </a:t>
            </a:r>
            <a:r>
              <a:rPr lang="el-GR" dirty="0" smtClean="0"/>
              <a:t>που επιβάλλεται στο  πεδίο ορισμού ενός ή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l-GR" dirty="0" smtClean="0"/>
              <a:t>περισσότερων γνωρισμάτων</a:t>
            </a:r>
            <a:r>
              <a:rPr lang="en-US" dirty="0" smtClean="0"/>
              <a:t>.</a:t>
            </a:r>
          </a:p>
          <a:p>
            <a:r>
              <a:rPr lang="el-GR" dirty="0" smtClean="0"/>
              <a:t>Περιορίζει τις δυνατές τιμές ενός γνωρίσματος βάσει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  <a:r>
              <a:rPr lang="el-GR" dirty="0" smtClean="0"/>
              <a:t>λογικής  συνθήκης. Π.χ. (</a:t>
            </a:r>
            <a:r>
              <a:rPr lang="en-US" dirty="0" smtClean="0"/>
              <a:t>CHECK (</a:t>
            </a:r>
            <a:r>
              <a:rPr lang="en-US" dirty="0" err="1" smtClean="0"/>
              <a:t>CustomerId</a:t>
            </a:r>
            <a:r>
              <a:rPr lang="en-US" dirty="0" smtClean="0"/>
              <a:t>) &gt; 0)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DEFAULT: </a:t>
            </a:r>
            <a:r>
              <a:rPr lang="el-GR" dirty="0" smtClean="0"/>
              <a:t>Καθορίζει ότι ένα πεδίο έχει προκαθορισμένη τιμή η οποία εισάγεται αυτόματα σε περίπτωση που ο χρήστης δεν εισάγει μία τιμή στο πεδίο αυτό.</a:t>
            </a:r>
            <a:endParaRPr lang="en-US" b="1" dirty="0" smtClean="0"/>
          </a:p>
          <a:p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l-GR" dirty="0" smtClean="0">
                <a:solidFill>
                  <a:schemeClr val="bg1"/>
                </a:solidFill>
              </a:rPr>
              <a:t>Σχήμα Βάσης Δεδομένων «</a:t>
            </a:r>
            <a:r>
              <a:rPr lang="en-US" dirty="0" smtClean="0">
                <a:solidFill>
                  <a:schemeClr val="bg1"/>
                </a:solidFill>
              </a:rPr>
              <a:t>e-shop</a:t>
            </a:r>
            <a:r>
              <a:rPr lang="el-GR" dirty="0" smtClean="0">
                <a:solidFill>
                  <a:schemeClr val="bg1"/>
                </a:solidFill>
              </a:rPr>
              <a:t>»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0070C0"/>
                </a:solidFill>
              </a:rPr>
              <a:t>Πίνακας 1: </a:t>
            </a:r>
            <a:r>
              <a:rPr lang="en-US" b="1" dirty="0" smtClean="0">
                <a:solidFill>
                  <a:srgbClr val="0070C0"/>
                </a:solidFill>
              </a:rPr>
              <a:t>Customers</a:t>
            </a:r>
            <a:r>
              <a:rPr lang="en-US" dirty="0" smtClean="0"/>
              <a:t> (</a:t>
            </a:r>
            <a:r>
              <a:rPr lang="el-GR" dirty="0" smtClean="0"/>
              <a:t>πελάτες εταιρείας</a:t>
            </a:r>
            <a:r>
              <a:rPr lang="en-US" dirty="0" smtClean="0"/>
              <a:t>)</a:t>
            </a:r>
            <a:r>
              <a:rPr lang="el-GR" dirty="0" smtClean="0"/>
              <a:t>	</a:t>
            </a:r>
          </a:p>
          <a:p>
            <a:pPr lvl="1"/>
            <a:r>
              <a:rPr lang="el-GR" dirty="0" smtClean="0"/>
              <a:t>Πεδία</a:t>
            </a:r>
            <a:r>
              <a:rPr lang="el-GR" b="1" dirty="0" smtClean="0"/>
              <a:t>:</a:t>
            </a:r>
            <a:r>
              <a:rPr lang="el-GR" b="1" u="sng" dirty="0" smtClean="0"/>
              <a:t> </a:t>
            </a:r>
            <a:r>
              <a:rPr lang="en-US" b="1" u="sng" dirty="0" err="1" smtClean="0"/>
              <a:t>CustomerId</a:t>
            </a:r>
            <a:r>
              <a:rPr lang="en-US" u="sng" dirty="0" smtClean="0"/>
              <a:t>, </a:t>
            </a:r>
            <a:r>
              <a:rPr lang="en-US" dirty="0" smtClean="0"/>
              <a:t>name, </a:t>
            </a:r>
            <a:r>
              <a:rPr lang="en-US" dirty="0" err="1" smtClean="0"/>
              <a:t>surname,address</a:t>
            </a:r>
            <a:r>
              <a:rPr lang="en-US" dirty="0" smtClean="0"/>
              <a:t> </a:t>
            </a:r>
            <a:endParaRPr lang="el-GR" u="sng" dirty="0" smtClean="0"/>
          </a:p>
          <a:p>
            <a:endParaRPr lang="el-GR" u="sng" dirty="0" smtClean="0"/>
          </a:p>
          <a:p>
            <a:r>
              <a:rPr lang="el-GR" b="1" dirty="0" smtClean="0">
                <a:solidFill>
                  <a:srgbClr val="0070C0"/>
                </a:solidFill>
              </a:rPr>
              <a:t>Πίνακας 2: </a:t>
            </a:r>
            <a:r>
              <a:rPr lang="en-US" b="1" dirty="0" smtClean="0">
                <a:solidFill>
                  <a:srgbClr val="0070C0"/>
                </a:solidFill>
              </a:rPr>
              <a:t>Orders</a:t>
            </a:r>
            <a:r>
              <a:rPr lang="en-US" dirty="0" smtClean="0"/>
              <a:t> (</a:t>
            </a:r>
            <a:r>
              <a:rPr lang="el-GR" dirty="0" smtClean="0"/>
              <a:t>παραγγελίες πελατών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pPr lvl="1"/>
            <a:r>
              <a:rPr lang="el-GR" dirty="0" smtClean="0"/>
              <a:t>Πεδία: </a:t>
            </a:r>
            <a:r>
              <a:rPr lang="en-US" b="1" u="sng" dirty="0" err="1" smtClean="0"/>
              <a:t>OrderId</a:t>
            </a:r>
            <a:r>
              <a:rPr lang="en-US" dirty="0" smtClean="0"/>
              <a:t>, </a:t>
            </a:r>
            <a:r>
              <a:rPr lang="en-US" dirty="0" err="1" smtClean="0"/>
              <a:t>CustomerId</a:t>
            </a:r>
            <a:r>
              <a:rPr lang="en-US" b="1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OrderDate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l-GR" dirty="0" smtClean="0">
                <a:solidFill>
                  <a:schemeClr val="bg1"/>
                </a:solidFill>
              </a:rPr>
              <a:t>Σχήμα Βάσης Δεδομένων «</a:t>
            </a:r>
            <a:r>
              <a:rPr lang="en-US" dirty="0" smtClean="0">
                <a:solidFill>
                  <a:schemeClr val="bg1"/>
                </a:solidFill>
              </a:rPr>
              <a:t>e-shop</a:t>
            </a:r>
            <a:r>
              <a:rPr lang="el-GR" dirty="0" smtClean="0">
                <a:solidFill>
                  <a:schemeClr val="bg1"/>
                </a:solidFill>
              </a:rPr>
              <a:t>»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Κάθε πίνακας έχει ένα </a:t>
            </a:r>
            <a:r>
              <a:rPr lang="el-GR" b="1" dirty="0" smtClean="0">
                <a:solidFill>
                  <a:srgbClr val="C00000"/>
                </a:solidFill>
              </a:rPr>
              <a:t>πρωτεύον κλειδί.</a:t>
            </a:r>
          </a:p>
          <a:p>
            <a:endParaRPr lang="el-GR" b="1" dirty="0" smtClean="0">
              <a:solidFill>
                <a:srgbClr val="C00000"/>
              </a:solidFill>
            </a:endParaRPr>
          </a:p>
          <a:p>
            <a:r>
              <a:rPr lang="el-GR" dirty="0" smtClean="0"/>
              <a:t>Το </a:t>
            </a:r>
            <a:r>
              <a:rPr lang="el-GR" b="1" dirty="0" smtClean="0">
                <a:solidFill>
                  <a:srgbClr val="C00000"/>
                </a:solidFill>
              </a:rPr>
              <a:t>πρωτεύον κλειδί </a:t>
            </a:r>
            <a:r>
              <a:rPr lang="el-GR" dirty="0" smtClean="0"/>
              <a:t>μπορεί να είναι </a:t>
            </a:r>
            <a:r>
              <a:rPr lang="el-GR" b="1" dirty="0" smtClean="0">
                <a:solidFill>
                  <a:srgbClr val="0070C0"/>
                </a:solidFill>
              </a:rPr>
              <a:t>απλό </a:t>
            </a:r>
            <a:r>
              <a:rPr lang="el-GR" dirty="0" smtClean="0"/>
              <a:t>(ένα πεδίο)  ή </a:t>
            </a:r>
            <a:r>
              <a:rPr lang="el-GR" b="1" dirty="0" smtClean="0">
                <a:solidFill>
                  <a:srgbClr val="0070C0"/>
                </a:solidFill>
              </a:rPr>
              <a:t>σύνθετο</a:t>
            </a:r>
            <a:r>
              <a:rPr lang="el-GR" dirty="0" smtClean="0"/>
              <a:t> (συνδυασμός πεδίων).</a:t>
            </a:r>
          </a:p>
          <a:p>
            <a:endParaRPr lang="el-GR" b="1" dirty="0" smtClean="0"/>
          </a:p>
          <a:p>
            <a:r>
              <a:rPr lang="el-GR" dirty="0" smtClean="0"/>
              <a:t>Κάθε πίνακας μπορεί να έχει πολλά </a:t>
            </a:r>
            <a:r>
              <a:rPr lang="el-GR" b="1" dirty="0" smtClean="0"/>
              <a:t>ξένα κλειδιά</a:t>
            </a:r>
            <a:r>
              <a:rPr lang="el-GR" dirty="0" smtClean="0"/>
              <a:t> ή και κανένα ξένο κλειδί.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l-GR" dirty="0" smtClean="0">
                <a:solidFill>
                  <a:schemeClr val="bg1"/>
                </a:solidFill>
              </a:rPr>
              <a:t>Σχήμα Βάσης Δεδομένων «</a:t>
            </a:r>
            <a:r>
              <a:rPr lang="en-US" dirty="0" smtClean="0">
                <a:solidFill>
                  <a:schemeClr val="bg1"/>
                </a:solidFill>
              </a:rPr>
              <a:t>e-shop</a:t>
            </a:r>
            <a:r>
              <a:rPr lang="el-GR" dirty="0" smtClean="0">
                <a:solidFill>
                  <a:schemeClr val="bg1"/>
                </a:solidFill>
              </a:rPr>
              <a:t>»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0070C0"/>
                </a:solidFill>
              </a:rPr>
              <a:t>Πίνακας 1: </a:t>
            </a:r>
            <a:r>
              <a:rPr lang="en-US" b="1" dirty="0" smtClean="0">
                <a:solidFill>
                  <a:srgbClr val="0070C0"/>
                </a:solidFill>
              </a:rPr>
              <a:t>Customers</a:t>
            </a:r>
            <a:r>
              <a:rPr lang="en-US" dirty="0" smtClean="0"/>
              <a:t> (</a:t>
            </a:r>
            <a:r>
              <a:rPr lang="el-GR" dirty="0" smtClean="0"/>
              <a:t>πελάτες εταιρείας</a:t>
            </a:r>
            <a:r>
              <a:rPr lang="en-US" dirty="0" smtClean="0"/>
              <a:t>)</a:t>
            </a:r>
            <a:endParaRPr lang="el-GR" dirty="0" smtClean="0"/>
          </a:p>
          <a:p>
            <a:pPr lvl="1"/>
            <a:r>
              <a:rPr lang="el-GR" dirty="0" smtClean="0"/>
              <a:t>Πεδία:</a:t>
            </a:r>
            <a:r>
              <a:rPr lang="el-GR" u="sng" dirty="0" smtClean="0"/>
              <a:t> </a:t>
            </a:r>
            <a:r>
              <a:rPr lang="en-US" b="1" u="sng" dirty="0" err="1" smtClean="0"/>
              <a:t>CustomerId</a:t>
            </a:r>
            <a:r>
              <a:rPr lang="en-US" b="1" u="sng" dirty="0" smtClean="0"/>
              <a:t>,</a:t>
            </a:r>
            <a:r>
              <a:rPr lang="en-US" u="sng" dirty="0" smtClean="0"/>
              <a:t> </a:t>
            </a:r>
            <a:r>
              <a:rPr lang="en-US" dirty="0" smtClean="0"/>
              <a:t>name, </a:t>
            </a:r>
            <a:r>
              <a:rPr lang="en-US" dirty="0" err="1" smtClean="0"/>
              <a:t>surname,address</a:t>
            </a:r>
            <a:r>
              <a:rPr lang="en-US" dirty="0" smtClean="0"/>
              <a:t> </a:t>
            </a:r>
            <a:endParaRPr lang="el-GR" u="sng" dirty="0" smtClean="0"/>
          </a:p>
          <a:p>
            <a:endParaRPr lang="el-GR" u="sng" dirty="0" smtClean="0"/>
          </a:p>
          <a:p>
            <a:r>
              <a:rPr lang="el-GR" dirty="0" smtClean="0"/>
              <a:t>Ο πίνακας </a:t>
            </a:r>
            <a:r>
              <a:rPr lang="en-US" b="1" dirty="0" smtClean="0">
                <a:solidFill>
                  <a:srgbClr val="0070C0"/>
                </a:solidFill>
              </a:rPr>
              <a:t>Customers</a:t>
            </a:r>
            <a:r>
              <a:rPr lang="el-GR" b="1" dirty="0" smtClean="0">
                <a:solidFill>
                  <a:srgbClr val="0070C0"/>
                </a:solidFill>
              </a:rPr>
              <a:t> </a:t>
            </a:r>
            <a:r>
              <a:rPr lang="el-GR" dirty="0" smtClean="0"/>
              <a:t>έχει </a:t>
            </a:r>
            <a:r>
              <a:rPr lang="el-GR" b="1" dirty="0" smtClean="0">
                <a:solidFill>
                  <a:srgbClr val="C00000"/>
                </a:solidFill>
              </a:rPr>
              <a:t>πρωτεύον κλειδί </a:t>
            </a:r>
            <a:r>
              <a:rPr lang="el-GR" dirty="0" smtClean="0"/>
              <a:t>το πεδίο </a:t>
            </a:r>
            <a:r>
              <a:rPr lang="en-US" u="sng" dirty="0" err="1" smtClean="0"/>
              <a:t>CustomerId</a:t>
            </a:r>
            <a:r>
              <a:rPr lang="el-GR" u="sng" dirty="0" smtClean="0"/>
              <a:t>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l-GR" dirty="0" smtClean="0">
                <a:solidFill>
                  <a:schemeClr val="bg1"/>
                </a:solidFill>
              </a:rPr>
              <a:t>Σχήμα Βάσης Δεδομένων «</a:t>
            </a:r>
            <a:r>
              <a:rPr lang="en-US" dirty="0" smtClean="0">
                <a:solidFill>
                  <a:schemeClr val="bg1"/>
                </a:solidFill>
              </a:rPr>
              <a:t>e-shop</a:t>
            </a:r>
            <a:r>
              <a:rPr lang="el-GR" dirty="0" smtClean="0">
                <a:solidFill>
                  <a:schemeClr val="bg1"/>
                </a:solidFill>
              </a:rPr>
              <a:t>»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b="1" dirty="0" smtClean="0">
                <a:solidFill>
                  <a:srgbClr val="0070C0"/>
                </a:solidFill>
              </a:rPr>
              <a:t>Πίνακας 2: </a:t>
            </a:r>
            <a:r>
              <a:rPr lang="en-US" b="1" dirty="0" smtClean="0">
                <a:solidFill>
                  <a:srgbClr val="0070C0"/>
                </a:solidFill>
              </a:rPr>
              <a:t>Orders</a:t>
            </a:r>
            <a:r>
              <a:rPr lang="en-US" dirty="0" smtClean="0"/>
              <a:t> (</a:t>
            </a:r>
            <a:r>
              <a:rPr lang="el-GR" dirty="0" smtClean="0"/>
              <a:t>παραγγελίες πελατών</a:t>
            </a:r>
            <a:r>
              <a:rPr lang="en-US" dirty="0" smtClean="0"/>
              <a:t>)</a:t>
            </a:r>
          </a:p>
          <a:p>
            <a:pPr lvl="1">
              <a:buNone/>
            </a:pPr>
            <a:r>
              <a:rPr lang="el-GR" dirty="0" smtClean="0"/>
              <a:t>Πεδία: </a:t>
            </a:r>
            <a:r>
              <a:rPr lang="en-US" b="1" u="sng" dirty="0" err="1" smtClean="0"/>
              <a:t>OrderId</a:t>
            </a:r>
            <a:r>
              <a:rPr lang="en-US" dirty="0" smtClean="0"/>
              <a:t>, </a:t>
            </a:r>
            <a:r>
              <a:rPr lang="en-US" dirty="0" err="1" smtClean="0"/>
              <a:t>CustomerId</a:t>
            </a:r>
            <a:r>
              <a:rPr lang="en-US" dirty="0" smtClean="0"/>
              <a:t>, </a:t>
            </a:r>
            <a:r>
              <a:rPr lang="en-US" dirty="0" err="1" smtClean="0"/>
              <a:t>OrderDate</a:t>
            </a:r>
            <a:r>
              <a:rPr lang="el-GR" dirty="0" smtClean="0"/>
              <a:t> </a:t>
            </a:r>
          </a:p>
          <a:p>
            <a:pPr>
              <a:buNone/>
            </a:pPr>
            <a:endParaRPr lang="el-GR" u="sng" dirty="0" smtClean="0"/>
          </a:p>
          <a:p>
            <a:r>
              <a:rPr lang="el-GR" dirty="0" smtClean="0"/>
              <a:t>Ο πίνακας </a:t>
            </a:r>
            <a:r>
              <a:rPr lang="en-US" b="1" dirty="0" smtClean="0">
                <a:solidFill>
                  <a:srgbClr val="0070C0"/>
                </a:solidFill>
              </a:rPr>
              <a:t>Orders</a:t>
            </a:r>
            <a:r>
              <a:rPr lang="el-GR" b="1" dirty="0" smtClean="0">
                <a:solidFill>
                  <a:srgbClr val="0070C0"/>
                </a:solidFill>
              </a:rPr>
              <a:t> </a:t>
            </a:r>
            <a:r>
              <a:rPr lang="el-GR" dirty="0" smtClean="0"/>
              <a:t>έχει </a:t>
            </a:r>
            <a:r>
              <a:rPr lang="el-GR" b="1" dirty="0" smtClean="0">
                <a:solidFill>
                  <a:srgbClr val="C00000"/>
                </a:solidFill>
              </a:rPr>
              <a:t>πρωτεύον κλειδί </a:t>
            </a:r>
            <a:r>
              <a:rPr lang="el-GR" dirty="0" smtClean="0"/>
              <a:t>το πεδίο </a:t>
            </a:r>
            <a:r>
              <a:rPr lang="en-US" b="1" u="sng" dirty="0" err="1" smtClean="0"/>
              <a:t>OrderId</a:t>
            </a:r>
            <a:r>
              <a:rPr lang="el-GR" u="sng" dirty="0" smtClean="0"/>
              <a:t>.</a:t>
            </a:r>
            <a:endParaRPr lang="en-US" u="sng" dirty="0" smtClean="0"/>
          </a:p>
          <a:p>
            <a:endParaRPr lang="en-US" dirty="0" smtClean="0"/>
          </a:p>
          <a:p>
            <a:r>
              <a:rPr lang="el-GR" dirty="0" smtClean="0"/>
              <a:t>Ο πίνακας </a:t>
            </a:r>
            <a:r>
              <a:rPr lang="en-US" b="1" dirty="0" smtClean="0">
                <a:solidFill>
                  <a:srgbClr val="0070C0"/>
                </a:solidFill>
              </a:rPr>
              <a:t>Orders</a:t>
            </a:r>
            <a:r>
              <a:rPr lang="el-GR" b="1" dirty="0" smtClean="0">
                <a:solidFill>
                  <a:srgbClr val="0070C0"/>
                </a:solidFill>
              </a:rPr>
              <a:t> </a:t>
            </a:r>
            <a:r>
              <a:rPr lang="el-GR" dirty="0" smtClean="0"/>
              <a:t>έχει </a:t>
            </a:r>
            <a:r>
              <a:rPr lang="el-GR" b="1" dirty="0" smtClean="0">
                <a:solidFill>
                  <a:srgbClr val="C00000"/>
                </a:solidFill>
              </a:rPr>
              <a:t>ξένο κλειδί </a:t>
            </a:r>
            <a:r>
              <a:rPr lang="el-GR" dirty="0" smtClean="0"/>
              <a:t>το πεδίο </a:t>
            </a:r>
            <a:r>
              <a:rPr lang="en-US" b="1" u="sng" dirty="0" err="1" smtClean="0"/>
              <a:t>CustomerId</a:t>
            </a:r>
            <a:r>
              <a:rPr lang="en-US" dirty="0" smtClean="0"/>
              <a:t> </a:t>
            </a:r>
            <a:r>
              <a:rPr lang="el-GR" dirty="0" smtClean="0"/>
              <a:t>του Πίνακα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Customers.</a:t>
            </a:r>
            <a:r>
              <a:rPr lang="el-GR" dirty="0" smtClean="0"/>
              <a:t> </a:t>
            </a:r>
          </a:p>
          <a:p>
            <a:endParaRPr lang="el-GR" dirty="0" smtClean="0"/>
          </a:p>
          <a:p>
            <a:pPr lvl="1">
              <a:buNone/>
            </a:pPr>
            <a:endParaRPr lang="el-GR" dirty="0" smtClean="0"/>
          </a:p>
          <a:p>
            <a:pPr lvl="1"/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l-GR" dirty="0" smtClean="0">
                <a:solidFill>
                  <a:schemeClr val="bg1"/>
                </a:solidFill>
              </a:rPr>
              <a:t>Σχήμα Βάσης Δεδομένων «</a:t>
            </a:r>
            <a:r>
              <a:rPr lang="en-US" dirty="0" smtClean="0">
                <a:solidFill>
                  <a:schemeClr val="bg1"/>
                </a:solidFill>
              </a:rPr>
              <a:t>e-shop</a:t>
            </a:r>
            <a:r>
              <a:rPr lang="el-GR" dirty="0" smtClean="0">
                <a:solidFill>
                  <a:schemeClr val="bg1"/>
                </a:solidFill>
              </a:rPr>
              <a:t>»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0070C0"/>
                </a:solidFill>
              </a:rPr>
              <a:t>Πίνακας 1: </a:t>
            </a:r>
            <a:r>
              <a:rPr lang="en-US" b="1" dirty="0" smtClean="0">
                <a:solidFill>
                  <a:srgbClr val="0070C0"/>
                </a:solidFill>
              </a:rPr>
              <a:t>Customers</a:t>
            </a:r>
            <a:r>
              <a:rPr lang="en-US" dirty="0" smtClean="0"/>
              <a:t> (</a:t>
            </a:r>
            <a:r>
              <a:rPr lang="el-GR" dirty="0" smtClean="0"/>
              <a:t>πελάτες εταιρείας</a:t>
            </a:r>
            <a:r>
              <a:rPr lang="en-US" dirty="0" smtClean="0"/>
              <a:t>)</a:t>
            </a:r>
            <a:r>
              <a:rPr lang="el-GR" dirty="0" smtClean="0"/>
              <a:t>	</a:t>
            </a:r>
          </a:p>
          <a:p>
            <a:pPr lvl="1"/>
            <a:r>
              <a:rPr lang="el-GR" dirty="0" smtClean="0"/>
              <a:t>Πεδία</a:t>
            </a:r>
            <a:r>
              <a:rPr lang="el-GR" b="1" dirty="0" smtClean="0"/>
              <a:t>:</a:t>
            </a:r>
            <a:r>
              <a:rPr lang="el-GR" b="1" u="sng" dirty="0" smtClean="0"/>
              <a:t> </a:t>
            </a:r>
            <a:r>
              <a:rPr lang="en-US" b="1" u="sng" dirty="0" err="1" smtClean="0"/>
              <a:t>CustomerId</a:t>
            </a:r>
            <a:r>
              <a:rPr lang="en-US" u="sng" dirty="0" smtClean="0"/>
              <a:t>, </a:t>
            </a:r>
            <a:r>
              <a:rPr lang="en-US" dirty="0" smtClean="0"/>
              <a:t>name, </a:t>
            </a:r>
            <a:r>
              <a:rPr lang="en-US" dirty="0" err="1" smtClean="0"/>
              <a:t>surname,address</a:t>
            </a:r>
            <a:r>
              <a:rPr lang="en-US" dirty="0" smtClean="0"/>
              <a:t> </a:t>
            </a:r>
            <a:endParaRPr lang="el-GR" u="sng" dirty="0" smtClean="0"/>
          </a:p>
          <a:p>
            <a:endParaRPr lang="el-GR" u="sng" dirty="0" smtClean="0"/>
          </a:p>
          <a:p>
            <a:r>
              <a:rPr lang="el-GR" b="1" dirty="0" smtClean="0">
                <a:solidFill>
                  <a:srgbClr val="0070C0"/>
                </a:solidFill>
              </a:rPr>
              <a:t>Πίνακας 2: </a:t>
            </a:r>
            <a:r>
              <a:rPr lang="en-US" b="1" dirty="0" smtClean="0">
                <a:solidFill>
                  <a:srgbClr val="0070C0"/>
                </a:solidFill>
              </a:rPr>
              <a:t>Orders</a:t>
            </a:r>
            <a:r>
              <a:rPr lang="en-US" dirty="0" smtClean="0"/>
              <a:t> (</a:t>
            </a:r>
            <a:r>
              <a:rPr lang="el-GR" dirty="0" smtClean="0"/>
              <a:t>παραγγελίες πελατών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pPr lvl="1"/>
            <a:r>
              <a:rPr lang="el-GR" dirty="0" smtClean="0"/>
              <a:t>Πεδία: </a:t>
            </a:r>
            <a:r>
              <a:rPr lang="en-US" b="1" u="sng" dirty="0" err="1" smtClean="0"/>
              <a:t>OrderId</a:t>
            </a:r>
            <a:r>
              <a:rPr lang="en-US" dirty="0" smtClean="0"/>
              <a:t>, </a:t>
            </a:r>
            <a:r>
              <a:rPr lang="en-US" b="1" dirty="0" err="1" smtClean="0"/>
              <a:t>CustomerId</a:t>
            </a:r>
            <a:r>
              <a:rPr lang="en-US" b="1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OrderDate</a:t>
            </a:r>
            <a:endParaRPr lang="el-GR" dirty="0"/>
          </a:p>
        </p:txBody>
      </p:sp>
      <p:sp>
        <p:nvSpPr>
          <p:cNvPr id="4" name="Oval 3"/>
          <p:cNvSpPr/>
          <p:nvPr/>
        </p:nvSpPr>
        <p:spPr>
          <a:xfrm>
            <a:off x="3491880" y="4869160"/>
            <a:ext cx="1944216" cy="648072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3491880" y="3212976"/>
            <a:ext cx="936104" cy="1584176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4788024" y="4509120"/>
            <a:ext cx="1800200" cy="360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Ξένο κλειδί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l-GR" dirty="0" smtClean="0">
                <a:solidFill>
                  <a:schemeClr val="bg1"/>
                </a:solidFill>
              </a:rPr>
              <a:t>Σχήμα Βάσης Δεδομένων «</a:t>
            </a:r>
            <a:r>
              <a:rPr lang="en-US" dirty="0" smtClean="0">
                <a:solidFill>
                  <a:schemeClr val="bg1"/>
                </a:solidFill>
              </a:rPr>
              <a:t>e-shop</a:t>
            </a:r>
            <a:r>
              <a:rPr lang="el-GR" dirty="0" smtClean="0">
                <a:solidFill>
                  <a:schemeClr val="bg1"/>
                </a:solidFill>
              </a:rPr>
              <a:t>»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0070C0"/>
                </a:solidFill>
              </a:rPr>
              <a:t>Πίνακας 1: </a:t>
            </a:r>
            <a:r>
              <a:rPr lang="en-US" b="1" dirty="0" smtClean="0">
                <a:solidFill>
                  <a:srgbClr val="0070C0"/>
                </a:solidFill>
              </a:rPr>
              <a:t>Customers</a:t>
            </a:r>
            <a:r>
              <a:rPr lang="en-US" dirty="0" smtClean="0"/>
              <a:t> (</a:t>
            </a:r>
            <a:r>
              <a:rPr lang="el-GR" dirty="0" smtClean="0"/>
              <a:t>πελάτες εταιρείας</a:t>
            </a:r>
            <a:r>
              <a:rPr lang="en-US" dirty="0" smtClean="0"/>
              <a:t>)</a:t>
            </a:r>
            <a:endParaRPr lang="el-GR" dirty="0" smtClean="0"/>
          </a:p>
          <a:p>
            <a:pPr lvl="1"/>
            <a:r>
              <a:rPr lang="el-GR" dirty="0" smtClean="0"/>
              <a:t>Πεδία</a:t>
            </a:r>
            <a:r>
              <a:rPr lang="el-GR" b="1" dirty="0" smtClean="0"/>
              <a:t>:</a:t>
            </a:r>
            <a:r>
              <a:rPr lang="el-GR" b="1" u="sng" dirty="0" smtClean="0"/>
              <a:t> </a:t>
            </a:r>
            <a:r>
              <a:rPr lang="en-US" b="1" u="sng" dirty="0" err="1" smtClean="0"/>
              <a:t>CustomerId</a:t>
            </a:r>
            <a:r>
              <a:rPr lang="en-US" u="sng" dirty="0" smtClean="0"/>
              <a:t>, </a:t>
            </a:r>
            <a:r>
              <a:rPr lang="en-US" dirty="0" smtClean="0"/>
              <a:t>name, </a:t>
            </a:r>
            <a:r>
              <a:rPr lang="en-US" dirty="0" err="1" smtClean="0"/>
              <a:t>surname,address</a:t>
            </a:r>
            <a:r>
              <a:rPr lang="en-US" dirty="0" smtClean="0"/>
              <a:t> </a:t>
            </a:r>
            <a:endParaRPr lang="el-GR" u="sng" dirty="0" smtClean="0"/>
          </a:p>
          <a:p>
            <a:r>
              <a:rPr lang="el-GR" b="1" dirty="0" smtClean="0">
                <a:solidFill>
                  <a:srgbClr val="0070C0"/>
                </a:solidFill>
              </a:rPr>
              <a:t>Πίνακας 2: </a:t>
            </a:r>
            <a:r>
              <a:rPr lang="en-US" b="1" dirty="0" smtClean="0">
                <a:solidFill>
                  <a:srgbClr val="0070C0"/>
                </a:solidFill>
              </a:rPr>
              <a:t>Orders</a:t>
            </a:r>
            <a:r>
              <a:rPr lang="en-US" dirty="0" smtClean="0"/>
              <a:t> (</a:t>
            </a:r>
            <a:r>
              <a:rPr lang="el-GR" dirty="0" smtClean="0"/>
              <a:t>παραγγελίες πελατών</a:t>
            </a:r>
            <a:r>
              <a:rPr lang="en-US" dirty="0" smtClean="0"/>
              <a:t>)</a:t>
            </a:r>
          </a:p>
          <a:p>
            <a:pPr lvl="1"/>
            <a:r>
              <a:rPr lang="el-GR" dirty="0" smtClean="0"/>
              <a:t>Πεδία: </a:t>
            </a:r>
            <a:r>
              <a:rPr lang="en-US" b="1" u="sng" dirty="0" err="1" smtClean="0"/>
              <a:t>OrderId</a:t>
            </a:r>
            <a:r>
              <a:rPr lang="en-US" dirty="0" smtClean="0"/>
              <a:t>, </a:t>
            </a:r>
            <a:r>
              <a:rPr lang="en-US" b="1" dirty="0" err="1" smtClean="0"/>
              <a:t>CustomerId</a:t>
            </a:r>
            <a:r>
              <a:rPr lang="en-US" b="1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OrderDate</a:t>
            </a:r>
            <a:endParaRPr lang="el-GR" dirty="0" smtClean="0"/>
          </a:p>
          <a:p>
            <a:pPr lvl="1"/>
            <a:endParaRPr lang="el-GR" dirty="0" smtClean="0"/>
          </a:p>
          <a:p>
            <a:pPr lvl="1"/>
            <a:r>
              <a:rPr lang="el-GR" dirty="0" smtClean="0"/>
              <a:t>Το ξένο κλειδί </a:t>
            </a:r>
            <a:r>
              <a:rPr lang="en-US" b="1" dirty="0" err="1" smtClean="0"/>
              <a:t>CustomerId</a:t>
            </a:r>
            <a:r>
              <a:rPr lang="en-US" b="1" dirty="0" smtClean="0"/>
              <a:t> </a:t>
            </a:r>
            <a:r>
              <a:rPr lang="el-GR" dirty="0" smtClean="0"/>
              <a:t>του πίνακα </a:t>
            </a:r>
            <a:r>
              <a:rPr lang="en-US" b="1" dirty="0" smtClean="0">
                <a:solidFill>
                  <a:srgbClr val="0070C0"/>
                </a:solidFill>
              </a:rPr>
              <a:t>Orders </a:t>
            </a:r>
            <a:r>
              <a:rPr lang="el-GR" b="1" dirty="0" smtClean="0">
                <a:solidFill>
                  <a:srgbClr val="0070C0"/>
                </a:solidFill>
              </a:rPr>
              <a:t> </a:t>
            </a:r>
            <a:r>
              <a:rPr lang="el-GR" dirty="0" smtClean="0"/>
              <a:t>παίρνει τιμές που αναφέρονται στις τιμές του πεδίου </a:t>
            </a:r>
            <a:r>
              <a:rPr lang="en-US" b="1" dirty="0" err="1" smtClean="0"/>
              <a:t>CustomerId</a:t>
            </a:r>
            <a:r>
              <a:rPr lang="en-US" b="1" dirty="0" smtClean="0"/>
              <a:t> </a:t>
            </a:r>
            <a:r>
              <a:rPr lang="el-GR" dirty="0" smtClean="0"/>
              <a:t>του πίνακα </a:t>
            </a:r>
            <a:r>
              <a:rPr lang="en-US" b="1" dirty="0" smtClean="0">
                <a:solidFill>
                  <a:srgbClr val="0070C0"/>
                </a:solidFill>
              </a:rPr>
              <a:t>Customers</a:t>
            </a:r>
            <a:r>
              <a:rPr lang="el-GR" dirty="0" smtClean="0"/>
              <a:t>.</a:t>
            </a:r>
            <a:endParaRPr lang="el-GR" dirty="0"/>
          </a:p>
        </p:txBody>
      </p:sp>
      <p:sp>
        <p:nvSpPr>
          <p:cNvPr id="4" name="Oval 3"/>
          <p:cNvSpPr/>
          <p:nvPr/>
        </p:nvSpPr>
        <p:spPr>
          <a:xfrm>
            <a:off x="3563888" y="3284984"/>
            <a:ext cx="1944216" cy="648072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995936" y="2636912"/>
            <a:ext cx="0" cy="648072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267744" y="2132856"/>
            <a:ext cx="1944216" cy="648072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l-GR" sz="2800" dirty="0" smtClean="0">
                <a:solidFill>
                  <a:schemeClr val="bg1"/>
                </a:solidFill>
              </a:rPr>
              <a:t>Βάσεις Δεδομένων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Autofit/>
          </a:bodyPr>
          <a:lstStyle/>
          <a:p>
            <a:endParaRPr lang="en-US" sz="2400" dirty="0" smtClean="0"/>
          </a:p>
          <a:p>
            <a:r>
              <a:rPr lang="el-GR" sz="2800" dirty="0" smtClean="0"/>
              <a:t>Μία βάση δεδομένων είναι μία </a:t>
            </a:r>
            <a:r>
              <a:rPr lang="el-GR" sz="2800" b="1" dirty="0" smtClean="0"/>
              <a:t>συλλογή</a:t>
            </a:r>
            <a:r>
              <a:rPr lang="el-GR" sz="2800" dirty="0" smtClean="0"/>
              <a:t> από σχετικά μεταξύ τους </a:t>
            </a:r>
            <a:r>
              <a:rPr lang="el-GR" sz="2800" b="1" dirty="0" smtClean="0"/>
              <a:t>δεδομένα</a:t>
            </a:r>
            <a:r>
              <a:rPr lang="el-GR" sz="2800" dirty="0" smtClean="0"/>
              <a:t>.</a:t>
            </a:r>
          </a:p>
          <a:p>
            <a:endParaRPr lang="el-GR" sz="2800" dirty="0" smtClean="0"/>
          </a:p>
          <a:p>
            <a:r>
              <a:rPr lang="el-GR" sz="2800" b="1" dirty="0" smtClean="0"/>
              <a:t> Σκοπός </a:t>
            </a:r>
            <a:r>
              <a:rPr lang="el-GR" sz="2800" dirty="0" smtClean="0"/>
              <a:t>της είναι:</a:t>
            </a:r>
          </a:p>
          <a:p>
            <a:pPr lvl="1"/>
            <a:r>
              <a:rPr lang="el-GR" dirty="0" smtClean="0"/>
              <a:t>Η οργάνωση και η αποθήκευση πληροφορίας.</a:t>
            </a:r>
          </a:p>
          <a:p>
            <a:pPr lvl="1"/>
            <a:r>
              <a:rPr lang="el-GR" dirty="0" smtClean="0"/>
              <a:t>Διευκολύνει τον χρήστη στην επεξεργασία  των δεδομένων όπως διαγραφή, εισαγωγή </a:t>
            </a:r>
            <a:r>
              <a:rPr lang="el-GR" smtClean="0"/>
              <a:t>και εξαγωγή.</a:t>
            </a:r>
            <a:endParaRPr lang="el-GR" dirty="0" smtClean="0"/>
          </a:p>
          <a:p>
            <a:endParaRPr lang="en-US" sz="2800" dirty="0" smtClean="0"/>
          </a:p>
          <a:p>
            <a:endParaRPr lang="el-GR" sz="1800" dirty="0" smtClean="0"/>
          </a:p>
          <a:p>
            <a:endParaRPr lang="el-GR" sz="2000" dirty="0" smtClean="0"/>
          </a:p>
          <a:p>
            <a:endParaRPr lang="en-US" sz="1800" dirty="0" smtClean="0"/>
          </a:p>
          <a:p>
            <a:endParaRPr lang="el-GR" sz="1800" dirty="0" smtClean="0"/>
          </a:p>
          <a:p>
            <a:endParaRPr lang="el-GR" sz="1800" dirty="0" smtClean="0"/>
          </a:p>
          <a:p>
            <a:endParaRPr lang="el-GR" sz="1800" dirty="0" smtClean="0"/>
          </a:p>
          <a:p>
            <a:endParaRPr lang="en-US" sz="1800" dirty="0" smtClean="0"/>
          </a:p>
          <a:p>
            <a:endParaRPr lang="el-GR" sz="1800" dirty="0" smtClean="0"/>
          </a:p>
          <a:p>
            <a:endParaRPr lang="el-GR" sz="1800" dirty="0" smtClean="0"/>
          </a:p>
          <a:p>
            <a:endParaRPr lang="el-GR" sz="1800" dirty="0" smtClean="0"/>
          </a:p>
          <a:p>
            <a:endParaRPr lang="el-GR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an 4"/>
          <p:cNvSpPr/>
          <p:nvPr/>
        </p:nvSpPr>
        <p:spPr>
          <a:xfrm>
            <a:off x="7164288" y="548680"/>
            <a:ext cx="792088" cy="720080"/>
          </a:xfrm>
          <a:prstGeom prst="ca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dirty="0" smtClean="0"/>
              <a:t>Βάση δεδομένων</a:t>
            </a:r>
            <a:endParaRPr lang="el-GR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l-GR" dirty="0" smtClean="0">
                <a:solidFill>
                  <a:schemeClr val="bg1"/>
                </a:solidFill>
              </a:rPr>
              <a:t>ΞΕΝΟ ΚΛΕΙΔΙ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ON DELETE CASCADE</a:t>
            </a:r>
          </a:p>
          <a:p>
            <a:endParaRPr lang="en-US" dirty="0" smtClean="0"/>
          </a:p>
          <a:p>
            <a:r>
              <a:rPr lang="el-GR" dirty="0" smtClean="0"/>
              <a:t>Σε περίπτωση διαγραφής του κλειδιού αναφοράς στον </a:t>
            </a:r>
            <a:r>
              <a:rPr lang="en-US" dirty="0" smtClean="0"/>
              <a:t>parent table </a:t>
            </a:r>
            <a:r>
              <a:rPr lang="el-GR" dirty="0" smtClean="0"/>
              <a:t>διαγράφονται οι εγγραφές και στο </a:t>
            </a:r>
            <a:r>
              <a:rPr lang="en-US" dirty="0" smtClean="0"/>
              <a:t>child table.</a:t>
            </a:r>
          </a:p>
          <a:p>
            <a:endParaRPr lang="en-US" dirty="0" smtClean="0"/>
          </a:p>
          <a:p>
            <a:r>
              <a:rPr lang="en-US" dirty="0" smtClean="0"/>
              <a:t>Parent table: </a:t>
            </a:r>
            <a:r>
              <a:rPr lang="en-US" b="1" dirty="0" smtClean="0">
                <a:solidFill>
                  <a:srgbClr val="0070C0"/>
                </a:solidFill>
              </a:rPr>
              <a:t>Customers</a:t>
            </a:r>
            <a:endParaRPr lang="el-GR" b="1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Child table: </a:t>
            </a:r>
            <a:r>
              <a:rPr lang="en-US" b="1" dirty="0" smtClean="0">
                <a:solidFill>
                  <a:srgbClr val="0070C0"/>
                </a:solidFill>
              </a:rPr>
              <a:t>Orders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l-GR" dirty="0" smtClean="0">
                <a:solidFill>
                  <a:schemeClr val="bg1"/>
                </a:solidFill>
              </a:rPr>
              <a:t>ΞΕΝΟ ΚΛΕΙΔΙ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ON DELETE RESTRICT</a:t>
            </a:r>
          </a:p>
          <a:p>
            <a:endParaRPr lang="en-US" dirty="0" smtClean="0"/>
          </a:p>
          <a:p>
            <a:r>
              <a:rPr lang="el-GR" dirty="0" smtClean="0"/>
              <a:t>Σε περίπτωση διαγραφής του κλειδιού στον parent πίνακα, επιτρέπεται η διαγραφή μόνο αν δεν υπάρχουν τιμές με αναφορά σ’ αυτό στον child table.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Parent table: </a:t>
            </a:r>
            <a:r>
              <a:rPr lang="en-US" b="1" dirty="0" smtClean="0">
                <a:solidFill>
                  <a:srgbClr val="0070C0"/>
                </a:solidFill>
              </a:rPr>
              <a:t>Customers</a:t>
            </a:r>
            <a:endParaRPr lang="el-GR" b="1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Child table: </a:t>
            </a:r>
            <a:r>
              <a:rPr lang="en-US" b="1" dirty="0" smtClean="0">
                <a:solidFill>
                  <a:srgbClr val="0070C0"/>
                </a:solidFill>
              </a:rPr>
              <a:t>Orders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l-GR" dirty="0" smtClean="0">
                <a:solidFill>
                  <a:schemeClr val="bg1"/>
                </a:solidFill>
              </a:rPr>
              <a:t>ΞΕΝΟ ΚΛΕΙΔΙ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ON DELETE SET NULL</a:t>
            </a:r>
          </a:p>
          <a:p>
            <a:endParaRPr lang="en-US" dirty="0" smtClean="0"/>
          </a:p>
          <a:p>
            <a:r>
              <a:rPr lang="el-GR" dirty="0" smtClean="0"/>
              <a:t>Σε περίπτωση διαγραφής του κλειδιού στον parent table, οι τιμές στον child table που αναφέρονται σ’ αυτόν παίρνουν την τιμή null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Parent table: </a:t>
            </a:r>
            <a:r>
              <a:rPr lang="en-US" b="1" dirty="0" smtClean="0">
                <a:solidFill>
                  <a:srgbClr val="0070C0"/>
                </a:solidFill>
              </a:rPr>
              <a:t>Customers</a:t>
            </a:r>
            <a:endParaRPr lang="el-GR" b="1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Child table: </a:t>
            </a:r>
            <a:r>
              <a:rPr lang="en-US" b="1" dirty="0" smtClean="0">
                <a:solidFill>
                  <a:srgbClr val="0070C0"/>
                </a:solidFill>
              </a:rPr>
              <a:t>Orders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l-GR" dirty="0" smtClean="0">
                <a:solidFill>
                  <a:schemeClr val="bg1"/>
                </a:solidFill>
              </a:rPr>
              <a:t>ΞΕΝΟ ΚΛΕΙΔΙ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ON DELETE NO ACTION</a:t>
            </a:r>
          </a:p>
          <a:p>
            <a:endParaRPr lang="en-US" dirty="0" smtClean="0"/>
          </a:p>
          <a:p>
            <a:r>
              <a:rPr lang="el-GR" dirty="0" smtClean="0"/>
              <a:t>Σε περίπτωση διαγραφής του κλειδιού στον parent table, δεν θα πραγματοποιηθεί καμία ενέργεια.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Parent table: </a:t>
            </a:r>
            <a:r>
              <a:rPr lang="en-US" b="1" dirty="0" smtClean="0">
                <a:solidFill>
                  <a:srgbClr val="0070C0"/>
                </a:solidFill>
              </a:rPr>
              <a:t>Customers</a:t>
            </a:r>
            <a:endParaRPr lang="el-GR" b="1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Child table: </a:t>
            </a:r>
            <a:r>
              <a:rPr lang="en-US" b="1" dirty="0" smtClean="0">
                <a:solidFill>
                  <a:srgbClr val="0070C0"/>
                </a:solidFill>
              </a:rPr>
              <a:t>Orders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l-GR" dirty="0" smtClean="0">
                <a:solidFill>
                  <a:schemeClr val="bg1"/>
                </a:solidFill>
              </a:rPr>
              <a:t>ΞΕΝΟ ΚΛΕΙΔΙ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Ομοιώς και με </a:t>
            </a:r>
            <a:endParaRPr lang="en-US" dirty="0" smtClean="0"/>
          </a:p>
          <a:p>
            <a:r>
              <a:rPr lang="gsw-FR" b="1" dirty="0" smtClean="0">
                <a:solidFill>
                  <a:srgbClr val="002060"/>
                </a:solidFill>
              </a:rPr>
              <a:t>ON UPDATE </a:t>
            </a:r>
          </a:p>
          <a:p>
            <a:pPr>
              <a:buNone/>
            </a:pPr>
            <a:r>
              <a:rPr lang="gsw-FR" b="1" dirty="0" smtClean="0">
                <a:solidFill>
                  <a:srgbClr val="002060"/>
                </a:solidFill>
              </a:rPr>
              <a:t>	</a:t>
            </a:r>
            <a:r>
              <a:rPr lang="gsw-FR" dirty="0" smtClean="0"/>
              <a:t>{ NO ACTION | CASCADE | SET NULL |  RESTRICT}</a:t>
            </a:r>
          </a:p>
          <a:p>
            <a:endParaRPr lang="gsw-FR" dirty="0" smtClean="0"/>
          </a:p>
          <a:p>
            <a:r>
              <a:rPr lang="gsw-FR" dirty="0" smtClean="0"/>
              <a:t>Link: </a:t>
            </a:r>
            <a:r>
              <a:rPr lang="gsw-FR" dirty="0" smtClean="0">
                <a:hlinkClick r:id="rId2"/>
              </a:rPr>
              <a:t>http://dev.mysql.com/doc/refman/5.5/en/create-table-foreign-keys.html</a:t>
            </a:r>
            <a:endParaRPr lang="gsw-FR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JOIN – </a:t>
            </a:r>
            <a:r>
              <a:rPr lang="el-GR" dirty="0" smtClean="0">
                <a:solidFill>
                  <a:schemeClr val="bg1"/>
                </a:solidFill>
              </a:rPr>
              <a:t>ΣΥΖΕΥΞΗ/ΣΥΣΧΕΤΙΣΗ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Ανάκληση δεδομένων από πολλούς πίνακες.</a:t>
            </a:r>
          </a:p>
          <a:p>
            <a:endParaRPr lang="el-GR" dirty="0" smtClean="0"/>
          </a:p>
          <a:p>
            <a:r>
              <a:rPr lang="el-GR" dirty="0" smtClean="0"/>
              <a:t>Διαφορετικούς τύπους συζεύξεων.</a:t>
            </a:r>
          </a:p>
          <a:p>
            <a:endParaRPr lang="el-GR" dirty="0" smtClean="0"/>
          </a:p>
          <a:p>
            <a:r>
              <a:rPr lang="el-GR" dirty="0" smtClean="0"/>
              <a:t>Παράδειγμα με 3 πίνακες: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EMPLOYEE , PROJECTS, WORKS_ON</a:t>
            </a:r>
            <a:endParaRPr lang="el-GR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JOIN – </a:t>
            </a:r>
            <a:r>
              <a:rPr lang="el-GR" dirty="0" smtClean="0">
                <a:solidFill>
                  <a:schemeClr val="bg1"/>
                </a:solidFill>
              </a:rPr>
              <a:t>ΣΥΖΕΥΞΗ/ΣΥΣΧΕΤΙΣΗ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Ένας Υπάλληλος δουλεύει σε πολλά έργα.</a:t>
            </a:r>
          </a:p>
          <a:p>
            <a:r>
              <a:rPr lang="el-GR" dirty="0" smtClean="0"/>
              <a:t>Σε ένα έργο μπορούν να δουλεύουν πολλοί υπάλληλοι.</a:t>
            </a:r>
          </a:p>
          <a:p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356992"/>
            <a:ext cx="4198432" cy="2160240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611560" y="3645024"/>
            <a:ext cx="1296144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004048" y="4509120"/>
            <a:ext cx="1152128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780928"/>
            <a:ext cx="3904488" cy="1800200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</p:pic>
      <p:cxnSp>
        <p:nvCxnSpPr>
          <p:cNvPr id="11" name="Straight Connector 10"/>
          <p:cNvCxnSpPr/>
          <p:nvPr/>
        </p:nvCxnSpPr>
        <p:spPr>
          <a:xfrm>
            <a:off x="4860032" y="3140968"/>
            <a:ext cx="1296144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4786537"/>
            <a:ext cx="2520280" cy="20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3" name="Rounded Rectangle 12"/>
          <p:cNvSpPr/>
          <p:nvPr/>
        </p:nvSpPr>
        <p:spPr>
          <a:xfrm>
            <a:off x="6732240" y="2420888"/>
            <a:ext cx="2232248" cy="108012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PROJECTS</a:t>
            </a:r>
            <a:endParaRPr lang="el-G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-100136" y="3941440"/>
            <a:ext cx="2232248" cy="108012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Employee </a:t>
            </a:r>
            <a:r>
              <a:rPr lang="el-GR" sz="2400" dirty="0" smtClean="0">
                <a:solidFill>
                  <a:srgbClr val="FF0000"/>
                </a:solidFill>
                <a:latin typeface="Comic Sans MS" pitchFamily="66" charset="0"/>
              </a:rPr>
              <a:t>Πίνακας</a:t>
            </a:r>
            <a:endParaRPr lang="el-G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6444208" y="5013176"/>
            <a:ext cx="108012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076056" y="5013176"/>
            <a:ext cx="1296144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131840" y="5589240"/>
            <a:ext cx="2232248" cy="108012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WORKS_ON </a:t>
            </a:r>
            <a:r>
              <a:rPr lang="el-GR" sz="2400" dirty="0" smtClean="0">
                <a:solidFill>
                  <a:srgbClr val="FF0000"/>
                </a:solidFill>
                <a:latin typeface="Comic Sans MS" pitchFamily="66" charset="0"/>
              </a:rPr>
              <a:t>Πίνακας</a:t>
            </a:r>
            <a:endParaRPr lang="el-G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JOIN – </a:t>
            </a:r>
            <a:r>
              <a:rPr lang="el-GR" dirty="0" smtClean="0">
                <a:solidFill>
                  <a:schemeClr val="bg1"/>
                </a:solidFill>
              </a:rPr>
              <a:t>ΣΥΖΕΥΞΗ/ΣΥΣΧΕΤΙΣΗ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Ένας Υπάλληλος δουλεύει σε πολλά έργα.</a:t>
            </a:r>
          </a:p>
          <a:p>
            <a:r>
              <a:rPr lang="el-GR" dirty="0" smtClean="0"/>
              <a:t>Σε ένα έργο μπορούν να δουλεύουν πολλοί υπάλληλοι.</a:t>
            </a:r>
          </a:p>
          <a:p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356992"/>
            <a:ext cx="4198432" cy="2160240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611560" y="3645024"/>
            <a:ext cx="1296144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004048" y="4509120"/>
            <a:ext cx="1152128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780928"/>
            <a:ext cx="3904488" cy="1800200"/>
          </a:xfrm>
          <a:prstGeom prst="rect">
            <a:avLst/>
          </a:prstGeom>
          <a:solidFill>
            <a:schemeClr val="accent1"/>
          </a:solidFill>
          <a:ln w="6350">
            <a:solidFill>
              <a:schemeClr val="tx1"/>
            </a:solidFill>
            <a:miter lim="800000"/>
            <a:headEnd/>
            <a:tailEnd/>
          </a:ln>
        </p:spPr>
      </p:pic>
      <p:cxnSp>
        <p:nvCxnSpPr>
          <p:cNvPr id="11" name="Straight Connector 10"/>
          <p:cNvCxnSpPr/>
          <p:nvPr/>
        </p:nvCxnSpPr>
        <p:spPr>
          <a:xfrm>
            <a:off x="4860032" y="3140968"/>
            <a:ext cx="1296144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4786537"/>
            <a:ext cx="2520280" cy="20714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3" name="Rounded Rectangle 12"/>
          <p:cNvSpPr/>
          <p:nvPr/>
        </p:nvSpPr>
        <p:spPr>
          <a:xfrm>
            <a:off x="6732240" y="2420888"/>
            <a:ext cx="2232248" cy="108012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PROJECTS</a:t>
            </a:r>
            <a:endParaRPr lang="el-G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-100136" y="3941440"/>
            <a:ext cx="2232248" cy="108012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Employee </a:t>
            </a:r>
            <a:r>
              <a:rPr lang="el-GR" sz="2400" dirty="0" smtClean="0">
                <a:solidFill>
                  <a:srgbClr val="FF0000"/>
                </a:solidFill>
                <a:latin typeface="Comic Sans MS" pitchFamily="66" charset="0"/>
              </a:rPr>
              <a:t>Πίνακας</a:t>
            </a:r>
            <a:endParaRPr lang="el-G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6444208" y="5013176"/>
            <a:ext cx="108012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076056" y="5013176"/>
            <a:ext cx="1296144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3131840" y="5589240"/>
            <a:ext cx="2232248" cy="108012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WORKS_ON </a:t>
            </a:r>
            <a:r>
              <a:rPr lang="el-GR" sz="2400" dirty="0" smtClean="0">
                <a:solidFill>
                  <a:srgbClr val="FF0000"/>
                </a:solidFill>
                <a:latin typeface="Comic Sans MS" pitchFamily="66" charset="0"/>
              </a:rPr>
              <a:t>Πίνακας</a:t>
            </a:r>
            <a:endParaRPr lang="el-G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1691680" y="3789040"/>
            <a:ext cx="3384376" cy="1224136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4932040" y="4725144"/>
            <a:ext cx="1512168" cy="432048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4" name="Oval 23"/>
          <p:cNvSpPr/>
          <p:nvPr/>
        </p:nvSpPr>
        <p:spPr>
          <a:xfrm>
            <a:off x="6444208" y="4725144"/>
            <a:ext cx="1368152" cy="432048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5" name="Oval 24"/>
          <p:cNvSpPr/>
          <p:nvPr/>
        </p:nvSpPr>
        <p:spPr>
          <a:xfrm>
            <a:off x="4788024" y="2708920"/>
            <a:ext cx="1368152" cy="432048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6" name="Oval 25"/>
          <p:cNvSpPr/>
          <p:nvPr/>
        </p:nvSpPr>
        <p:spPr>
          <a:xfrm>
            <a:off x="323528" y="3284984"/>
            <a:ext cx="1728192" cy="432048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27" name="Straight Arrow Connector 26"/>
          <p:cNvCxnSpPr>
            <a:stCxn id="24" idx="7"/>
          </p:cNvCxnSpPr>
          <p:nvPr/>
        </p:nvCxnSpPr>
        <p:spPr>
          <a:xfrm flipH="1" flipV="1">
            <a:off x="5652121" y="3212976"/>
            <a:ext cx="1959878" cy="157544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3563888" y="5085184"/>
            <a:ext cx="2088232" cy="432048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 smtClean="0">
                <a:solidFill>
                  <a:schemeClr val="bg1"/>
                </a:solidFill>
                <a:latin typeface="Comic Sans MS" pitchFamily="66" charset="0"/>
              </a:rPr>
              <a:t>Ξένο κλειδί</a:t>
            </a:r>
            <a:endParaRPr lang="el-GR" sz="20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6876256" y="5085184"/>
            <a:ext cx="2088232" cy="432048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 smtClean="0">
                <a:solidFill>
                  <a:schemeClr val="bg1"/>
                </a:solidFill>
                <a:latin typeface="Comic Sans MS" pitchFamily="66" charset="0"/>
              </a:rPr>
              <a:t>Ξένο κλειδί</a:t>
            </a:r>
            <a:endParaRPr lang="el-GR" sz="2000" dirty="0">
              <a:solidFill>
                <a:schemeClr val="bg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JOIN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Να βρείτε τους κωδικούς,τα ονοματεπώνυμα των υπαλλήλων και τους τίτλους των έργων  στα οποία συμμετέχουν.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/>
              <a:t>SELECT</a:t>
            </a:r>
            <a:r>
              <a:rPr lang="en-US" dirty="0" smtClean="0"/>
              <a:t> E.EMPLOYEE_ID, E.NAME, E.SURNAME</a:t>
            </a:r>
            <a:r>
              <a:rPr lang="el-GR" dirty="0" smtClean="0"/>
              <a:t>,</a:t>
            </a:r>
            <a:r>
              <a:rPr lang="en-US" dirty="0" smtClean="0"/>
              <a:t>P.NAME</a:t>
            </a:r>
          </a:p>
          <a:p>
            <a:pPr>
              <a:buNone/>
            </a:pPr>
            <a:r>
              <a:rPr lang="en-US" b="1" dirty="0" smtClean="0"/>
              <a:t>	FROM </a:t>
            </a:r>
            <a:r>
              <a:rPr lang="en-US" dirty="0" smtClean="0"/>
              <a:t>EMPLOYEE E, PROJECTS P, WORKS_ON W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WHERE </a:t>
            </a:r>
            <a:r>
              <a:rPr lang="en-US" dirty="0" smtClean="0"/>
              <a:t>E.EMPLOYEE_ID = W.EMPLOYEE_ID AND</a:t>
            </a:r>
          </a:p>
          <a:p>
            <a:pPr>
              <a:buNone/>
            </a:pPr>
            <a:r>
              <a:rPr lang="en-US" dirty="0" smtClean="0"/>
              <a:t>                   P.PROJECT_ID = W.PROJECT_ID;</a:t>
            </a:r>
          </a:p>
          <a:p>
            <a:pPr>
              <a:buNone/>
            </a:pPr>
            <a:r>
              <a:rPr lang="en-US" dirty="0" smtClean="0"/>
              <a:t>   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JOIN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r>
              <a:rPr lang="el-GR" dirty="0" smtClean="0"/>
              <a:t>Να βρείτε τα ονόματα,επώνυμα των υπαλλήλων και τους τίτλους των υπαλλήλων που συμμετέχουν σε αυτά.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l-G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501008"/>
            <a:ext cx="6892066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l-GR" sz="2800" dirty="0" smtClean="0">
                <a:solidFill>
                  <a:schemeClr val="bg1"/>
                </a:solidFill>
              </a:rPr>
              <a:t>Βάσεις Δεδομένων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069160"/>
          </a:xfrm>
        </p:spPr>
        <p:txBody>
          <a:bodyPr>
            <a:noAutofit/>
          </a:bodyPr>
          <a:lstStyle/>
          <a:p>
            <a:endParaRPr lang="en-US" sz="2400" dirty="0" smtClean="0"/>
          </a:p>
          <a:p>
            <a:r>
              <a:rPr lang="el-GR" sz="2800" dirty="0" smtClean="0"/>
              <a:t>Πολλοί </a:t>
            </a:r>
            <a:r>
              <a:rPr lang="el-GR" sz="2800" b="1" dirty="0" smtClean="0"/>
              <a:t>χρήστες</a:t>
            </a:r>
            <a:r>
              <a:rPr lang="el-GR" sz="2800" dirty="0" smtClean="0"/>
              <a:t> μπορούν να έχουν ταυτόχρονα πρόσβαση σε μία βάση δεδομένων και να </a:t>
            </a:r>
            <a:r>
              <a:rPr lang="el-GR" sz="2800" b="1" dirty="0" smtClean="0"/>
              <a:t>αλλάζουν</a:t>
            </a:r>
            <a:r>
              <a:rPr lang="el-GR" sz="2800" dirty="0" smtClean="0"/>
              <a:t> συνεχώς τα δεδομένα.</a:t>
            </a:r>
            <a:endParaRPr lang="el-GR" sz="2800" u="sng" dirty="0" smtClean="0"/>
          </a:p>
          <a:p>
            <a:pPr>
              <a:buNone/>
            </a:pPr>
            <a:endParaRPr lang="el-GR" sz="2800" dirty="0" smtClean="0"/>
          </a:p>
          <a:p>
            <a:r>
              <a:rPr lang="el-GR" sz="2800" dirty="0" smtClean="0"/>
              <a:t>Ανάλογα με τα </a:t>
            </a:r>
            <a:r>
              <a:rPr lang="el-GR" sz="2800" b="1" dirty="0" smtClean="0"/>
              <a:t>δικαιώματα</a:t>
            </a:r>
            <a:r>
              <a:rPr lang="el-GR" sz="2800" dirty="0" smtClean="0"/>
              <a:t> κάθε χρήστη, επιτρέπονται και οι παρακάτω ενέργειες:</a:t>
            </a:r>
          </a:p>
          <a:p>
            <a:pPr lvl="1"/>
            <a:r>
              <a:rPr lang="el-GR" b="1" dirty="0" smtClean="0"/>
              <a:t>Εξαγωγή</a:t>
            </a:r>
            <a:r>
              <a:rPr lang="el-GR" dirty="0" smtClean="0"/>
              <a:t> πληροφοριών.</a:t>
            </a:r>
          </a:p>
          <a:p>
            <a:pPr lvl="1"/>
            <a:r>
              <a:rPr lang="el-GR" b="1" dirty="0" smtClean="0"/>
              <a:t>Διαγραφή</a:t>
            </a:r>
            <a:r>
              <a:rPr lang="el-GR" dirty="0" smtClean="0"/>
              <a:t> πληροφορίας.</a:t>
            </a:r>
          </a:p>
          <a:p>
            <a:pPr lvl="1"/>
            <a:r>
              <a:rPr lang="el-GR" b="1" dirty="0" smtClean="0"/>
              <a:t>Επεξεργασία</a:t>
            </a:r>
            <a:r>
              <a:rPr lang="el-GR" dirty="0" smtClean="0"/>
              <a:t> πληροφορίας.</a:t>
            </a:r>
          </a:p>
          <a:p>
            <a:pPr lvl="1"/>
            <a:r>
              <a:rPr lang="el-GR" b="1" dirty="0" smtClean="0"/>
              <a:t>Εισαγωγή</a:t>
            </a:r>
            <a:r>
              <a:rPr lang="el-GR" dirty="0" smtClean="0"/>
              <a:t> πληροφορίας.</a:t>
            </a:r>
          </a:p>
          <a:p>
            <a:endParaRPr lang="en-US" sz="2800" dirty="0" smtClean="0"/>
          </a:p>
          <a:p>
            <a:endParaRPr lang="el-GR" sz="1800" dirty="0" smtClean="0"/>
          </a:p>
          <a:p>
            <a:endParaRPr lang="el-GR" sz="2000" dirty="0" smtClean="0"/>
          </a:p>
          <a:p>
            <a:endParaRPr lang="en-US" sz="1800" dirty="0" smtClean="0"/>
          </a:p>
          <a:p>
            <a:endParaRPr lang="el-GR" sz="1800" dirty="0" smtClean="0"/>
          </a:p>
          <a:p>
            <a:endParaRPr lang="el-GR" sz="1800" dirty="0" smtClean="0"/>
          </a:p>
          <a:p>
            <a:endParaRPr lang="el-GR" sz="1800" dirty="0" smtClean="0"/>
          </a:p>
          <a:p>
            <a:endParaRPr lang="en-US" sz="1800" dirty="0" smtClean="0"/>
          </a:p>
          <a:p>
            <a:endParaRPr lang="el-GR" sz="1800" dirty="0" smtClean="0"/>
          </a:p>
          <a:p>
            <a:endParaRPr lang="el-GR" sz="1800" dirty="0" smtClean="0"/>
          </a:p>
          <a:p>
            <a:endParaRPr lang="el-GR" sz="1800" dirty="0" smtClean="0"/>
          </a:p>
          <a:p>
            <a:endParaRPr lang="el-GR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an 4"/>
          <p:cNvSpPr/>
          <p:nvPr/>
        </p:nvSpPr>
        <p:spPr>
          <a:xfrm>
            <a:off x="7164288" y="548680"/>
            <a:ext cx="792088" cy="720080"/>
          </a:xfrm>
          <a:prstGeom prst="ca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dirty="0" smtClean="0"/>
              <a:t>Βάση δεδομένων</a:t>
            </a:r>
            <a:endParaRPr lang="el-GR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LEFT-JOIN</a:t>
            </a:r>
            <a:r>
              <a:rPr lang="el-GR" dirty="0" smtClean="0">
                <a:solidFill>
                  <a:schemeClr val="bg1"/>
                </a:solidFill>
              </a:rPr>
              <a:t> (ΑΡΙΣΤΕΡΗ ΣΥΖΕΥΞΗ)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SELECT</a:t>
            </a:r>
            <a:r>
              <a:rPr lang="en-US" dirty="0" smtClean="0"/>
              <a:t> E.NAME, E.SURNAME,W.PROJECT_ID</a:t>
            </a:r>
          </a:p>
          <a:p>
            <a:pPr>
              <a:buNone/>
            </a:pPr>
            <a:r>
              <a:rPr lang="en-US" b="1" dirty="0" smtClean="0"/>
              <a:t>FROM</a:t>
            </a:r>
            <a:r>
              <a:rPr lang="en-US" dirty="0" smtClean="0"/>
              <a:t> EMPLOYEE E </a:t>
            </a:r>
            <a:r>
              <a:rPr lang="en-US" b="1" dirty="0" smtClean="0"/>
              <a:t>LEFT JOIN </a:t>
            </a:r>
            <a:r>
              <a:rPr lang="en-US" dirty="0" smtClean="0"/>
              <a:t>WORKS_ON W</a:t>
            </a:r>
          </a:p>
          <a:p>
            <a:pPr>
              <a:buNone/>
            </a:pPr>
            <a:r>
              <a:rPr lang="en-US" b="1" dirty="0" smtClean="0"/>
              <a:t> ON </a:t>
            </a:r>
            <a:r>
              <a:rPr lang="en-US" dirty="0" smtClean="0"/>
              <a:t>E.EMPLOYEE_ID = W.EMPLOYEE_ID	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l-G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2634" y="3933056"/>
            <a:ext cx="2798682" cy="1844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3645024"/>
            <a:ext cx="3935710" cy="2643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3851920" y="5517232"/>
            <a:ext cx="4032448" cy="432048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RIGHT-JOIN (</a:t>
            </a:r>
            <a:r>
              <a:rPr lang="el-GR" dirty="0" smtClean="0">
                <a:solidFill>
                  <a:schemeClr val="bg1"/>
                </a:solidFill>
              </a:rPr>
              <a:t>ΔΕΞΙΑ ΣΥΖΕΥΞΗ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SELECT</a:t>
            </a:r>
            <a:r>
              <a:rPr lang="en-US" dirty="0" smtClean="0"/>
              <a:t> E.NAME, E.SURNAME,W.PROJECT_ID</a:t>
            </a:r>
          </a:p>
          <a:p>
            <a:pPr>
              <a:buNone/>
            </a:pPr>
            <a:r>
              <a:rPr lang="en-US" b="1" dirty="0" smtClean="0"/>
              <a:t>FROM</a:t>
            </a:r>
            <a:r>
              <a:rPr lang="en-US" dirty="0" smtClean="0"/>
              <a:t>  WORKS_ON W </a:t>
            </a:r>
            <a:r>
              <a:rPr lang="en-US" b="1" dirty="0" smtClean="0"/>
              <a:t>RIGHT JOIN   </a:t>
            </a:r>
            <a:r>
              <a:rPr lang="en-US" dirty="0" smtClean="0"/>
              <a:t>EMPLOYEE E</a:t>
            </a:r>
          </a:p>
          <a:p>
            <a:pPr>
              <a:buNone/>
            </a:pPr>
            <a:r>
              <a:rPr lang="en-US" b="1" dirty="0" smtClean="0"/>
              <a:t> ON  </a:t>
            </a:r>
            <a:r>
              <a:rPr lang="en-US" dirty="0" smtClean="0"/>
              <a:t>W.EMPLOYEE_ID = E.EMPLOYEE_ID 	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l-GR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3645024"/>
            <a:ext cx="3935710" cy="2643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3851920" y="5517232"/>
            <a:ext cx="4032448" cy="432048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933056"/>
            <a:ext cx="2808312" cy="178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SQL </a:t>
            </a:r>
            <a:r>
              <a:rPr lang="el-GR" dirty="0" smtClean="0">
                <a:solidFill>
                  <a:schemeClr val="bg1"/>
                </a:solidFill>
              </a:rPr>
              <a:t>Συναθροιστικές συναρτήσεις</a:t>
            </a:r>
            <a:r>
              <a:rPr lang="en-US" dirty="0" smtClean="0">
                <a:solidFill>
                  <a:schemeClr val="bg1"/>
                </a:solidFill>
              </a:rPr>
              <a:t> –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Aggregate functions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AVG() </a:t>
            </a:r>
            <a:r>
              <a:rPr lang="en-US" dirty="0" smtClean="0"/>
              <a:t>– </a:t>
            </a:r>
            <a:r>
              <a:rPr lang="el-GR" dirty="0" smtClean="0"/>
              <a:t>Επιστρέφει τον μέσο όρο</a:t>
            </a:r>
            <a:endParaRPr lang="en-US" dirty="0" smtClean="0"/>
          </a:p>
          <a:p>
            <a:r>
              <a:rPr lang="en-US" b="1" dirty="0" smtClean="0"/>
              <a:t>COUNT(*) </a:t>
            </a:r>
            <a:r>
              <a:rPr lang="en-US" dirty="0" smtClean="0"/>
              <a:t>– </a:t>
            </a:r>
            <a:r>
              <a:rPr lang="el-GR" dirty="0" smtClean="0"/>
              <a:t>Επιστρέφει τον αριθμό των εγγραφών</a:t>
            </a:r>
            <a:endParaRPr lang="en-US" dirty="0" smtClean="0"/>
          </a:p>
          <a:p>
            <a:r>
              <a:rPr lang="en-US" b="1" dirty="0" smtClean="0"/>
              <a:t>FIRST() </a:t>
            </a:r>
            <a:r>
              <a:rPr lang="en-US" dirty="0" smtClean="0"/>
              <a:t>– </a:t>
            </a:r>
            <a:r>
              <a:rPr lang="el-GR" dirty="0" smtClean="0"/>
              <a:t>Επιστρέφει την πρώτη τιμή</a:t>
            </a:r>
            <a:endParaRPr lang="en-US" dirty="0" smtClean="0"/>
          </a:p>
          <a:p>
            <a:r>
              <a:rPr lang="en-US" b="1" dirty="0" smtClean="0"/>
              <a:t>LAST() </a:t>
            </a:r>
            <a:r>
              <a:rPr lang="en-US" dirty="0" smtClean="0"/>
              <a:t>– </a:t>
            </a:r>
            <a:r>
              <a:rPr lang="el-GR" dirty="0" smtClean="0"/>
              <a:t>Επιστρέφει την τελευταία τιμή</a:t>
            </a:r>
            <a:endParaRPr lang="en-US" dirty="0" smtClean="0"/>
          </a:p>
          <a:p>
            <a:r>
              <a:rPr lang="en-US" b="1" dirty="0" smtClean="0"/>
              <a:t>MAX() </a:t>
            </a:r>
            <a:r>
              <a:rPr lang="en-US" dirty="0" smtClean="0"/>
              <a:t>– </a:t>
            </a:r>
            <a:r>
              <a:rPr lang="el-GR" dirty="0" smtClean="0"/>
              <a:t>Επιστρέφει την μεγαλύτερη τιμή</a:t>
            </a:r>
            <a:endParaRPr lang="en-US" dirty="0" smtClean="0"/>
          </a:p>
          <a:p>
            <a:r>
              <a:rPr lang="en-US" b="1" dirty="0" smtClean="0"/>
              <a:t>MIN() </a:t>
            </a:r>
            <a:r>
              <a:rPr lang="en-US" dirty="0" smtClean="0"/>
              <a:t>– </a:t>
            </a:r>
            <a:r>
              <a:rPr lang="el-GR" dirty="0" smtClean="0"/>
              <a:t>Επιστρέφει την μικρότερη τιμή</a:t>
            </a:r>
            <a:endParaRPr lang="en-US" dirty="0" smtClean="0"/>
          </a:p>
          <a:p>
            <a:r>
              <a:rPr lang="en-US" b="1" dirty="0" smtClean="0"/>
              <a:t>SUM() </a:t>
            </a:r>
            <a:r>
              <a:rPr lang="en-US" dirty="0" smtClean="0"/>
              <a:t>– </a:t>
            </a:r>
            <a:r>
              <a:rPr lang="el-GR" dirty="0" smtClean="0"/>
              <a:t>Επιστρέφει το άθροισμα</a:t>
            </a:r>
            <a:endParaRPr lang="en-US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SQL </a:t>
            </a:r>
            <a:r>
              <a:rPr lang="el-GR" dirty="0" smtClean="0">
                <a:solidFill>
                  <a:schemeClr val="bg1"/>
                </a:solidFill>
              </a:rPr>
              <a:t>Συναθροιστικές συναρτήσεις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l-GR" smtClean="0">
                <a:solidFill>
                  <a:schemeClr val="bg1"/>
                </a:solidFill>
              </a:rPr>
              <a:t>Παράδειγμα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Πίνακας «</a:t>
            </a:r>
            <a:r>
              <a:rPr lang="en-US" b="1" dirty="0" smtClean="0"/>
              <a:t>EMPLOYEE</a:t>
            </a:r>
            <a:r>
              <a:rPr lang="el-GR" dirty="0" smtClean="0"/>
              <a:t>»</a:t>
            </a:r>
          </a:p>
          <a:p>
            <a:endParaRPr lang="el-G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27584" y="2276872"/>
          <a:ext cx="7416824" cy="2971949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762659"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EMPLOYEE_ID</a:t>
                      </a:r>
                      <a:endParaRPr lang="el-GR" b="1" u="sng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NAME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LASTNAME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SALARY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1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Μαρία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800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2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Μανόλης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Καπετανάκης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1000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3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Σοφία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Πασχαλίδου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4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Γιώργος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600</a:t>
                      </a:r>
                      <a:endParaRPr lang="el-GR" dirty="0"/>
                    </a:p>
                  </a:txBody>
                  <a:tcPr/>
                </a:tc>
              </a:tr>
              <a:tr h="441858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5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Ελένη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Μιχαηλίδου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1200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660033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SQL – AVG </a:t>
            </a:r>
            <a:r>
              <a:rPr lang="el-GR" dirty="0" smtClean="0">
                <a:solidFill>
                  <a:schemeClr val="bg1"/>
                </a:solidFill>
              </a:rPr>
              <a:t>συνάρτηση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>
            <a:normAutofit/>
          </a:bodyPr>
          <a:lstStyle/>
          <a:p>
            <a:r>
              <a:rPr lang="el-GR" dirty="0" smtClean="0"/>
              <a:t>Παράδειγμα: </a:t>
            </a:r>
            <a:r>
              <a:rPr lang="el-GR" b="1" i="1" dirty="0" smtClean="0"/>
              <a:t>Βρείτε τον μέσο μισθό ενός εργαζομένου</a:t>
            </a:r>
            <a:endParaRPr lang="el-GR" dirty="0" smtClean="0"/>
          </a:p>
          <a:p>
            <a:endParaRPr lang="el-GR" b="1" i="1" dirty="0" smtClean="0"/>
          </a:p>
          <a:p>
            <a:endParaRPr lang="el-GR" dirty="0"/>
          </a:p>
        </p:txBody>
      </p:sp>
      <p:sp>
        <p:nvSpPr>
          <p:cNvPr id="5" name="Rounded Rectangle 4"/>
          <p:cNvSpPr/>
          <p:nvPr/>
        </p:nvSpPr>
        <p:spPr>
          <a:xfrm>
            <a:off x="683568" y="4725144"/>
            <a:ext cx="3600400" cy="1196752"/>
          </a:xfrm>
          <a:prstGeom prst="roundRect">
            <a:avLst/>
          </a:prstGeom>
          <a:solidFill>
            <a:srgbClr val="66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/>
              <a:t>SELECT</a:t>
            </a:r>
            <a:r>
              <a:rPr lang="en-US" sz="2400" dirty="0" smtClean="0"/>
              <a:t>  </a:t>
            </a:r>
            <a:r>
              <a:rPr lang="en-US" sz="2400" b="1" dirty="0" smtClean="0"/>
              <a:t>AVG(SALARY)</a:t>
            </a:r>
          </a:p>
          <a:p>
            <a:r>
              <a:rPr lang="en-US" sz="2400" b="1" dirty="0" smtClean="0"/>
              <a:t>FROM EMPLOYEE</a:t>
            </a:r>
            <a:endParaRPr lang="el-GR" sz="2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55576" y="2204864"/>
          <a:ext cx="7560840" cy="234620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890210"/>
                <a:gridCol w="1890210"/>
                <a:gridCol w="1890210"/>
                <a:gridCol w="1890210"/>
              </a:tblGrid>
              <a:tr h="517402"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EMPLOYEE_ID</a:t>
                      </a:r>
                      <a:endParaRPr lang="el-GR" b="1" u="sng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NAME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LASTNAME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SALARY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1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Μαρία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800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2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Μανόλης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Καπετανάκης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1000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3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Σοφία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Πασχαλίδου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4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Γιώργος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5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Ελένη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Μιχαηλίδου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1200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ight Arrow 7"/>
          <p:cNvSpPr/>
          <p:nvPr/>
        </p:nvSpPr>
        <p:spPr>
          <a:xfrm>
            <a:off x="4499992" y="5085184"/>
            <a:ext cx="1872208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ΑΠΟΤΕΛΕΣΜΑ</a:t>
            </a:r>
            <a:endParaRPr lang="el-GR" b="1" dirty="0"/>
          </a:p>
        </p:txBody>
      </p:sp>
      <p:sp>
        <p:nvSpPr>
          <p:cNvPr id="9" name="Rectangle 8"/>
          <p:cNvSpPr/>
          <p:nvPr/>
        </p:nvSpPr>
        <p:spPr>
          <a:xfrm>
            <a:off x="6732240" y="5085184"/>
            <a:ext cx="172819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 smtClean="0"/>
              <a:t>840</a:t>
            </a:r>
            <a:endParaRPr lang="el-G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660033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SQL – </a:t>
            </a:r>
            <a:r>
              <a:rPr lang="el-GR" dirty="0" smtClean="0">
                <a:solidFill>
                  <a:schemeClr val="bg1"/>
                </a:solidFill>
              </a:rPr>
              <a:t>ΜΑΧ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l-GR" dirty="0" smtClean="0">
                <a:solidFill>
                  <a:schemeClr val="bg1"/>
                </a:solidFill>
              </a:rPr>
              <a:t>συνάρτηση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>
            <a:normAutofit/>
          </a:bodyPr>
          <a:lstStyle/>
          <a:p>
            <a:r>
              <a:rPr lang="el-GR" dirty="0" smtClean="0"/>
              <a:t>Παράδειγμα: </a:t>
            </a:r>
            <a:r>
              <a:rPr lang="el-GR" b="1" i="1" dirty="0" smtClean="0"/>
              <a:t>Βρείτε τον μεγαλύτερο μισθό ενός εργαζομένου</a:t>
            </a:r>
            <a:endParaRPr lang="el-GR" dirty="0" smtClean="0"/>
          </a:p>
          <a:p>
            <a:endParaRPr lang="el-GR" b="1" i="1" dirty="0" smtClean="0"/>
          </a:p>
          <a:p>
            <a:endParaRPr lang="el-GR" dirty="0"/>
          </a:p>
        </p:txBody>
      </p:sp>
      <p:sp>
        <p:nvSpPr>
          <p:cNvPr id="5" name="Rounded Rectangle 4"/>
          <p:cNvSpPr/>
          <p:nvPr/>
        </p:nvSpPr>
        <p:spPr>
          <a:xfrm>
            <a:off x="683568" y="4725144"/>
            <a:ext cx="3600400" cy="1196752"/>
          </a:xfrm>
          <a:prstGeom prst="roundRect">
            <a:avLst/>
          </a:prstGeom>
          <a:solidFill>
            <a:srgbClr val="66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/>
              <a:t>SELECT</a:t>
            </a:r>
            <a:r>
              <a:rPr lang="en-US" sz="2400" dirty="0" smtClean="0"/>
              <a:t>  </a:t>
            </a:r>
            <a:r>
              <a:rPr lang="el-GR" sz="2400" b="1" dirty="0" smtClean="0"/>
              <a:t>ΜΑΧ</a:t>
            </a:r>
            <a:r>
              <a:rPr lang="en-US" sz="2400" b="1" dirty="0" smtClean="0"/>
              <a:t>(SALARY)</a:t>
            </a:r>
          </a:p>
          <a:p>
            <a:r>
              <a:rPr lang="en-US" sz="2400" b="1" dirty="0" smtClean="0"/>
              <a:t>FROM EMPLOYEE</a:t>
            </a:r>
            <a:endParaRPr lang="el-GR" sz="2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55576" y="2204864"/>
          <a:ext cx="7560840" cy="234620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890210"/>
                <a:gridCol w="1890210"/>
                <a:gridCol w="1890210"/>
                <a:gridCol w="1890210"/>
              </a:tblGrid>
              <a:tr h="517402"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EMPLOYEE_ID</a:t>
                      </a:r>
                      <a:endParaRPr lang="el-GR" b="1" u="sng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NAME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LASTNAME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SALARY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1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Μαρία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800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2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Μανόλης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Καπετανάκης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1000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3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Σοφία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Πασχαλίδου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4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Γιώργος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5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Ελένη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Μιχαηλίδου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1200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ight Arrow 7"/>
          <p:cNvSpPr/>
          <p:nvPr/>
        </p:nvSpPr>
        <p:spPr>
          <a:xfrm>
            <a:off x="4499992" y="5085184"/>
            <a:ext cx="1872208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ΑΠΟΤΕΛΕΣΜΑ</a:t>
            </a:r>
            <a:endParaRPr lang="el-GR" b="1" dirty="0"/>
          </a:p>
        </p:txBody>
      </p:sp>
      <p:sp>
        <p:nvSpPr>
          <p:cNvPr id="9" name="Rectangle 8"/>
          <p:cNvSpPr/>
          <p:nvPr/>
        </p:nvSpPr>
        <p:spPr>
          <a:xfrm>
            <a:off x="6732240" y="5085184"/>
            <a:ext cx="172819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 smtClean="0"/>
              <a:t>1200</a:t>
            </a:r>
            <a:endParaRPr lang="el-G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660033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SQL – </a:t>
            </a:r>
            <a:r>
              <a:rPr lang="el-GR" dirty="0" smtClean="0">
                <a:solidFill>
                  <a:schemeClr val="bg1"/>
                </a:solidFill>
              </a:rPr>
              <a:t>Μ</a:t>
            </a:r>
            <a:r>
              <a:rPr lang="en-US" dirty="0" smtClean="0">
                <a:solidFill>
                  <a:schemeClr val="bg1"/>
                </a:solidFill>
              </a:rPr>
              <a:t>IN </a:t>
            </a:r>
            <a:r>
              <a:rPr lang="el-GR" dirty="0" smtClean="0">
                <a:solidFill>
                  <a:schemeClr val="bg1"/>
                </a:solidFill>
              </a:rPr>
              <a:t>συνάρτηση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>
            <a:normAutofit/>
          </a:bodyPr>
          <a:lstStyle/>
          <a:p>
            <a:r>
              <a:rPr lang="el-GR" dirty="0" smtClean="0"/>
              <a:t>Παράδειγμα: </a:t>
            </a:r>
            <a:r>
              <a:rPr lang="el-GR" b="1" i="1" dirty="0" smtClean="0"/>
              <a:t>Βρείτε τον μικρότερο μισθό ενός εργαζομένου</a:t>
            </a:r>
            <a:endParaRPr lang="el-GR" dirty="0" smtClean="0"/>
          </a:p>
          <a:p>
            <a:endParaRPr lang="el-GR" b="1" i="1" dirty="0" smtClean="0"/>
          </a:p>
          <a:p>
            <a:endParaRPr lang="el-GR" dirty="0"/>
          </a:p>
        </p:txBody>
      </p:sp>
      <p:sp>
        <p:nvSpPr>
          <p:cNvPr id="5" name="Rounded Rectangle 4"/>
          <p:cNvSpPr/>
          <p:nvPr/>
        </p:nvSpPr>
        <p:spPr>
          <a:xfrm>
            <a:off x="683568" y="4725144"/>
            <a:ext cx="3600400" cy="1196752"/>
          </a:xfrm>
          <a:prstGeom prst="roundRect">
            <a:avLst/>
          </a:prstGeom>
          <a:solidFill>
            <a:srgbClr val="66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/>
              <a:t>SELECT</a:t>
            </a:r>
            <a:r>
              <a:rPr lang="en-US" sz="2400" dirty="0" smtClean="0"/>
              <a:t>  </a:t>
            </a:r>
            <a:r>
              <a:rPr lang="el-GR" sz="2400" b="1" dirty="0" smtClean="0"/>
              <a:t>ΜΙΝ</a:t>
            </a:r>
            <a:r>
              <a:rPr lang="en-US" sz="2400" b="1" dirty="0" smtClean="0"/>
              <a:t>(SALARY)</a:t>
            </a:r>
          </a:p>
          <a:p>
            <a:r>
              <a:rPr lang="en-US" sz="2400" b="1" dirty="0" smtClean="0"/>
              <a:t>FROM EMPLOYEE</a:t>
            </a:r>
            <a:endParaRPr lang="el-GR" sz="2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55576" y="2204864"/>
          <a:ext cx="7560840" cy="234620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890210"/>
                <a:gridCol w="1890210"/>
                <a:gridCol w="1890210"/>
                <a:gridCol w="1890210"/>
              </a:tblGrid>
              <a:tr h="517402"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EMPLOYEE_ID</a:t>
                      </a:r>
                      <a:endParaRPr lang="el-GR" b="1" u="sng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NAME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LASTNAME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SALARY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1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Μαρία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800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2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Μανόλης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Καπετανάκης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1000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3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Σοφία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Πασχαλίδου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4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Γιώργος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5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Ελένη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Μιχαηλίδου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1200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ight Arrow 7"/>
          <p:cNvSpPr/>
          <p:nvPr/>
        </p:nvSpPr>
        <p:spPr>
          <a:xfrm>
            <a:off x="4499992" y="5085184"/>
            <a:ext cx="1872208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ΑΠΟΤΕΛΕΣΜΑ</a:t>
            </a:r>
            <a:endParaRPr lang="el-GR" b="1" dirty="0"/>
          </a:p>
        </p:txBody>
      </p:sp>
      <p:sp>
        <p:nvSpPr>
          <p:cNvPr id="9" name="Rectangle 8"/>
          <p:cNvSpPr/>
          <p:nvPr/>
        </p:nvSpPr>
        <p:spPr>
          <a:xfrm>
            <a:off x="6732240" y="5085184"/>
            <a:ext cx="172819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 smtClean="0"/>
              <a:t>600</a:t>
            </a:r>
            <a:endParaRPr lang="el-G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660033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SQL – COUNT </a:t>
            </a:r>
            <a:r>
              <a:rPr lang="el-GR" dirty="0" smtClean="0">
                <a:solidFill>
                  <a:schemeClr val="bg1"/>
                </a:solidFill>
              </a:rPr>
              <a:t>συνάρτηση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>
            <a:normAutofit/>
          </a:bodyPr>
          <a:lstStyle/>
          <a:p>
            <a:r>
              <a:rPr lang="el-GR" dirty="0" smtClean="0"/>
              <a:t>Παράδειγμα: </a:t>
            </a:r>
            <a:r>
              <a:rPr lang="el-GR" b="1" i="1" dirty="0" smtClean="0"/>
              <a:t>Βρείτε το συνολικό πλήθος των εργαζομένων</a:t>
            </a:r>
            <a:endParaRPr lang="el-GR" dirty="0" smtClean="0"/>
          </a:p>
          <a:p>
            <a:endParaRPr lang="el-GR" b="1" i="1" dirty="0" smtClean="0"/>
          </a:p>
          <a:p>
            <a:endParaRPr lang="el-GR" dirty="0"/>
          </a:p>
        </p:txBody>
      </p:sp>
      <p:sp>
        <p:nvSpPr>
          <p:cNvPr id="5" name="Rounded Rectangle 4"/>
          <p:cNvSpPr/>
          <p:nvPr/>
        </p:nvSpPr>
        <p:spPr>
          <a:xfrm>
            <a:off x="683568" y="4725144"/>
            <a:ext cx="3600400" cy="1196752"/>
          </a:xfrm>
          <a:prstGeom prst="roundRect">
            <a:avLst/>
          </a:prstGeom>
          <a:solidFill>
            <a:srgbClr val="66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/>
              <a:t>SELECT</a:t>
            </a:r>
            <a:r>
              <a:rPr lang="en-US" sz="2400" dirty="0" smtClean="0"/>
              <a:t>  </a:t>
            </a:r>
            <a:r>
              <a:rPr lang="en-US" sz="2400" b="1" dirty="0" smtClean="0"/>
              <a:t>COUNT(*)</a:t>
            </a:r>
          </a:p>
          <a:p>
            <a:r>
              <a:rPr lang="en-US" sz="2400" b="1" dirty="0" smtClean="0"/>
              <a:t>FROM EMPLOYEE</a:t>
            </a:r>
            <a:endParaRPr lang="el-GR" sz="2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55576" y="2204864"/>
          <a:ext cx="7560840" cy="234620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890210"/>
                <a:gridCol w="1890210"/>
                <a:gridCol w="1890210"/>
                <a:gridCol w="1890210"/>
              </a:tblGrid>
              <a:tr h="517402"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EMPLOYEE_ID</a:t>
                      </a:r>
                      <a:endParaRPr lang="el-GR" b="1" u="sng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NAME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LASTNAME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SALARY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1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Μαρία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800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2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Μανόλης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Καπετανάκης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1000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3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Σοφία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Πασχαλίδου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4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Γιώργος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5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Ελένη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Μιχαηλίδου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1200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ight Arrow 7"/>
          <p:cNvSpPr/>
          <p:nvPr/>
        </p:nvSpPr>
        <p:spPr>
          <a:xfrm>
            <a:off x="4499992" y="5085184"/>
            <a:ext cx="1872208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ΑΠΟΤΕΛΕΣΜΑ</a:t>
            </a:r>
            <a:endParaRPr lang="el-GR" b="1" dirty="0"/>
          </a:p>
        </p:txBody>
      </p:sp>
      <p:sp>
        <p:nvSpPr>
          <p:cNvPr id="9" name="Rectangle 8"/>
          <p:cNvSpPr/>
          <p:nvPr/>
        </p:nvSpPr>
        <p:spPr>
          <a:xfrm>
            <a:off x="6732240" y="5085184"/>
            <a:ext cx="172819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5</a:t>
            </a:r>
            <a:endParaRPr lang="el-G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660033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SQL – SUM </a:t>
            </a:r>
            <a:r>
              <a:rPr lang="el-GR" dirty="0" smtClean="0">
                <a:solidFill>
                  <a:schemeClr val="bg1"/>
                </a:solidFill>
              </a:rPr>
              <a:t>συνάρτηση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>
            <a:normAutofit/>
          </a:bodyPr>
          <a:lstStyle/>
          <a:p>
            <a:r>
              <a:rPr lang="el-GR" dirty="0" smtClean="0"/>
              <a:t>Παράδειγμα: </a:t>
            </a:r>
            <a:r>
              <a:rPr lang="el-GR" b="1" i="1" dirty="0" smtClean="0"/>
              <a:t>Βρείτε το άθροισμα όλων των μισθών των εργαζομένων</a:t>
            </a:r>
            <a:endParaRPr lang="el-GR" dirty="0" smtClean="0"/>
          </a:p>
          <a:p>
            <a:endParaRPr lang="el-GR" b="1" i="1" dirty="0" smtClean="0"/>
          </a:p>
          <a:p>
            <a:endParaRPr lang="el-GR" dirty="0"/>
          </a:p>
        </p:txBody>
      </p:sp>
      <p:sp>
        <p:nvSpPr>
          <p:cNvPr id="5" name="Rounded Rectangle 4"/>
          <p:cNvSpPr/>
          <p:nvPr/>
        </p:nvSpPr>
        <p:spPr>
          <a:xfrm>
            <a:off x="683568" y="4725144"/>
            <a:ext cx="3600400" cy="1196752"/>
          </a:xfrm>
          <a:prstGeom prst="roundRect">
            <a:avLst/>
          </a:prstGeom>
          <a:solidFill>
            <a:srgbClr val="66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/>
              <a:t>SELECT</a:t>
            </a:r>
            <a:r>
              <a:rPr lang="en-US" sz="2400" dirty="0" smtClean="0"/>
              <a:t>  SUM(SALARY)</a:t>
            </a:r>
            <a:endParaRPr lang="en-US" sz="2400" b="1" dirty="0" smtClean="0"/>
          </a:p>
          <a:p>
            <a:r>
              <a:rPr lang="en-US" sz="2400" b="1" dirty="0" smtClean="0"/>
              <a:t>FROM EMPLOYEE</a:t>
            </a:r>
            <a:endParaRPr lang="el-GR" sz="2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55576" y="2204864"/>
          <a:ext cx="7560840" cy="234620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890210"/>
                <a:gridCol w="1890210"/>
                <a:gridCol w="1890210"/>
                <a:gridCol w="1890210"/>
              </a:tblGrid>
              <a:tr h="517402"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EMPLOYEE_ID</a:t>
                      </a:r>
                      <a:endParaRPr lang="el-GR" b="1" u="sng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NAME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LASTNAME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SALARY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1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Μαρία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800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2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Μανόλης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Καπετανάκης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1000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3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Σοφία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Πασχαλίδου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4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Γιώργος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5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Ελένη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Μιχαηλίδου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1200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ight Arrow 7"/>
          <p:cNvSpPr/>
          <p:nvPr/>
        </p:nvSpPr>
        <p:spPr>
          <a:xfrm>
            <a:off x="4499992" y="5085184"/>
            <a:ext cx="1872208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ΑΠΟΤΕΛΕΣΜΑ</a:t>
            </a:r>
            <a:endParaRPr lang="el-GR" b="1" dirty="0"/>
          </a:p>
        </p:txBody>
      </p:sp>
      <p:sp>
        <p:nvSpPr>
          <p:cNvPr id="9" name="Rectangle 8"/>
          <p:cNvSpPr/>
          <p:nvPr/>
        </p:nvSpPr>
        <p:spPr>
          <a:xfrm>
            <a:off x="6732240" y="5085184"/>
            <a:ext cx="172819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4200</a:t>
            </a:r>
            <a:endParaRPr lang="el-G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660033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SQL – SUM </a:t>
            </a:r>
            <a:r>
              <a:rPr lang="el-GR" dirty="0" smtClean="0">
                <a:solidFill>
                  <a:schemeClr val="bg1"/>
                </a:solidFill>
              </a:rPr>
              <a:t>συνάρτηση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>
            <a:normAutofit/>
          </a:bodyPr>
          <a:lstStyle/>
          <a:p>
            <a:r>
              <a:rPr lang="el-GR" dirty="0" smtClean="0"/>
              <a:t>Παράδειγμα: </a:t>
            </a:r>
            <a:r>
              <a:rPr lang="el-GR" b="1" i="1" dirty="0" smtClean="0"/>
              <a:t>Βρείτε το άθροισμα όλων των μισθών των εργαζομένων</a:t>
            </a:r>
            <a:endParaRPr lang="el-GR" dirty="0" smtClean="0"/>
          </a:p>
          <a:p>
            <a:endParaRPr lang="el-GR" b="1" i="1" dirty="0" smtClean="0"/>
          </a:p>
          <a:p>
            <a:endParaRPr lang="el-GR" dirty="0"/>
          </a:p>
        </p:txBody>
      </p:sp>
      <p:sp>
        <p:nvSpPr>
          <p:cNvPr id="5" name="Rounded Rectangle 4"/>
          <p:cNvSpPr/>
          <p:nvPr/>
        </p:nvSpPr>
        <p:spPr>
          <a:xfrm>
            <a:off x="683568" y="4725144"/>
            <a:ext cx="3600400" cy="1196752"/>
          </a:xfrm>
          <a:prstGeom prst="roundRect">
            <a:avLst/>
          </a:prstGeom>
          <a:solidFill>
            <a:srgbClr val="66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/>
              <a:t>SELECT</a:t>
            </a:r>
            <a:r>
              <a:rPr lang="en-US" sz="2400" dirty="0" smtClean="0"/>
              <a:t>  SUM(SALARY)</a:t>
            </a:r>
            <a:endParaRPr lang="en-US" sz="2400" b="1" dirty="0" smtClean="0"/>
          </a:p>
          <a:p>
            <a:r>
              <a:rPr lang="en-US" sz="2400" b="1" dirty="0" smtClean="0"/>
              <a:t>FROM EMPLOYEE</a:t>
            </a:r>
            <a:endParaRPr lang="el-GR" sz="2400" b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55576" y="2204864"/>
          <a:ext cx="7560840" cy="234620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890210"/>
                <a:gridCol w="1890210"/>
                <a:gridCol w="1890210"/>
                <a:gridCol w="1890210"/>
              </a:tblGrid>
              <a:tr h="517402"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EMPLOYEE_ID</a:t>
                      </a:r>
                      <a:endParaRPr lang="el-GR" b="1" u="sng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NAME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LASTNAME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SALARY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1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Μαρία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800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2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Μανόλης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Καπετανάκης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1000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3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Σοφία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Πασχαλίδου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4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Γιώργος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600</a:t>
                      </a:r>
                      <a:endParaRPr lang="el-GR" dirty="0"/>
                    </a:p>
                  </a:txBody>
                  <a:tcPr/>
                </a:tc>
              </a:tr>
              <a:tr h="299764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5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Ελένη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Μιχαηλίδου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1200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ight Arrow 7"/>
          <p:cNvSpPr/>
          <p:nvPr/>
        </p:nvSpPr>
        <p:spPr>
          <a:xfrm>
            <a:off x="4499992" y="5085184"/>
            <a:ext cx="1872208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/>
              <a:t>ΑΠΟΤΕΛΕΣΜΑ</a:t>
            </a:r>
            <a:endParaRPr lang="el-GR" b="1" dirty="0"/>
          </a:p>
        </p:txBody>
      </p:sp>
      <p:sp>
        <p:nvSpPr>
          <p:cNvPr id="9" name="Rectangle 8"/>
          <p:cNvSpPr/>
          <p:nvPr/>
        </p:nvSpPr>
        <p:spPr>
          <a:xfrm>
            <a:off x="6732240" y="5085184"/>
            <a:ext cx="172819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4200</a:t>
            </a:r>
            <a:endParaRPr lang="el-G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l-GR" sz="2800" dirty="0" smtClean="0">
                <a:solidFill>
                  <a:schemeClr val="bg1"/>
                </a:solidFill>
              </a:rPr>
              <a:t>Βάσεις Δεδομένων (3).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Autofit/>
          </a:bodyPr>
          <a:lstStyle/>
          <a:p>
            <a:endParaRPr lang="en-US" sz="2400" dirty="0" smtClean="0"/>
          </a:p>
          <a:p>
            <a:endParaRPr lang="el-GR" sz="2800" dirty="0" smtClean="0"/>
          </a:p>
          <a:p>
            <a:endParaRPr lang="en-US" sz="2800" dirty="0" smtClean="0"/>
          </a:p>
          <a:p>
            <a:endParaRPr lang="el-GR" sz="1800" dirty="0" smtClean="0"/>
          </a:p>
          <a:p>
            <a:endParaRPr lang="el-GR" sz="2000" dirty="0" smtClean="0"/>
          </a:p>
          <a:p>
            <a:endParaRPr lang="en-US" sz="1800" dirty="0" smtClean="0"/>
          </a:p>
          <a:p>
            <a:endParaRPr lang="el-GR" sz="1800" dirty="0" smtClean="0"/>
          </a:p>
          <a:p>
            <a:endParaRPr lang="el-GR" sz="1800" dirty="0" smtClean="0"/>
          </a:p>
          <a:p>
            <a:endParaRPr lang="el-GR" sz="1800" dirty="0" smtClean="0"/>
          </a:p>
          <a:p>
            <a:endParaRPr lang="en-US" sz="1800" dirty="0" smtClean="0"/>
          </a:p>
          <a:p>
            <a:endParaRPr lang="el-GR" sz="1800" dirty="0" smtClean="0"/>
          </a:p>
          <a:p>
            <a:endParaRPr lang="el-GR" sz="1800" dirty="0" smtClean="0"/>
          </a:p>
          <a:p>
            <a:endParaRPr lang="el-GR" sz="1800" dirty="0" smtClean="0"/>
          </a:p>
          <a:p>
            <a:endParaRPr lang="el-GR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an 5"/>
          <p:cNvSpPr/>
          <p:nvPr/>
        </p:nvSpPr>
        <p:spPr>
          <a:xfrm>
            <a:off x="3707904" y="2708920"/>
            <a:ext cx="1584176" cy="1728192"/>
          </a:xfrm>
          <a:prstGeom prst="can">
            <a:avLst/>
          </a:prstGeom>
          <a:gradFill>
            <a:gsLst>
              <a:gs pos="0">
                <a:srgbClr val="660033"/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b="1" dirty="0" smtClean="0"/>
              <a:t>Βάση δεδομένων</a:t>
            </a:r>
            <a:endParaRPr lang="el-GR" sz="2000" b="1" dirty="0"/>
          </a:p>
        </p:txBody>
      </p:sp>
      <p:pic>
        <p:nvPicPr>
          <p:cNvPr id="7" name="Picture 2" descr="C:\Users\jen_ran\Downloads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88840"/>
            <a:ext cx="1080120" cy="1080120"/>
          </a:xfrm>
          <a:prstGeom prst="rect">
            <a:avLst/>
          </a:prstGeom>
          <a:noFill/>
        </p:spPr>
      </p:pic>
      <p:pic>
        <p:nvPicPr>
          <p:cNvPr id="8" name="Picture 3" descr="C:\Users\jen_ran\Downloads\Person_CoffeeBreak_Female_Ligh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1916832"/>
            <a:ext cx="1291208" cy="1291208"/>
          </a:xfrm>
          <a:prstGeom prst="rect">
            <a:avLst/>
          </a:prstGeom>
          <a:noFill/>
        </p:spPr>
      </p:pic>
      <p:pic>
        <p:nvPicPr>
          <p:cNvPr id="10" name="Picture 5" descr="C:\Users\jen_ran\Downloads\images 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664" y="4005064"/>
            <a:ext cx="1152128" cy="1152128"/>
          </a:xfrm>
          <a:prstGeom prst="rect">
            <a:avLst/>
          </a:prstGeom>
          <a:noFill/>
        </p:spPr>
      </p:pic>
      <p:pic>
        <p:nvPicPr>
          <p:cNvPr id="11" name="Picture 7" descr="C:\Users\jen_ran\Downloads\images (2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3789040"/>
            <a:ext cx="1224136" cy="1224136"/>
          </a:xfrm>
          <a:prstGeom prst="rect">
            <a:avLst/>
          </a:prstGeom>
          <a:noFill/>
        </p:spPr>
      </p:pic>
      <p:cxnSp>
        <p:nvCxnSpPr>
          <p:cNvPr id="15" name="Straight Arrow Connector 14"/>
          <p:cNvCxnSpPr/>
          <p:nvPr/>
        </p:nvCxnSpPr>
        <p:spPr>
          <a:xfrm flipH="1" flipV="1">
            <a:off x="2555776" y="2348880"/>
            <a:ext cx="1008112" cy="576064"/>
          </a:xfrm>
          <a:prstGeom prst="straightConnector1">
            <a:avLst/>
          </a:prstGeom>
          <a:ln w="50800">
            <a:solidFill>
              <a:srgbClr val="6600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5436096" y="2276872"/>
            <a:ext cx="864096" cy="720080"/>
          </a:xfrm>
          <a:prstGeom prst="straightConnector1">
            <a:avLst/>
          </a:prstGeom>
          <a:ln w="50800">
            <a:solidFill>
              <a:srgbClr val="6600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699792" y="4293096"/>
            <a:ext cx="864096" cy="576064"/>
          </a:xfrm>
          <a:prstGeom prst="straightConnector1">
            <a:avLst/>
          </a:prstGeom>
          <a:ln w="50800">
            <a:solidFill>
              <a:srgbClr val="6600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508104" y="4005064"/>
            <a:ext cx="936104" cy="504056"/>
          </a:xfrm>
          <a:prstGeom prst="straightConnector1">
            <a:avLst/>
          </a:prstGeom>
          <a:ln w="50800">
            <a:solidFill>
              <a:srgbClr val="6600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le 1"/>
          <p:cNvSpPr txBox="1">
            <a:spLocks/>
          </p:cNvSpPr>
          <p:nvPr/>
        </p:nvSpPr>
        <p:spPr>
          <a:xfrm>
            <a:off x="179512" y="2132856"/>
            <a:ext cx="1584176" cy="360040"/>
          </a:xfrm>
          <a:prstGeom prst="rect">
            <a:avLst/>
          </a:prstGeom>
          <a:gradFill>
            <a:gsLst>
              <a:gs pos="0">
                <a:srgbClr val="660033"/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lin ang="16200000" scaled="0"/>
          </a:gra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Χρήστης</a:t>
            </a:r>
            <a:r>
              <a:rPr kumimoji="0" lang="el-GR" sz="16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</a:t>
            </a:r>
            <a:endParaRPr kumimoji="0" lang="el-GR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251520" y="4005064"/>
            <a:ext cx="1584176" cy="360040"/>
          </a:xfrm>
          <a:prstGeom prst="rect">
            <a:avLst/>
          </a:prstGeom>
          <a:gradFill>
            <a:gsLst>
              <a:gs pos="0">
                <a:srgbClr val="660033"/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lin ang="16200000" scaled="0"/>
          </a:gra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Χρήστης</a:t>
            </a:r>
            <a:r>
              <a:rPr kumimoji="0" lang="el-GR" sz="16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</a:t>
            </a:r>
            <a:endParaRPr kumimoji="0" lang="el-GR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7308304" y="4077072"/>
            <a:ext cx="1584176" cy="360040"/>
          </a:xfrm>
          <a:prstGeom prst="rect">
            <a:avLst/>
          </a:prstGeom>
          <a:gradFill>
            <a:gsLst>
              <a:gs pos="0">
                <a:srgbClr val="660033"/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lin ang="16200000" scaled="0"/>
          </a:gra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Χρήστης</a:t>
            </a:r>
            <a:r>
              <a:rPr kumimoji="0" lang="el-GR" sz="16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3</a:t>
            </a:r>
            <a:endParaRPr kumimoji="0" lang="el-GR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7092280" y="1772816"/>
            <a:ext cx="1584176" cy="360040"/>
          </a:xfrm>
          <a:prstGeom prst="rect">
            <a:avLst/>
          </a:prstGeom>
          <a:gradFill>
            <a:gsLst>
              <a:gs pos="0">
                <a:srgbClr val="660033"/>
              </a:gs>
              <a:gs pos="8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  <a:lin ang="16200000" scaled="0"/>
          </a:gra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Χρήστης</a:t>
            </a:r>
            <a:r>
              <a:rPr kumimoji="0" lang="el-GR" sz="16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4</a:t>
            </a:r>
            <a:endParaRPr kumimoji="0" lang="el-GR" sz="1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4" name="Title 1"/>
          <p:cNvSpPr txBox="1">
            <a:spLocks/>
          </p:cNvSpPr>
          <p:nvPr/>
        </p:nvSpPr>
        <p:spPr>
          <a:xfrm rot="1710807">
            <a:off x="2598454" y="2114553"/>
            <a:ext cx="1148660" cy="36004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Ανάκληση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600" b="1" dirty="0" smtClean="0">
                <a:latin typeface="+mj-lt"/>
                <a:ea typeface="+mj-ea"/>
                <a:cs typeface="+mj-cs"/>
              </a:rPr>
              <a:t>δεδομένων</a:t>
            </a:r>
            <a:endParaRPr kumimoji="0" lang="el-GR" sz="16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 rot="1610018">
            <a:off x="5220718" y="4406582"/>
            <a:ext cx="1241350" cy="4211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Ανάκληση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600" b="1" dirty="0" smtClean="0">
                <a:latin typeface="+mj-lt"/>
                <a:ea typeface="+mj-ea"/>
                <a:cs typeface="+mj-cs"/>
              </a:rPr>
              <a:t>δεδομένων</a:t>
            </a:r>
            <a:endParaRPr kumimoji="0" lang="el-GR" sz="16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 rot="19660396">
            <a:off x="2328868" y="4130828"/>
            <a:ext cx="1382668" cy="36004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Επεξεργασία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600" b="1" dirty="0" smtClean="0">
                <a:latin typeface="+mj-lt"/>
                <a:ea typeface="+mj-ea"/>
                <a:cs typeface="+mj-cs"/>
              </a:rPr>
              <a:t>δεδομένων</a:t>
            </a:r>
            <a:endParaRPr kumimoji="0" lang="el-GR" sz="16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 rot="19306937">
            <a:off x="5255273" y="2089918"/>
            <a:ext cx="1382668" cy="36004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Διαγραφή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600" b="1" dirty="0" smtClean="0">
                <a:latin typeface="+mj-lt"/>
                <a:ea typeface="+mj-ea"/>
                <a:cs typeface="+mj-cs"/>
              </a:rPr>
              <a:t>δεδομένων</a:t>
            </a:r>
            <a:endParaRPr kumimoji="0" lang="el-GR" sz="16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34" grpId="0"/>
      <p:bldP spid="35" grpId="0"/>
      <p:bldP spid="36" grpId="0"/>
      <p:bldP spid="37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SQL </a:t>
            </a:r>
            <a:r>
              <a:rPr lang="el-GR" dirty="0" smtClean="0">
                <a:solidFill>
                  <a:schemeClr val="bg1"/>
                </a:solidFill>
              </a:rPr>
              <a:t>Συναρτήσεις Κειμένου</a:t>
            </a:r>
            <a:r>
              <a:rPr lang="en-US" dirty="0" smtClean="0">
                <a:solidFill>
                  <a:schemeClr val="bg1"/>
                </a:solidFill>
              </a:rPr>
              <a:t> –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String functions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CONCAT	- </a:t>
            </a:r>
            <a:r>
              <a:rPr lang="el-GR" dirty="0" smtClean="0"/>
              <a:t>Συνένωση διαφόρων στηλών</a:t>
            </a:r>
          </a:p>
          <a:p>
            <a:pPr>
              <a:buNone/>
            </a:pPr>
            <a:r>
              <a:rPr lang="el-GR" b="1" i="1" dirty="0" smtClean="0"/>
              <a:t>	</a:t>
            </a:r>
            <a:r>
              <a:rPr lang="en-US" b="1" i="1" dirty="0" smtClean="0"/>
              <a:t>CONCAT(</a:t>
            </a:r>
            <a:r>
              <a:rPr lang="el-GR" b="1" i="1" dirty="0" smtClean="0"/>
              <a:t>στήλη1, στήλη2</a:t>
            </a:r>
            <a:r>
              <a:rPr lang="en-US" b="1" i="1" dirty="0" smtClean="0"/>
              <a:t>, </a:t>
            </a:r>
            <a:r>
              <a:rPr lang="el-GR" b="1" i="1" dirty="0" smtClean="0"/>
              <a:t>...,στήλη</a:t>
            </a:r>
            <a:r>
              <a:rPr lang="en-US" sz="2000" b="1" i="1" dirty="0" smtClean="0"/>
              <a:t>n</a:t>
            </a:r>
            <a:r>
              <a:rPr lang="el-GR" b="1" i="1" dirty="0" smtClean="0"/>
              <a:t>)</a:t>
            </a:r>
          </a:p>
          <a:p>
            <a:endParaRPr lang="el-GR" b="1" dirty="0" smtClean="0"/>
          </a:p>
          <a:p>
            <a:r>
              <a:rPr lang="el-GR" b="1" i="1" dirty="0" smtClean="0"/>
              <a:t>Επειδή η συνένωση χρησιμοποιείται για την δημιουργία μίας νέας τιμής, χρειαζόμαστε τα </a:t>
            </a:r>
          </a:p>
          <a:p>
            <a:pPr>
              <a:buNone/>
            </a:pPr>
            <a:r>
              <a:rPr lang="el-GR" b="1" i="1" dirty="0" smtClean="0"/>
              <a:t>   ψευδώνυμα της </a:t>
            </a:r>
            <a:r>
              <a:rPr lang="en-US" b="1" i="1" dirty="0" smtClean="0"/>
              <a:t>SQL (AS (alias))</a:t>
            </a:r>
            <a:r>
              <a:rPr lang="el-GR" b="1" i="1" dirty="0" smtClean="0"/>
              <a:t> </a:t>
            </a:r>
            <a:endParaRPr lang="en-US" b="1" i="1" dirty="0" smtClean="0"/>
          </a:p>
          <a:p>
            <a:endParaRPr lang="en-US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SQL </a:t>
            </a:r>
            <a:r>
              <a:rPr lang="el-GR" dirty="0" smtClean="0">
                <a:solidFill>
                  <a:schemeClr val="bg1"/>
                </a:solidFill>
              </a:rPr>
              <a:t>Συναρτήσεις Κειμένου</a:t>
            </a:r>
            <a:r>
              <a:rPr lang="en-US" dirty="0" smtClean="0">
                <a:solidFill>
                  <a:schemeClr val="bg1"/>
                </a:solidFill>
              </a:rPr>
              <a:t> –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String functions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	</a:t>
            </a:r>
            <a:endParaRPr lang="en-US" dirty="0" smtClean="0"/>
          </a:p>
          <a:p>
            <a:endParaRPr lang="el-GR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827584" y="2132856"/>
          <a:ext cx="7416824" cy="331236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552061"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EMPLOYEE_ID</a:t>
                      </a:r>
                      <a:endParaRPr lang="el-GR" b="1" u="sng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NAME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LASTNAME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SALARY</a:t>
                      </a:r>
                      <a:endParaRPr lang="el-G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552061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1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Μαρία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800</a:t>
                      </a:r>
                      <a:endParaRPr lang="el-GR" dirty="0"/>
                    </a:p>
                  </a:txBody>
                  <a:tcPr/>
                </a:tc>
              </a:tr>
              <a:tr h="552061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2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Μανόλης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Καπετανάκης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1000</a:t>
                      </a:r>
                      <a:endParaRPr lang="el-GR" dirty="0"/>
                    </a:p>
                  </a:txBody>
                  <a:tcPr/>
                </a:tc>
              </a:tr>
              <a:tr h="552061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3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Σοφία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Πασχαλίδου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600</a:t>
                      </a:r>
                      <a:endParaRPr lang="el-GR" dirty="0"/>
                    </a:p>
                  </a:txBody>
                  <a:tcPr/>
                </a:tc>
              </a:tr>
              <a:tr h="552061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4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Γιώργος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Παπαδάκης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600</a:t>
                      </a:r>
                      <a:endParaRPr lang="el-GR" dirty="0"/>
                    </a:p>
                  </a:txBody>
                  <a:tcPr/>
                </a:tc>
              </a:tr>
              <a:tr h="552061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/>
                        <a:t>5</a:t>
                      </a:r>
                      <a:endParaRPr lang="el-G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Ελένη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Μιχαηλίδου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1200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SQL </a:t>
            </a:r>
            <a:r>
              <a:rPr lang="el-GR" dirty="0" smtClean="0">
                <a:solidFill>
                  <a:schemeClr val="bg1"/>
                </a:solidFill>
              </a:rPr>
              <a:t>Συναρτήσεις Κειμένου</a:t>
            </a:r>
            <a:r>
              <a:rPr lang="en-US" dirty="0" smtClean="0">
                <a:solidFill>
                  <a:schemeClr val="bg1"/>
                </a:solidFill>
              </a:rPr>
              <a:t> –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String functions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	SELECT </a:t>
            </a:r>
            <a:r>
              <a:rPr lang="en-US" dirty="0" smtClean="0"/>
              <a:t>CONCAT(NAME,SURNAME) AS </a:t>
            </a:r>
            <a:r>
              <a:rPr lang="en-US" dirty="0" err="1" smtClean="0"/>
              <a:t>NewName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	FROM </a:t>
            </a:r>
            <a:r>
              <a:rPr lang="en-US" dirty="0" smtClean="0"/>
              <a:t>EMPLOYEE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l-GR" dirty="0" smtClean="0"/>
              <a:t>Αποτέλεσμα: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   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  </a:t>
            </a:r>
            <a:r>
              <a:rPr lang="el-GR" b="1" dirty="0" smtClean="0"/>
              <a:t>  Λείπει το κενό μεταξύ</a:t>
            </a:r>
          </a:p>
          <a:p>
            <a:pPr>
              <a:buNone/>
            </a:pPr>
            <a:r>
              <a:rPr lang="el-GR" b="1" dirty="0" smtClean="0"/>
              <a:t>   των στηλών.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 </a:t>
            </a:r>
          </a:p>
          <a:p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2708920"/>
            <a:ext cx="2952328" cy="287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SQL </a:t>
            </a:r>
            <a:r>
              <a:rPr lang="el-GR" dirty="0" smtClean="0">
                <a:solidFill>
                  <a:schemeClr val="bg1"/>
                </a:solidFill>
              </a:rPr>
              <a:t>Συναρτήσεις Κειμένου</a:t>
            </a:r>
            <a:r>
              <a:rPr lang="en-US" dirty="0" smtClean="0">
                <a:solidFill>
                  <a:schemeClr val="bg1"/>
                </a:solidFill>
              </a:rPr>
              <a:t> –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String functions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5257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	SELECT </a:t>
            </a:r>
            <a:r>
              <a:rPr lang="en-US" dirty="0" smtClean="0"/>
              <a:t>CONCAT(name</a:t>
            </a:r>
            <a:r>
              <a:rPr lang="en-US" b="1" dirty="0" smtClean="0"/>
              <a:t>,' ',</a:t>
            </a:r>
            <a:r>
              <a:rPr lang="en-US" dirty="0" smtClean="0"/>
              <a:t>surname) AS </a:t>
            </a:r>
            <a:r>
              <a:rPr lang="en-US" dirty="0" err="1" smtClean="0"/>
              <a:t>NewName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	FROM EMPLOYEE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l-GR" dirty="0" smtClean="0"/>
              <a:t>Αποτέλεσμα: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    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  Τώρα υπάρχει κενό</a:t>
            </a:r>
          </a:p>
          <a:p>
            <a:pPr>
              <a:buNone/>
            </a:pPr>
            <a:r>
              <a:rPr lang="el-GR" dirty="0" smtClean="0"/>
              <a:t>  μεταξύ των στηλών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 </a:t>
            </a:r>
            <a:r>
              <a:rPr lang="el-GR" b="1" dirty="0" smtClean="0"/>
              <a:t>  </a:t>
            </a:r>
            <a:endParaRPr lang="en-US" b="1" dirty="0" smtClean="0"/>
          </a:p>
          <a:p>
            <a:r>
              <a:rPr lang="el-GR" dirty="0" smtClean="0"/>
              <a:t>Δυνατότητα ενσωμάτωσης </a:t>
            </a:r>
          </a:p>
          <a:p>
            <a:pPr>
              <a:buNone/>
            </a:pPr>
            <a:r>
              <a:rPr lang="el-GR" dirty="0" smtClean="0"/>
              <a:t>	αλφαριθμητικών τοποθετώντας τα με απλά εισαγωγικά.</a:t>
            </a:r>
          </a:p>
          <a:p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2492896"/>
            <a:ext cx="3541737" cy="3242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SQL </a:t>
            </a:r>
            <a:r>
              <a:rPr lang="el-GR" dirty="0" smtClean="0">
                <a:solidFill>
                  <a:schemeClr val="bg1"/>
                </a:solidFill>
              </a:rPr>
              <a:t>Συναρτήσεις Κειμένου</a:t>
            </a:r>
            <a:r>
              <a:rPr lang="en-US" dirty="0" smtClean="0">
                <a:solidFill>
                  <a:schemeClr val="bg1"/>
                </a:solidFill>
              </a:rPr>
              <a:t> –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String functions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	SELECT CONCAT(NAME,</a:t>
            </a:r>
            <a:r>
              <a:rPr lang="el-GR" b="1" dirty="0" smtClean="0"/>
              <a:t> </a:t>
            </a:r>
            <a:r>
              <a:rPr lang="en-US" b="1" dirty="0" smtClean="0"/>
              <a:t>',',SURNAME,',', SALARY) AS Employee</a:t>
            </a:r>
          </a:p>
          <a:p>
            <a:pPr>
              <a:buNone/>
            </a:pPr>
            <a:r>
              <a:rPr lang="en-US" b="1" dirty="0" smtClean="0"/>
              <a:t>	FROM EMPLOYEE</a:t>
            </a:r>
            <a:r>
              <a:rPr lang="en-US" dirty="0" smtClean="0"/>
              <a:t>   </a:t>
            </a:r>
            <a:endParaRPr lang="el-GR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Αποτέλεσμα: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    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  Τώρα υπάρχουν κόμματα</a:t>
            </a:r>
          </a:p>
          <a:p>
            <a:pPr>
              <a:buNone/>
            </a:pPr>
            <a:r>
              <a:rPr lang="el-GR" dirty="0" smtClean="0"/>
              <a:t>  μεταξύ των στηλών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 </a:t>
            </a:r>
            <a:r>
              <a:rPr lang="el-GR" b="1" dirty="0" smtClean="0"/>
              <a:t>  </a:t>
            </a:r>
            <a:endParaRPr lang="en-US" b="1" dirty="0" smtClean="0"/>
          </a:p>
          <a:p>
            <a:endParaRPr lang="el-G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2780928"/>
            <a:ext cx="3605814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/>
          <a:lstStyle/>
          <a:p>
            <a:r>
              <a:rPr lang="el-GR" dirty="0" smtClean="0">
                <a:solidFill>
                  <a:schemeClr val="bg1"/>
                </a:solidFill>
              </a:rPr>
              <a:t>Σύνδεσμοι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gsw-FR" dirty="0" smtClean="0">
                <a:hlinkClick r:id="rId2"/>
              </a:rPr>
              <a:t>http://www.w3schools.com/sql/</a:t>
            </a:r>
            <a:endParaRPr lang="gsw-FR" dirty="0" smtClean="0"/>
          </a:p>
          <a:p>
            <a:endParaRPr lang="gsw-FR" dirty="0" smtClean="0"/>
          </a:p>
          <a:p>
            <a:r>
              <a:rPr lang="gsw-FR" dirty="0" smtClean="0">
                <a:hlinkClick r:id="rId3"/>
              </a:rPr>
              <a:t>https://dev.mysql.com/doc/refman/5.5/en/</a:t>
            </a:r>
          </a:p>
          <a:p>
            <a:endParaRPr lang="gsw-FR" dirty="0" smtClean="0">
              <a:hlinkClick r:id="rId3"/>
            </a:endParaRPr>
          </a:p>
          <a:p>
            <a:r>
              <a:rPr lang="gsw-FR" dirty="0" smtClean="0">
                <a:hlinkClick r:id="rId3"/>
              </a:rPr>
              <a:t>http://www.mysqltutorial.org/</a:t>
            </a:r>
          </a:p>
          <a:p>
            <a:endParaRPr lang="gsw-FR" dirty="0" smtClean="0">
              <a:hlinkClick r:id="rId3"/>
            </a:endParaRPr>
          </a:p>
          <a:p>
            <a:r>
              <a:rPr lang="gsw-FR" dirty="0" smtClean="0">
                <a:hlinkClick r:id="rId3"/>
              </a:rPr>
              <a:t>http://www.w3schools.com/php/php_mysql_intro.asp</a:t>
            </a:r>
            <a:endParaRPr lang="el-GR" dirty="0" smtClean="0"/>
          </a:p>
          <a:p>
            <a:endParaRPr lang="gsw-F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l-GR" sz="2800" dirty="0" smtClean="0">
                <a:solidFill>
                  <a:schemeClr val="bg1"/>
                </a:solidFill>
              </a:rPr>
              <a:t>Βάσεις Δεδομένων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06916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2400" dirty="0" smtClean="0"/>
          </a:p>
          <a:p>
            <a:r>
              <a:rPr lang="el-GR" sz="2400" dirty="0" smtClean="0"/>
              <a:t>Οι ΒΔ χρησιμοποιούνται </a:t>
            </a:r>
            <a:r>
              <a:rPr lang="el-GR" sz="2400" b="1" dirty="0" smtClean="0"/>
              <a:t>ευρέως </a:t>
            </a:r>
            <a:r>
              <a:rPr lang="el-GR" sz="2400" dirty="0" smtClean="0"/>
              <a:t>σε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l-GR" sz="2400" b="1" dirty="0" smtClean="0"/>
              <a:t>Τράπεζες</a:t>
            </a:r>
            <a:r>
              <a:rPr lang="el-GR" sz="2400" dirty="0" smtClean="0"/>
              <a:t> (για πληροφορίες πελατών, λογαριασμών, δανείων)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l-GR" sz="2400" b="1" dirty="0" smtClean="0"/>
              <a:t>Αεροπορικές εταιρείες </a:t>
            </a:r>
            <a:r>
              <a:rPr lang="el-GR" sz="2400" dirty="0" smtClean="0"/>
              <a:t>(για κρατήσεις θέσεων και πληροφορίες πτήσεων)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l-GR" sz="2400" b="1" dirty="0" smtClean="0"/>
              <a:t>Πανεπιστήμια</a:t>
            </a:r>
            <a:r>
              <a:rPr lang="el-GR" sz="2400" dirty="0" smtClean="0"/>
              <a:t> (για πληροφορίες φοιτητών, εγγραφές, βαθμούς σε μαθήματα)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l-GR" sz="2400" b="1" dirty="0" smtClean="0"/>
              <a:t>Τηλεπικοινωνίες</a:t>
            </a:r>
            <a:r>
              <a:rPr lang="el-GR" sz="2400" dirty="0" smtClean="0"/>
              <a:t> (διατήρηση κλήσεων, δημιουργία μηνιαίων λογαριασμών)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l-GR" sz="2400" b="1" dirty="0" smtClean="0"/>
              <a:t>Πωλήσεις</a:t>
            </a:r>
            <a:r>
              <a:rPr lang="el-GR" sz="2400" dirty="0" smtClean="0"/>
              <a:t> (Για πληροφορίες πελατών, προϊόντων και πωλήσεων) κ.ά.</a:t>
            </a:r>
          </a:p>
          <a:p>
            <a:pPr lvl="1"/>
            <a:endParaRPr lang="el-GR" sz="2000" dirty="0" smtClean="0"/>
          </a:p>
          <a:p>
            <a:endParaRPr lang="el-GR" sz="2400" dirty="0" smtClean="0"/>
          </a:p>
          <a:p>
            <a:endParaRPr lang="en-US" sz="2800" dirty="0" smtClean="0"/>
          </a:p>
          <a:p>
            <a:endParaRPr lang="el-GR" sz="1800" dirty="0" smtClean="0"/>
          </a:p>
          <a:p>
            <a:endParaRPr lang="el-GR" sz="2000" dirty="0" smtClean="0"/>
          </a:p>
          <a:p>
            <a:endParaRPr lang="en-US" sz="1800" dirty="0" smtClean="0"/>
          </a:p>
          <a:p>
            <a:endParaRPr lang="el-GR" sz="1800" dirty="0" smtClean="0"/>
          </a:p>
          <a:p>
            <a:endParaRPr lang="el-GR" sz="1800" dirty="0" smtClean="0"/>
          </a:p>
          <a:p>
            <a:endParaRPr lang="el-GR" sz="1800" dirty="0" smtClean="0"/>
          </a:p>
          <a:p>
            <a:endParaRPr lang="en-US" sz="1800" dirty="0" smtClean="0"/>
          </a:p>
          <a:p>
            <a:endParaRPr lang="el-GR" sz="1800" dirty="0" smtClean="0"/>
          </a:p>
          <a:p>
            <a:endParaRPr lang="el-GR" sz="1800" dirty="0" smtClean="0"/>
          </a:p>
          <a:p>
            <a:endParaRPr lang="el-GR" sz="1800" dirty="0" smtClean="0"/>
          </a:p>
          <a:p>
            <a:endParaRPr lang="el-GR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an 4"/>
          <p:cNvSpPr/>
          <p:nvPr/>
        </p:nvSpPr>
        <p:spPr>
          <a:xfrm>
            <a:off x="7164288" y="548680"/>
            <a:ext cx="792088" cy="720080"/>
          </a:xfrm>
          <a:prstGeom prst="ca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000" dirty="0" smtClean="0"/>
              <a:t>Βάση δεδομένων</a:t>
            </a:r>
            <a:endParaRPr lang="el-GR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l-GR" sz="3600" dirty="0" smtClean="0">
                <a:solidFill>
                  <a:schemeClr val="bg1"/>
                </a:solidFill>
              </a:rPr>
              <a:t>Σύστημα Διαχείρισης Βάσεων Δεδομένων</a:t>
            </a:r>
            <a:br>
              <a:rPr lang="el-GR" sz="3600" dirty="0" smtClean="0">
                <a:solidFill>
                  <a:schemeClr val="bg1"/>
                </a:solidFill>
              </a:rPr>
            </a:br>
            <a:r>
              <a:rPr lang="el-GR" sz="3600" dirty="0" smtClean="0">
                <a:solidFill>
                  <a:schemeClr val="bg1"/>
                </a:solidFill>
              </a:rPr>
              <a:t>(ΣΔΒΔ - </a:t>
            </a:r>
            <a:r>
              <a:rPr lang="en-US" sz="3600" dirty="0" smtClean="0">
                <a:solidFill>
                  <a:schemeClr val="bg1"/>
                </a:solidFill>
              </a:rPr>
              <a:t>DBMS</a:t>
            </a:r>
            <a:r>
              <a:rPr lang="el-GR" sz="3600" dirty="0" smtClean="0">
                <a:solidFill>
                  <a:schemeClr val="bg1"/>
                </a:solidFill>
              </a:rPr>
              <a:t>)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«Σύστημα Διαχείρισης Βάσεων Δεδομένων – ΣΔΒΔ είναι ένα σύνολο από </a:t>
            </a:r>
            <a:r>
              <a:rPr lang="el-GR" b="1" dirty="0" smtClean="0"/>
              <a:t>σχετιζόμενα δεδομένα</a:t>
            </a:r>
            <a:r>
              <a:rPr lang="el-GR" dirty="0" smtClean="0"/>
              <a:t> και ένα σύνολο από </a:t>
            </a:r>
            <a:r>
              <a:rPr lang="el-GR" b="1" dirty="0" smtClean="0"/>
              <a:t>προγράμματα</a:t>
            </a:r>
            <a:r>
              <a:rPr lang="el-GR" dirty="0" smtClean="0"/>
              <a:t> για πρόσβαση σε αυτά τα δεδομένα.»</a:t>
            </a:r>
          </a:p>
          <a:p>
            <a:endParaRPr lang="el-GR" dirty="0" smtClean="0"/>
          </a:p>
          <a:p>
            <a:r>
              <a:rPr lang="el-GR" dirty="0" smtClean="0"/>
              <a:t>Σχεδιάζονται για να χειρίζονται </a:t>
            </a:r>
            <a:r>
              <a:rPr lang="el-GR" b="1" dirty="0" smtClean="0"/>
              <a:t>μεγάλα τμήματα πληροφορίας</a:t>
            </a:r>
            <a:r>
              <a:rPr lang="el-GR" dirty="0" smtClean="0"/>
              <a:t>.</a:t>
            </a:r>
          </a:p>
          <a:p>
            <a:endParaRPr lang="el-GR" dirty="0" smtClean="0"/>
          </a:p>
          <a:p>
            <a:r>
              <a:rPr lang="el-GR" dirty="0" smtClean="0"/>
              <a:t>Διασφαλίζουν την </a:t>
            </a:r>
            <a:r>
              <a:rPr lang="el-GR" b="1" dirty="0" smtClean="0"/>
              <a:t>ασφάλεια</a:t>
            </a:r>
            <a:r>
              <a:rPr lang="el-GR" dirty="0" smtClean="0"/>
              <a:t> των πληροφοριών που αποθηκεύονται.</a:t>
            </a:r>
            <a:endParaRPr lang="en-US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n-US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660033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l-GR" sz="3600" dirty="0" smtClean="0">
                <a:solidFill>
                  <a:schemeClr val="bg1"/>
                </a:solidFill>
              </a:rPr>
              <a:t>Σύστημα Διαχείρισης Βάσεων Δεδομένων</a:t>
            </a:r>
            <a:br>
              <a:rPr lang="el-GR" sz="3600" dirty="0" smtClean="0">
                <a:solidFill>
                  <a:schemeClr val="bg1"/>
                </a:solidFill>
              </a:rPr>
            </a:br>
            <a:r>
              <a:rPr lang="el-GR" sz="3600" dirty="0" smtClean="0">
                <a:solidFill>
                  <a:schemeClr val="bg1"/>
                </a:solidFill>
              </a:rPr>
              <a:t>(ΣΔΒΔ - </a:t>
            </a:r>
            <a:r>
              <a:rPr lang="en-US" sz="3600" dirty="0" smtClean="0">
                <a:solidFill>
                  <a:schemeClr val="bg1"/>
                </a:solidFill>
              </a:rPr>
              <a:t>DBMS</a:t>
            </a:r>
            <a:r>
              <a:rPr lang="el-GR" sz="3600" dirty="0" smtClean="0">
                <a:solidFill>
                  <a:schemeClr val="bg1"/>
                </a:solidFill>
              </a:rPr>
              <a:t>)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Αν έχουμε </a:t>
            </a:r>
            <a:r>
              <a:rPr lang="el-GR" b="1" dirty="0" smtClean="0"/>
              <a:t>κοινόχρηστα δεδομένα </a:t>
            </a:r>
            <a:r>
              <a:rPr lang="el-GR" dirty="0" smtClean="0"/>
              <a:t>μεταξύ διαφορετικών χρηστών</a:t>
            </a:r>
          </a:p>
          <a:p>
            <a:pPr lvl="1"/>
            <a:r>
              <a:rPr lang="el-GR" dirty="0" smtClean="0"/>
              <a:t>τα ΣΔΒΔ πρέπει να αποφεύγουν πιθανά λανθασμένα αποτελέσματα.</a:t>
            </a:r>
          </a:p>
          <a:p>
            <a:endParaRPr lang="el-GR" dirty="0" smtClean="0"/>
          </a:p>
          <a:p>
            <a:r>
              <a:rPr lang="el-GR" dirty="0" smtClean="0"/>
              <a:t>Σχεδιάζονται για να χειρίζονται </a:t>
            </a:r>
            <a:r>
              <a:rPr lang="el-GR" b="1" dirty="0" smtClean="0"/>
              <a:t>μεγάλα τμήματα πληροφορίας</a:t>
            </a:r>
            <a:r>
              <a:rPr lang="el-GR" dirty="0" smtClean="0"/>
              <a:t>.</a:t>
            </a:r>
          </a:p>
          <a:p>
            <a:endParaRPr lang="el-GR" dirty="0" smtClean="0"/>
          </a:p>
          <a:p>
            <a:r>
              <a:rPr lang="el-GR" dirty="0" smtClean="0"/>
              <a:t>Διασφαλίζουν την </a:t>
            </a:r>
            <a:r>
              <a:rPr lang="el-GR" b="1" dirty="0" smtClean="0"/>
              <a:t>ασφάλεια</a:t>
            </a:r>
            <a:r>
              <a:rPr lang="el-GR" dirty="0" smtClean="0"/>
              <a:t> των πληροφοριών που αποθηκεύονται.</a:t>
            </a:r>
            <a:endParaRPr lang="en-US" dirty="0" smtClean="0"/>
          </a:p>
          <a:p>
            <a:endParaRPr lang="el-GR" dirty="0" smtClean="0"/>
          </a:p>
          <a:p>
            <a:r>
              <a:rPr lang="el-GR" i="1" u="sng" dirty="0" smtClean="0"/>
              <a:t>Παραδείγματα</a:t>
            </a:r>
            <a:r>
              <a:rPr lang="el-GR" i="1" dirty="0" smtClean="0"/>
              <a:t> ΣΔΒΔ</a:t>
            </a:r>
            <a:r>
              <a:rPr lang="el-GR" dirty="0" smtClean="0"/>
              <a:t>: </a:t>
            </a:r>
            <a:r>
              <a:rPr lang="en-US" b="1" dirty="0" smtClean="0"/>
              <a:t>MySQL</a:t>
            </a:r>
            <a:r>
              <a:rPr lang="el-GR" b="1" dirty="0" smtClean="0"/>
              <a:t>, </a:t>
            </a:r>
            <a:r>
              <a:rPr lang="en-US" b="1" dirty="0" smtClean="0"/>
              <a:t>Oracle</a:t>
            </a:r>
            <a:r>
              <a:rPr lang="el-GR" b="1" dirty="0" smtClean="0"/>
              <a:t>, </a:t>
            </a:r>
            <a:r>
              <a:rPr lang="en-US" b="1" dirty="0" err="1" smtClean="0"/>
              <a:t>PostgreSQL</a:t>
            </a:r>
            <a:r>
              <a:rPr lang="en-US" b="1" dirty="0" smtClean="0"/>
              <a:t> </a:t>
            </a:r>
            <a:r>
              <a:rPr lang="el-GR" dirty="0" smtClean="0"/>
              <a:t>κ.ά.</a:t>
            </a:r>
            <a:endParaRPr lang="en-US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n-US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DF9C9-7781-4114-934D-7740663B63C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1430</TotalTime>
  <Words>2087</Words>
  <Application>Microsoft Office PowerPoint</Application>
  <PresentationFormat>On-screen Show (4:3)</PresentationFormat>
  <Paragraphs>1019</Paragraphs>
  <Slides>65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6" baseType="lpstr">
      <vt:lpstr>Office Theme</vt:lpstr>
      <vt:lpstr>Slide 1</vt:lpstr>
      <vt:lpstr>Slide 2</vt:lpstr>
      <vt:lpstr>3η ενότητα: Advanced MySQL</vt:lpstr>
      <vt:lpstr>Βάσεις Δεδομένων (1)</vt:lpstr>
      <vt:lpstr>Βάσεις Δεδομένων (2)</vt:lpstr>
      <vt:lpstr>Βάσεις Δεδομένων (3).</vt:lpstr>
      <vt:lpstr>Βάσεις Δεδομένων (4)</vt:lpstr>
      <vt:lpstr>Σύστημα Διαχείρισης Βάσεων Δεδομένων (ΣΔΒΔ - DBMS) (1)</vt:lpstr>
      <vt:lpstr>Σύστημα Διαχείρισης Βάσεων Δεδομένων (ΣΔΒΔ - DBMS) (2)</vt:lpstr>
      <vt:lpstr>Πίνακας – Στήλες – Γραμμές (1)</vt:lpstr>
      <vt:lpstr>Παράδειγμα Πίνακα </vt:lpstr>
      <vt:lpstr>Πρωτεύον κλειδί πίνακα (primary key) (1)</vt:lpstr>
      <vt:lpstr>Πρωτεύον κλειδί πίνακα (primary key) (2)</vt:lpstr>
      <vt:lpstr>Εισαγωγή εγγραφής</vt:lpstr>
      <vt:lpstr>Εισαγωγή εγγραφής</vt:lpstr>
      <vt:lpstr>Διαγραφή εγγραφής</vt:lpstr>
      <vt:lpstr>Διαγραφή εγγραφής</vt:lpstr>
      <vt:lpstr>Τροποίηση εγγραφής</vt:lpstr>
      <vt:lpstr>Τροποίηση εγγραφής</vt:lpstr>
      <vt:lpstr>Τι είναι η MySQL</vt:lpstr>
      <vt:lpstr>MySQL (2)</vt:lpstr>
      <vt:lpstr>SQL: Αριθμητικοί τύποι δεδομένων  (συνοπτικά)</vt:lpstr>
      <vt:lpstr>SQL: Αλφαριθμητικά (συνοπτικά)</vt:lpstr>
      <vt:lpstr>Ημερομηνίες και Ώρες (συνοπτικά)</vt:lpstr>
      <vt:lpstr>ΤΕΛΕΣΤΕΣ</vt:lpstr>
      <vt:lpstr>SQL Εντολές</vt:lpstr>
      <vt:lpstr>SELECT – ΑΝΑΚΤΗΣΗ ΔΕΔΟΜΕΝΩΝ</vt:lpstr>
      <vt:lpstr>INSERT - ΕΙΣΑΓΩΓΗ</vt:lpstr>
      <vt:lpstr>DELETE - ΔΙΑΓΡΑΦΗ</vt:lpstr>
      <vt:lpstr>UPDATE - ΕΝΗΜΕΡΩΣΗ</vt:lpstr>
      <vt:lpstr>SQL Constraints  - Περιορισμοί</vt:lpstr>
      <vt:lpstr>SQL Constraints  - Περιορισμοί</vt:lpstr>
      <vt:lpstr>SQL Constraints  - Περιορισμοί</vt:lpstr>
      <vt:lpstr>Σχήμα Βάσης Δεδομένων «e-shop»</vt:lpstr>
      <vt:lpstr>Σχήμα Βάσης Δεδομένων «e-shop»</vt:lpstr>
      <vt:lpstr>Σχήμα Βάσης Δεδομένων «e-shop»</vt:lpstr>
      <vt:lpstr>Σχήμα Βάσης Δεδομένων «e-shop»</vt:lpstr>
      <vt:lpstr>Σχήμα Βάσης Δεδομένων «e-shop»</vt:lpstr>
      <vt:lpstr>Σχήμα Βάσης Δεδομένων «e-shop»</vt:lpstr>
      <vt:lpstr>ΞΕΝΟ ΚΛΕΙΔΙ </vt:lpstr>
      <vt:lpstr>ΞΕΝΟ ΚΛΕΙΔΙ </vt:lpstr>
      <vt:lpstr>ΞΕΝΟ ΚΛΕΙΔΙ </vt:lpstr>
      <vt:lpstr>ΞΕΝΟ ΚΛΕΙΔΙ </vt:lpstr>
      <vt:lpstr>ΞΕΝΟ ΚΛΕΙΔΙ </vt:lpstr>
      <vt:lpstr>JOIN – ΣΥΖΕΥΞΗ/ΣΥΣΧΕΤΙΣΗ</vt:lpstr>
      <vt:lpstr>JOIN – ΣΥΖΕΥΞΗ/ΣΥΣΧΕΤΙΣΗ</vt:lpstr>
      <vt:lpstr>JOIN – ΣΥΖΕΥΞΗ/ΣΥΣΧΕΤΙΣΗ</vt:lpstr>
      <vt:lpstr>JOIN</vt:lpstr>
      <vt:lpstr>JOIN</vt:lpstr>
      <vt:lpstr>LEFT-JOIN (ΑΡΙΣΤΕΡΗ ΣΥΖΕΥΞΗ)</vt:lpstr>
      <vt:lpstr>RIGHT-JOIN (ΔΕΞΙΑ ΣΥΖΕΥΞΗ)</vt:lpstr>
      <vt:lpstr>SQL Συναθροιστικές συναρτήσεις – Aggregate functions</vt:lpstr>
      <vt:lpstr>SQL Συναθροιστικές συναρτήσεις Παράδειγμα</vt:lpstr>
      <vt:lpstr>SQL – AVG συνάρτηση</vt:lpstr>
      <vt:lpstr>SQL – ΜΑΧ συνάρτηση</vt:lpstr>
      <vt:lpstr>SQL – ΜIN συνάρτηση</vt:lpstr>
      <vt:lpstr>SQL – COUNT συνάρτηση</vt:lpstr>
      <vt:lpstr>SQL – SUM συνάρτηση</vt:lpstr>
      <vt:lpstr>SQL – SUM συνάρτηση</vt:lpstr>
      <vt:lpstr>SQL Συναρτήσεις Κειμένου – String functions</vt:lpstr>
      <vt:lpstr>SQL Συναρτήσεις Κειμένου – String functions</vt:lpstr>
      <vt:lpstr>SQL Συναρτήσεις Κειμένου – String functions</vt:lpstr>
      <vt:lpstr>SQL Συναρτήσεις Κειμένου – String functions</vt:lpstr>
      <vt:lpstr>SQL Συναρτήσεις Κειμένου – String functions</vt:lpstr>
      <vt:lpstr>Σύνδεσμοι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Σχόλιο</dc:creator>
  <cp:lastModifiedBy>esmyrnaki</cp:lastModifiedBy>
  <cp:revision>292</cp:revision>
  <dcterms:created xsi:type="dcterms:W3CDTF">2014-11-05T14:25:28Z</dcterms:created>
  <dcterms:modified xsi:type="dcterms:W3CDTF">2015-07-10T20:15:11Z</dcterms:modified>
</cp:coreProperties>
</file>