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tags/tag8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tags/tag12.xml" ContentType="application/vnd.openxmlformats-officedocument.presentationml.tag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11"/>
  </p:notesMasterIdLst>
  <p:sldIdLst>
    <p:sldId id="256" r:id="rId2"/>
    <p:sldId id="267" r:id="rId3"/>
    <p:sldId id="261" r:id="rId4"/>
    <p:sldId id="262" r:id="rId5"/>
    <p:sldId id="263" r:id="rId6"/>
    <p:sldId id="264" r:id="rId7"/>
    <p:sldId id="265" r:id="rId8"/>
    <p:sldId id="266" r:id="rId9"/>
    <p:sldId id="259" r:id="rId10"/>
  </p:sldIdLst>
  <p:sldSz cx="9144000" cy="6858000" type="screen4x3"/>
  <p:notesSz cx="6858000" cy="9144000"/>
  <p:custDataLst>
    <p:tags r:id="rId12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84077"/>
    <a:srgbClr val="A54D90"/>
    <a:srgbClr val="80008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06" autoAdjust="0"/>
    <p:restoredTop sz="94206" autoAdjust="0"/>
  </p:normalViewPr>
  <p:slideViewPr>
    <p:cSldViewPr>
      <p:cViewPr varScale="1">
        <p:scale>
          <a:sx n="70" d="100"/>
          <a:sy n="70" d="100"/>
        </p:scale>
        <p:origin x="-111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07E39B-68C5-4C6C-8B23-71BDD6068CFF}" type="datetimeFigureOut">
              <a:rPr lang="el-GR" smtClean="0"/>
              <a:pPr/>
              <a:t>14/7/2014</a:t>
            </a:fld>
            <a:endParaRPr lang="el-G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B5A933E-ACF4-49FE-B179-438D2946660D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4717502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35415535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2</a:t>
            </a:fld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CD6A2D4B-62EC-41A3-863B-FE7468991A8A}" type="slidenum">
              <a:rPr/>
              <a:pPr lvl="0"/>
              <a:t>3</a:t>
            </a:fld>
            <a:endParaRPr lang="el-GR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7875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</p:spPr>
        <p:txBody>
          <a:bodyPr>
            <a:spAutoFit/>
          </a:bodyPr>
          <a:lstStyle/>
          <a:p>
            <a:endParaRPr lang="el-GR" sz="2940"/>
          </a:p>
        </p:txBody>
      </p:sp>
    </p:spTree>
    <p:extLst>
      <p:ext uri="{BB962C8B-B14F-4D97-AF65-F5344CB8AC3E}">
        <p14:creationId xmlns:p14="http://schemas.microsoft.com/office/powerpoint/2010/main" xmlns="" val="28322329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79D05AEE-70BF-4ED6-AB1A-F786FCA10431}" type="slidenum">
              <a:rPr/>
              <a:pPr lvl="0"/>
              <a:t>4</a:t>
            </a:fld>
            <a:endParaRPr lang="el-GR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7875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</p:spPr>
        <p:txBody>
          <a:bodyPr>
            <a:spAutoFit/>
          </a:bodyPr>
          <a:lstStyle/>
          <a:p>
            <a:endParaRPr lang="el-GR" sz="2940"/>
          </a:p>
        </p:txBody>
      </p:sp>
    </p:spTree>
    <p:extLst>
      <p:ext uri="{BB962C8B-B14F-4D97-AF65-F5344CB8AC3E}">
        <p14:creationId xmlns:p14="http://schemas.microsoft.com/office/powerpoint/2010/main" xmlns="" val="63333822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FE8EA1DB-5E8B-4217-B685-20608A61E7EE}" type="slidenum">
              <a:rPr/>
              <a:pPr lvl="0"/>
              <a:t>5</a:t>
            </a:fld>
            <a:endParaRPr lang="el-GR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7875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</p:spPr>
        <p:txBody>
          <a:bodyPr/>
          <a:lstStyle/>
          <a:p>
            <a:endParaRPr lang="el-GR" sz="2940"/>
          </a:p>
        </p:txBody>
      </p:sp>
    </p:spTree>
    <p:extLst>
      <p:ext uri="{BB962C8B-B14F-4D97-AF65-F5344CB8AC3E}">
        <p14:creationId xmlns:p14="http://schemas.microsoft.com/office/powerpoint/2010/main" xmlns="" val="51929258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BEE29D70-610D-44AC-B3FC-C76C545EE216}" type="slidenum">
              <a:rPr/>
              <a:pPr lvl="0"/>
              <a:t>6</a:t>
            </a:fld>
            <a:endParaRPr lang="el-GR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7875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</p:spPr>
        <p:txBody>
          <a:bodyPr>
            <a:spAutoFit/>
          </a:bodyPr>
          <a:lstStyle/>
          <a:p>
            <a:endParaRPr lang="el-GR" sz="2940"/>
          </a:p>
        </p:txBody>
      </p:sp>
    </p:spTree>
    <p:extLst>
      <p:ext uri="{BB962C8B-B14F-4D97-AF65-F5344CB8AC3E}">
        <p14:creationId xmlns:p14="http://schemas.microsoft.com/office/powerpoint/2010/main" xmlns="" val="38485001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70AF5587-D4D1-4E10-8E7B-EF115604A126}" type="slidenum">
              <a:rPr/>
              <a:pPr lvl="0"/>
              <a:t>7</a:t>
            </a:fld>
            <a:endParaRPr lang="el-GR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7875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</p:spPr>
        <p:txBody>
          <a:bodyPr/>
          <a:lstStyle/>
          <a:p>
            <a:endParaRPr lang="el-GR" sz="2940"/>
          </a:p>
        </p:txBody>
      </p:sp>
    </p:spTree>
    <p:extLst>
      <p:ext uri="{BB962C8B-B14F-4D97-AF65-F5344CB8AC3E}">
        <p14:creationId xmlns:p14="http://schemas.microsoft.com/office/powerpoint/2010/main" xmlns="" val="39803660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6"/>
          <p:cNvSpPr txBox="1">
            <a:spLocks noGrp="1"/>
          </p:cNvSpPr>
          <p:nvPr>
            <p:ph type="sldNum" sz="quarter" idx="5"/>
          </p:nvPr>
        </p:nvSpPr>
        <p:spPr>
          <a:ln/>
        </p:spPr>
        <p:txBody>
          <a:bodyPr lIns="0" tIns="0" rIns="0" bIns="0" anchor="b" anchorCtr="0">
            <a:noAutofit/>
          </a:bodyPr>
          <a:lstStyle/>
          <a:p>
            <a:pPr lvl="0"/>
            <a:fld id="{3FA364DE-8935-465C-BAB0-2B07F3629DBB}" type="slidenum">
              <a:rPr/>
              <a:pPr lvl="0"/>
              <a:t>8</a:t>
            </a:fld>
            <a:endParaRPr lang="el-GR"/>
          </a:p>
        </p:txBody>
      </p:sp>
      <p:sp>
        <p:nvSpPr>
          <p:cNvPr id="2" name="Slide Image Placeholder 1"/>
          <p:cNvSpPr>
            <a:spLocks noGrp="1" noRot="1" noChangeAspect="1" noResize="1"/>
          </p:cNvSpPr>
          <p:nvPr>
            <p:ph type="sldImg"/>
          </p:nvPr>
        </p:nvSpPr>
        <p:spPr>
          <a:xfrm>
            <a:off x="1485900" y="900113"/>
            <a:ext cx="4587875" cy="3441700"/>
          </a:xfrm>
          <a:solidFill>
            <a:srgbClr val="729FCF"/>
          </a:solidFill>
          <a:ln w="25400">
            <a:solidFill>
              <a:srgbClr val="3465A4"/>
            </a:solidFill>
            <a:prstDash val="solid"/>
          </a:ln>
        </p:spPr>
      </p:sp>
      <p:sp>
        <p:nvSpPr>
          <p:cNvPr id="3" name="Notes Placeholder 2"/>
          <p:cNvSpPr txBox="1">
            <a:spLocks noGrp="1"/>
          </p:cNvSpPr>
          <p:nvPr>
            <p:ph type="body" sz="quarter" idx="1"/>
          </p:nvPr>
        </p:nvSpPr>
        <p:spPr>
          <a:xfrm>
            <a:off x="720000" y="4680000"/>
            <a:ext cx="6120000" cy="5040000"/>
          </a:xfrm>
        </p:spPr>
        <p:txBody>
          <a:bodyPr/>
          <a:lstStyle/>
          <a:p>
            <a:endParaRPr lang="el-GR" sz="2940"/>
          </a:p>
        </p:txBody>
      </p:sp>
    </p:spTree>
    <p:extLst>
      <p:ext uri="{BB962C8B-B14F-4D97-AF65-F5344CB8AC3E}">
        <p14:creationId xmlns:p14="http://schemas.microsoft.com/office/powerpoint/2010/main" xmlns="" val="96230687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B5A933E-ACF4-49FE-B179-438D2946660D}" type="slidenum">
              <a:rPr lang="el-GR" smtClean="0"/>
              <a:pPr/>
              <a:t>9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xmlns="" val="2971901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240280" y="5975388"/>
            <a:ext cx="6903720" cy="8280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2700" cap="rnd" cmpd="dbl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362200" y="4038600"/>
            <a:ext cx="6477000" cy="1828800"/>
          </a:xfrm>
        </p:spPr>
        <p:txBody>
          <a:bodyPr anchor="b"/>
          <a:lstStyle>
            <a:lvl1pPr>
              <a:defRPr cap="all" baseline="0">
                <a:solidFill>
                  <a:schemeClr val="bg1"/>
                </a:solidFill>
              </a:defRPr>
            </a:lvl1pPr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362200" y="6050037"/>
            <a:ext cx="6705600" cy="685800"/>
          </a:xfrm>
        </p:spPr>
        <p:txBody>
          <a:bodyPr anchor="ctr">
            <a:normAutofit/>
          </a:bodyPr>
          <a:lstStyle>
            <a:lvl1pPr marL="0" indent="0" algn="l">
              <a:buNone/>
              <a:defRPr sz="2600">
                <a:solidFill>
                  <a:srgbClr val="FFFFFF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dirty="0" smtClean="0"/>
              <a:t>Click to edit Master subtitle style</a:t>
            </a:r>
            <a:endParaRPr kumimoji="0"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085393" y="236538"/>
            <a:ext cx="5867400" cy="365125"/>
          </a:xfrm>
        </p:spPr>
        <p:txBody>
          <a:bodyPr/>
          <a:lstStyle>
            <a:lvl1pPr algn="r">
              <a:defRPr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001000" y="228600"/>
            <a:ext cx="8382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0" y="5975388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/>
          <p:cNvCxnSpPr/>
          <p:nvPr userDrawn="1"/>
        </p:nvCxnSpPr>
        <p:spPr>
          <a:xfrm>
            <a:off x="-38641" y="6796800"/>
            <a:ext cx="245552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609600"/>
            <a:ext cx="2057400" cy="55165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5562600" cy="5516564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53200" y="6248402"/>
            <a:ext cx="2209800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1" y="6248207"/>
            <a:ext cx="5573483" cy="365125"/>
          </a:xfrm>
        </p:spPr>
        <p:txBody>
          <a:bodyPr/>
          <a:lstStyle/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6096318" y="0"/>
            <a:ext cx="320040" cy="6858000"/>
          </a:xfrm>
          <a:prstGeom prst="rect">
            <a:avLst/>
          </a:prstGeom>
          <a:solidFill>
            <a:srgbClr val="FFFFFF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142038" y="609600"/>
            <a:ext cx="228600" cy="6248400"/>
          </a:xfrm>
          <a:prstGeom prst="rect">
            <a:avLst/>
          </a:prstGeom>
          <a:solidFill>
            <a:schemeClr val="accent1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142038" y="0"/>
            <a:ext cx="228600" cy="533400"/>
          </a:xfrm>
          <a:prstGeom prst="rect">
            <a:avLst/>
          </a:prstGeom>
          <a:solidFill>
            <a:schemeClr val="accent2"/>
          </a:solidFill>
          <a:ln w="1905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 rot="5400000">
            <a:off x="5989638" y="144462"/>
            <a:ext cx="533400" cy="244476"/>
          </a:xfrm>
        </p:spPr>
        <p:txBody>
          <a:bodyPr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116632"/>
            <a:ext cx="8153400" cy="9906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612648" y="1600200"/>
            <a:ext cx="8153400" cy="44958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743200"/>
            <a:ext cx="7123113" cy="1673225"/>
          </a:xfrm>
        </p:spPr>
        <p:txBody>
          <a:bodyPr anchor="t"/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Rectangle 6"/>
          <p:cNvSpPr/>
          <p:nvPr/>
        </p:nvSpPr>
        <p:spPr bwMode="white">
          <a:xfrm>
            <a:off x="0" y="1524000"/>
            <a:ext cx="9144000" cy="114300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600200"/>
            <a:ext cx="1295400" cy="99060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1371600" y="1600200"/>
            <a:ext cx="7772400" cy="990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1600200"/>
            <a:ext cx="7620000" cy="990600"/>
          </a:xfrm>
        </p:spPr>
        <p:txBody>
          <a:bodyPr/>
          <a:lstStyle>
            <a:lvl1pPr algn="l">
              <a:buNone/>
              <a:defRPr sz="4400" b="0" cap="none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1600200"/>
            <a:ext cx="1295400" cy="990600"/>
          </a:xfrm>
        </p:spPr>
        <p:txBody>
          <a:bodyPr>
            <a:noAutofit/>
          </a:bodyPr>
          <a:lstStyle>
            <a:lvl1pPr>
              <a:defRPr sz="2400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l-GR"/>
          </a:p>
        </p:txBody>
      </p:sp>
    </p:spTree>
    <p:custDataLst>
      <p:tags r:id="rId1"/>
    </p:custData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609600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844901" y="1589567"/>
            <a:ext cx="38862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73050"/>
            <a:ext cx="8153400" cy="8699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609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800600" y="2438400"/>
            <a:ext cx="3886200" cy="35814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5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endParaRPr lang="el-GR"/>
          </a:p>
        </p:txBody>
      </p:sp>
      <p:sp>
        <p:nvSpPr>
          <p:cNvPr id="16" name="Text Placeholder 15"/>
          <p:cNvSpPr>
            <a:spLocks noGrp="1"/>
          </p:cNvSpPr>
          <p:nvPr>
            <p:ph type="body" sz="quarter" idx="1"/>
          </p:nvPr>
        </p:nvSpPr>
        <p:spPr>
          <a:xfrm>
            <a:off x="609600" y="1752600"/>
            <a:ext cx="3886200" cy="640080"/>
          </a:xfrm>
          <a:solidFill>
            <a:schemeClr val="accent2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3"/>
          </p:nvPr>
        </p:nvSpPr>
        <p:spPr>
          <a:xfrm>
            <a:off x="4800600" y="1752600"/>
            <a:ext cx="3886200" cy="640080"/>
          </a:xfrm>
          <a:solidFill>
            <a:schemeClr val="accent4"/>
          </a:solidFill>
        </p:spPr>
        <p:txBody>
          <a:bodyPr rtlCol="0" anchor="ctr"/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0" y="6248400"/>
            <a:ext cx="533400" cy="3810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8077200" cy="869950"/>
          </a:xfrm>
        </p:spPr>
        <p:txBody>
          <a:bodyPr anchor="ctr"/>
          <a:lstStyle>
            <a:lvl1pPr algn="l">
              <a:buNone/>
              <a:defRPr sz="44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09600" y="1752600"/>
            <a:ext cx="1600200" cy="4343400"/>
          </a:xfrm>
          <a:ln w="50800" cap="sq" cmpd="dbl" algn="ctr">
            <a:solidFill>
              <a:schemeClr val="accent2"/>
            </a:solidFill>
            <a:prstDash val="solid"/>
            <a:miter lim="800000"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lIns="137160" tIns="182880" rIns="137160" bIns="91440"/>
          <a:lstStyle>
            <a:lvl1pPr marL="0" indent="0">
              <a:spcAft>
                <a:spcPts val="1000"/>
              </a:spcAft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2362200" y="1752600"/>
            <a:ext cx="6400800" cy="4419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00200" y="5486400"/>
            <a:ext cx="7315200" cy="685800"/>
          </a:xfrm>
        </p:spPr>
        <p:txBody>
          <a:bodyPr/>
          <a:lstStyle>
            <a:lvl1pPr marL="0" indent="0">
              <a:buFontTx/>
              <a:buNone/>
              <a:defRPr sz="17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/>
          <p:nvPr/>
        </p:nvSpPr>
        <p:spPr bwMode="white">
          <a:xfrm>
            <a:off x="-9144" y="4572000"/>
            <a:ext cx="9144000" cy="886968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-9144" y="4663440"/>
            <a:ext cx="1463040" cy="7132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1545336" y="4654296"/>
            <a:ext cx="7598664" cy="713232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4648200"/>
            <a:ext cx="7315200" cy="685800"/>
          </a:xfrm>
        </p:spPr>
        <p:txBody>
          <a:bodyPr anchor="ctr"/>
          <a:lstStyle>
            <a:lvl1pPr algn="l">
              <a:buNone/>
              <a:defRPr sz="2800" b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1" name="Rectangle 10"/>
          <p:cNvSpPr/>
          <p:nvPr/>
        </p:nvSpPr>
        <p:spPr bwMode="white">
          <a:xfrm>
            <a:off x="1447800" y="0"/>
            <a:ext cx="100584" cy="6867144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>
          <a:xfrm>
            <a:off x="6248400" y="6248400"/>
            <a:ext cx="2667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1"/>
          </p:nvPr>
        </p:nvSpPr>
        <p:spPr>
          <a:xfrm>
            <a:off x="0" y="4667249"/>
            <a:ext cx="1447800" cy="663578"/>
          </a:xfrm>
        </p:spPr>
        <p:txBody>
          <a:bodyPr rtlCol="0"/>
          <a:lstStyle>
            <a:lvl1pPr>
              <a:defRPr sz="2800"/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14" name="Footer Placeholder 13"/>
          <p:cNvSpPr>
            <a:spLocks noGrp="1"/>
          </p:cNvSpPr>
          <p:nvPr>
            <p:ph type="ftr" sz="quarter" idx="12"/>
          </p:nvPr>
        </p:nvSpPr>
        <p:spPr>
          <a:xfrm>
            <a:off x="1600200" y="6248206"/>
            <a:ext cx="4572000" cy="365125"/>
          </a:xfrm>
        </p:spPr>
        <p:txBody>
          <a:bodyPr rtlCol="0"/>
          <a:lstStyle/>
          <a:p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60576" y="0"/>
            <a:ext cx="7583424" cy="4568952"/>
          </a:xfrm>
          <a:solidFill>
            <a:schemeClr val="accent1">
              <a:tint val="40000"/>
            </a:schemeClr>
          </a:solidFill>
          <a:ln>
            <a:noFill/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609600" y="228600"/>
            <a:ext cx="8153400" cy="9906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612648" y="1600200"/>
            <a:ext cx="8153400" cy="452628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096000" y="6248400"/>
            <a:ext cx="26670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609600" y="6248206"/>
            <a:ext cx="5421083" cy="365125"/>
          </a:xfrm>
          <a:prstGeom prst="rect">
            <a:avLst/>
          </a:prstGeom>
        </p:spPr>
        <p:txBody>
          <a:bodyPr vert="horz" anchor="ctr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l-GR"/>
          </a:p>
        </p:txBody>
      </p:sp>
      <p:sp>
        <p:nvSpPr>
          <p:cNvPr id="7" name="Rectangle 6"/>
          <p:cNvSpPr/>
          <p:nvPr/>
        </p:nvSpPr>
        <p:spPr bwMode="white">
          <a:xfrm>
            <a:off x="0" y="1234440"/>
            <a:ext cx="9144000" cy="320040"/>
          </a:xfrm>
          <a:prstGeom prst="rect">
            <a:avLst/>
          </a:prstGeom>
          <a:solidFill>
            <a:srgbClr val="FFFFFF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0" y="1280160"/>
            <a:ext cx="533400" cy="228600"/>
          </a:xfrm>
          <a:prstGeom prst="rect">
            <a:avLst/>
          </a:prstGeom>
          <a:solidFill>
            <a:schemeClr val="bg2">
              <a:lumMod val="5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590550" y="1280160"/>
            <a:ext cx="8553450" cy="22860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0" y="1272222"/>
            <a:ext cx="533400" cy="244476"/>
          </a:xfrm>
          <a:prstGeom prst="rect">
            <a:avLst/>
          </a:prstGeom>
          <a:solidFill>
            <a:schemeClr val="bg2">
              <a:lumMod val="50000"/>
            </a:schemeClr>
          </a:solidFill>
        </p:spPr>
        <p:txBody>
          <a:bodyPr vert="horz" anchor="ctr" anchorCtr="0">
            <a:normAutofit/>
          </a:bodyPr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0B19A337-1056-4FE5-B4D7-0F8ADC8EE35A}" type="slidenum">
              <a:rPr lang="el-GR" smtClean="0"/>
              <a:pPr/>
              <a:t>‹#›</a:t>
            </a:fld>
            <a:endParaRPr lang="el-G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400" kern="1200">
          <a:solidFill>
            <a:schemeClr val="tx2"/>
          </a:solidFill>
          <a:latin typeface="Calibri" panose="020F0502020204030204" pitchFamily="34" charset="0"/>
          <a:ea typeface="+mj-ea"/>
          <a:cs typeface="+mj-cs"/>
        </a:defRPr>
      </a:lvl1pPr>
    </p:titleStyle>
    <p:bodyStyle>
      <a:lvl1pPr marL="320040" indent="-320040" algn="l" rtl="0" eaLnBrk="1" latinLnBrk="0" hangingPunct="1">
        <a:spcBef>
          <a:spcPts val="700"/>
        </a:spcBef>
        <a:buClr>
          <a:schemeClr val="accent2"/>
        </a:buClr>
        <a:buSzPct val="60000"/>
        <a:buFont typeface="Wingdings"/>
        <a:buChar char=""/>
        <a:defRPr kumimoji="0" sz="29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1pPr>
      <a:lvl2pPr marL="640080" indent="-274320" algn="l" rtl="0" eaLnBrk="1" latinLnBrk="0" hangingPunct="1">
        <a:spcBef>
          <a:spcPts val="550"/>
        </a:spcBef>
        <a:buClr>
          <a:schemeClr val="accent1"/>
        </a:buClr>
        <a:buSzPct val="70000"/>
        <a:buFont typeface="Wingdings 2"/>
        <a:buChar char=""/>
        <a:defRPr kumimoji="0" sz="26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2pPr>
      <a:lvl3pPr marL="914400" indent="-228600" algn="l" rtl="0" eaLnBrk="1" latinLnBrk="0" hangingPunct="1">
        <a:spcBef>
          <a:spcPts val="500"/>
        </a:spcBef>
        <a:buClr>
          <a:schemeClr val="accent2"/>
        </a:buClr>
        <a:buSzPct val="75000"/>
        <a:buFont typeface="Wingdings"/>
        <a:buChar char=""/>
        <a:defRPr kumimoji="0" sz="23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3pPr>
      <a:lvl4pPr marL="1371600" indent="-228600" algn="l" rtl="0" eaLnBrk="1" latinLnBrk="0" hangingPunct="1">
        <a:spcBef>
          <a:spcPts val="400"/>
        </a:spcBef>
        <a:buClr>
          <a:schemeClr val="accent3"/>
        </a:buClr>
        <a:buSzPct val="7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4pPr>
      <a:lvl5pPr marL="1828800" indent="-228600" algn="l" rtl="0" eaLnBrk="1" latinLnBrk="0" hangingPunct="1">
        <a:spcBef>
          <a:spcPts val="400"/>
        </a:spcBef>
        <a:buClr>
          <a:schemeClr val="accent4"/>
        </a:buClr>
        <a:buSzPct val="65000"/>
        <a:buFont typeface="Wingdings"/>
        <a:buChar char=""/>
        <a:defRPr kumimoji="0" sz="2000" kern="1200">
          <a:solidFill>
            <a:schemeClr val="tx1"/>
          </a:solidFill>
          <a:latin typeface="Calibri" panose="020F0502020204030204" pitchFamily="34" charset="0"/>
          <a:ea typeface="+mn-ea"/>
          <a:cs typeface="+mn-cs"/>
        </a:defRPr>
      </a:lvl5pPr>
      <a:lvl6pPr marL="2103120" indent="-228600" algn="l" rtl="0" eaLnBrk="1" latinLnBrk="0" hangingPunct="1">
        <a:spcBef>
          <a:spcPct val="20000"/>
        </a:spcBef>
        <a:buClr>
          <a:schemeClr val="accent1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377440" indent="-228600" algn="l" rtl="0" eaLnBrk="1" latinLnBrk="0" hangingPunct="1">
        <a:spcBef>
          <a:spcPct val="20000"/>
        </a:spcBef>
        <a:buClr>
          <a:schemeClr val="accent2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651760" indent="-228600" algn="l" rtl="0" eaLnBrk="1" latinLnBrk="0" hangingPunct="1">
        <a:spcBef>
          <a:spcPct val="20000"/>
        </a:spcBef>
        <a:buClr>
          <a:schemeClr val="accent3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926080" indent="-228600" algn="l" rtl="0" eaLnBrk="1" latinLnBrk="0" hangingPunct="1">
        <a:spcBef>
          <a:spcPct val="20000"/>
        </a:spcBef>
        <a:buClr>
          <a:schemeClr val="accent4"/>
        </a:buClr>
        <a:buFont typeface="Wingdings"/>
        <a:buChar char="§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6.jpe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Relationship Id="rId4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7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Relationship Id="rId4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12.xml"/><Relationship Id="rId5" Type="http://schemas.openxmlformats.org/officeDocument/2006/relationships/image" Target="../media/image7.png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04072" y="2060848"/>
            <a:ext cx="6477000" cy="1828800"/>
          </a:xfrm>
        </p:spPr>
        <p:txBody>
          <a:bodyPr>
            <a:normAutofit/>
          </a:bodyPr>
          <a:lstStyle/>
          <a:p>
            <a:r>
              <a:rPr lang="el-GR" dirty="0">
                <a:latin typeface="+mn-lt"/>
              </a:rPr>
              <a:t>HTML5/</a:t>
            </a:r>
            <a:r>
              <a:rPr lang="el-GR" dirty="0" err="1">
                <a:latin typeface="+mn-lt"/>
              </a:rPr>
              <a:t>phoneGap</a:t>
            </a:r>
            <a:endParaRPr lang="el-GR" sz="2000" cap="none" dirty="0">
              <a:solidFill>
                <a:schemeClr val="bg1">
                  <a:lumMod val="85000"/>
                  <a:lumOff val="15000"/>
                </a:schemeClr>
              </a:solidFill>
              <a:latin typeface="+mn-lt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2926" y="305149"/>
            <a:ext cx="6705600" cy="685800"/>
          </a:xfrm>
        </p:spPr>
        <p:txBody>
          <a:bodyPr>
            <a:normAutofit/>
          </a:bodyPr>
          <a:lstStyle/>
          <a:p>
            <a:pPr algn="ctr"/>
            <a:r>
              <a:rPr lang="el-GR" sz="2300" dirty="0" smtClean="0">
                <a:solidFill>
                  <a:schemeClr val="accent1">
                    <a:lumMod val="75000"/>
                  </a:schemeClr>
                </a:solidFill>
              </a:rPr>
              <a:t>Θερινό Σχολείο, 14 – 20 Ιουλίου 2014</a:t>
            </a:r>
            <a:endParaRPr lang="el-GR" sz="2300" dirty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1026" name="Picture 2" descr="C:\Users\alex\Desktop\logo_normal.pn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89135" y="219424"/>
            <a:ext cx="1347787" cy="857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G:\OPEN COURSES TEMP FILES + OLD FOLDER\tei_logo1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8117330" y="219423"/>
            <a:ext cx="785595" cy="7985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G:\ELLAK\NEW!!!\b507359f9a62284d6c51d8b4b5ed864a-bpfull.png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45565" y="4437112"/>
            <a:ext cx="1284734" cy="1284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cxnSp>
        <p:nvCxnSpPr>
          <p:cNvPr id="6" name="Straight Connector 5"/>
          <p:cNvCxnSpPr/>
          <p:nvPr/>
        </p:nvCxnSpPr>
        <p:spPr>
          <a:xfrm>
            <a:off x="2239501" y="2204864"/>
            <a:ext cx="0" cy="389715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H="1">
            <a:off x="2239499" y="4077072"/>
            <a:ext cx="6508963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itle 1"/>
          <p:cNvSpPr txBox="1">
            <a:spLocks/>
          </p:cNvSpPr>
          <p:nvPr/>
        </p:nvSpPr>
        <p:spPr>
          <a:xfrm>
            <a:off x="2391193" y="4293096"/>
            <a:ext cx="6477000" cy="1572765"/>
          </a:xfrm>
          <a:prstGeom prst="rect">
            <a:avLst/>
          </a:prstGeom>
        </p:spPr>
        <p:txBody>
          <a:bodyPr vert="horz" anchor="t">
            <a:normAutofit/>
          </a:bodyPr>
          <a:lstStyle>
            <a:lvl1pPr algn="l" rtl="0" eaLnBrk="1" latinLnBrk="0" hangingPunct="1">
              <a:spcBef>
                <a:spcPct val="0"/>
              </a:spcBef>
              <a:buNone/>
              <a:defRPr kumimoji="0" sz="4400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sz="2800" cap="none" dirty="0" smtClean="0">
                <a:solidFill>
                  <a:schemeClr val="bg1">
                    <a:lumMod val="75000"/>
                    <a:lumOff val="25000"/>
                  </a:schemeClr>
                </a:solidFill>
                <a:latin typeface="+mn-lt"/>
              </a:rPr>
              <a:t>Απόστολος Αναγνωστόπουλος</a:t>
            </a:r>
            <a:endParaRPr lang="el-GR" sz="2800" cap="none" dirty="0">
              <a:solidFill>
                <a:schemeClr val="bg1">
                  <a:lumMod val="75000"/>
                  <a:lumOff val="25000"/>
                </a:schemeClr>
              </a:solidFill>
              <a:latin typeface="+mn-lt"/>
            </a:endParaRPr>
          </a:p>
        </p:txBody>
      </p:sp>
      <p:pic>
        <p:nvPicPr>
          <p:cNvPr id="1033" name="Picture 9" descr="C:\Users\alex\Desktop\images.jpg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C:\Users\alex\Desktop\logo.png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Subtitle 2"/>
          <p:cNvSpPr txBox="1">
            <a:spLocks/>
          </p:cNvSpPr>
          <p:nvPr/>
        </p:nvSpPr>
        <p:spPr>
          <a:xfrm>
            <a:off x="2289772" y="6081884"/>
            <a:ext cx="6705600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Calibri" panose="020F0502020204030204" pitchFamily="34" charset="0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Calibri" panose="020F0502020204030204" pitchFamily="34" charset="0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Μονάδα Αριστείας ΕΛ/ΛΑΚ ΤΕΙ Αθήνας</a:t>
            </a:r>
            <a:endParaRPr lang="el-GR" sz="2300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9630122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/>
              <a:t>HTML5/</a:t>
            </a:r>
            <a:r>
              <a:rPr lang="el-GR" dirty="0" err="1"/>
              <a:t>PhoneGap</a:t>
            </a:r>
            <a:r>
              <a:rPr lang="el-GR" dirty="0"/>
              <a:t>/</a:t>
            </a:r>
            <a:r>
              <a:rPr lang="el-GR" dirty="0" err="1"/>
              <a:t>Native</a:t>
            </a:r>
            <a:endParaRPr lang="el-GR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>
            <a:normAutofit fontScale="85000" lnSpcReduction="20000"/>
          </a:bodyPr>
          <a:lstStyle/>
          <a:p>
            <a:fld id="{0B19A337-1056-4FE5-B4D7-0F8ADC8EE35A}" type="slidenum">
              <a:rPr lang="el-GR" smtClean="0"/>
              <a:pPr/>
              <a:t>2</a:t>
            </a:fld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l-GR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>
          <a:xfrm>
            <a:off x="36000" y="2348880"/>
            <a:ext cx="9072000" cy="3652559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2927354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>
          <a:xfrm>
            <a:off x="611560" y="227211"/>
            <a:ext cx="8153400" cy="769441"/>
          </a:xfrm>
        </p:spPr>
        <p:txBody>
          <a:bodyPr>
            <a:spAutoFit/>
          </a:bodyPr>
          <a:lstStyle/>
          <a:p>
            <a:pPr lvl="0"/>
            <a:r>
              <a:rPr lang="el-GR" dirty="0">
                <a:latin typeface="+mn-lt"/>
              </a:rPr>
              <a:t>HTML5/</a:t>
            </a:r>
            <a:r>
              <a:rPr lang="el-GR" dirty="0" err="1">
                <a:latin typeface="+mn-lt"/>
              </a:rPr>
              <a:t>PhoneGap</a:t>
            </a:r>
            <a:r>
              <a:rPr lang="el-GR" dirty="0">
                <a:latin typeface="+mn-lt"/>
              </a:rPr>
              <a:t>/</a:t>
            </a:r>
            <a:r>
              <a:rPr lang="el-GR" dirty="0" err="1">
                <a:latin typeface="+mn-lt"/>
              </a:rPr>
              <a:t>Native</a:t>
            </a:r>
            <a:endParaRPr lang="el-GR" dirty="0">
              <a:latin typeface="+mn-lt"/>
            </a:endParaRPr>
          </a:p>
        </p:txBody>
      </p:sp>
      <p:sp>
        <p:nvSpPr>
          <p:cNvPr id="3" name="Subtitle 2"/>
          <p:cNvSpPr txBox="1">
            <a:spLocks noGrp="1"/>
          </p:cNvSpPr>
          <p:nvPr>
            <p:ph sz="quarter" idx="1"/>
          </p:nvPr>
        </p:nvSpPr>
        <p:spPr>
          <a:xfrm>
            <a:off x="612648" y="1600200"/>
            <a:ext cx="8279832" cy="4495800"/>
          </a:xfrm>
        </p:spPr>
        <p:txBody>
          <a:bodyPr anchor="t">
            <a:noAutofit/>
          </a:bodyPr>
          <a:lstStyle/>
          <a:p>
            <a:pPr lvl="0">
              <a:spcBef>
                <a:spcPts val="1200"/>
              </a:spcBef>
              <a:spcAft>
                <a:spcPts val="600"/>
              </a:spcAft>
              <a:buFont typeface="Wingdings" panose="05000000000000000000" pitchFamily="2" charset="2"/>
              <a:buChar char="q"/>
            </a:pPr>
            <a:r>
              <a:rPr lang="el-GR" sz="2400" b="1" dirty="0" smtClean="0">
                <a:latin typeface="+mn-lt"/>
              </a:rPr>
              <a:t>HTML5</a:t>
            </a:r>
            <a:endParaRPr lang="el-GR" sz="2400" b="1" dirty="0">
              <a:latin typeface="+mn-lt"/>
            </a:endParaRPr>
          </a:p>
          <a:p>
            <a:pPr marL="715963" lvl="0" indent="-357188">
              <a:spcBef>
                <a:spcPts val="1200"/>
              </a:spcBef>
              <a:spcAft>
                <a:spcPts val="600"/>
              </a:spcAft>
              <a:buSzPct val="45000"/>
              <a:buFont typeface="StarSymbol"/>
              <a:buChar char="●"/>
            </a:pPr>
            <a:r>
              <a:rPr lang="el-GR" sz="2400" dirty="0" smtClean="0">
                <a:latin typeface="+mn-lt"/>
              </a:rPr>
              <a:t>Δίχως </a:t>
            </a:r>
            <a:r>
              <a:rPr lang="el-GR" sz="2400" dirty="0">
                <a:latin typeface="+mn-lt"/>
              </a:rPr>
              <a:t>περιττές διαδικασίες και ελέγχους των </a:t>
            </a:r>
            <a:r>
              <a:rPr lang="el-GR" sz="2400" dirty="0" err="1">
                <a:latin typeface="+mn-lt"/>
              </a:rPr>
              <a:t>app</a:t>
            </a:r>
            <a:r>
              <a:rPr lang="el-GR" sz="2400" dirty="0">
                <a:latin typeface="+mn-lt"/>
              </a:rPr>
              <a:t> </a:t>
            </a:r>
            <a:r>
              <a:rPr lang="el-GR" sz="2400" dirty="0" err="1">
                <a:latin typeface="+mn-lt"/>
              </a:rPr>
              <a:t>store</a:t>
            </a:r>
            <a:r>
              <a:rPr lang="el-GR" sz="2400" dirty="0">
                <a:latin typeface="+mn-lt"/>
              </a:rPr>
              <a:t>.  </a:t>
            </a:r>
          </a:p>
          <a:p>
            <a:pPr marL="1260475" lvl="1" indent="-544513" hangingPunct="0">
              <a:spcBef>
                <a:spcPts val="1200"/>
              </a:spcBef>
              <a:spcAft>
                <a:spcPts val="600"/>
              </a:spcAft>
              <a:buNone/>
            </a:pPr>
            <a:r>
              <a:rPr lang="el-GR" sz="2400" dirty="0">
                <a:latin typeface="+mn-lt"/>
              </a:rPr>
              <a:t>--- </a:t>
            </a:r>
            <a:r>
              <a:rPr lang="el-GR" sz="2400" i="1" dirty="0">
                <a:latin typeface="+mn-lt"/>
              </a:rPr>
              <a:t>Το φτιάχνεις, το ανεβάζεις και τρέχει.</a:t>
            </a:r>
            <a:r>
              <a:rPr lang="el-GR" sz="2400" dirty="0">
                <a:latin typeface="+mn-lt"/>
              </a:rPr>
              <a:t> ---</a:t>
            </a:r>
          </a:p>
          <a:p>
            <a:pPr marL="715963" lvl="0" indent="-357188">
              <a:spcBef>
                <a:spcPts val="1200"/>
              </a:spcBef>
              <a:spcAft>
                <a:spcPts val="600"/>
              </a:spcAft>
              <a:buSzPct val="45000"/>
              <a:buFont typeface="StarSymbol"/>
              <a:buChar char="●"/>
            </a:pPr>
            <a:r>
              <a:rPr lang="el-GR" sz="2400" dirty="0" smtClean="0">
                <a:latin typeface="+mn-lt"/>
              </a:rPr>
              <a:t>Μία </a:t>
            </a:r>
            <a:r>
              <a:rPr lang="el-GR" sz="2400" dirty="0">
                <a:latin typeface="+mn-lt"/>
              </a:rPr>
              <a:t>βάση κώδικα εξυπηρετεί πολλές πλατφόρμες.</a:t>
            </a:r>
          </a:p>
          <a:p>
            <a:pPr marL="1260475" lvl="0" indent="-544513">
              <a:spcBef>
                <a:spcPts val="1200"/>
              </a:spcBef>
              <a:spcAft>
                <a:spcPts val="600"/>
              </a:spcAft>
              <a:buSzPct val="45000"/>
              <a:buNone/>
            </a:pPr>
            <a:r>
              <a:rPr lang="el-GR" sz="2400" dirty="0">
                <a:latin typeface="+mn-lt"/>
              </a:rPr>
              <a:t>--- </a:t>
            </a:r>
            <a:r>
              <a:rPr lang="el-GR" sz="2400" i="1" dirty="0">
                <a:latin typeface="+mn-lt"/>
              </a:rPr>
              <a:t>Που σημαίνει μικρότερα κόστη ανάπτυξης και συντήρησης!</a:t>
            </a:r>
            <a:r>
              <a:rPr lang="el-GR" sz="2400" dirty="0">
                <a:latin typeface="+mn-lt"/>
              </a:rPr>
              <a:t> ---</a:t>
            </a:r>
          </a:p>
          <a:p>
            <a:pPr marL="715963" lvl="0" indent="-357188">
              <a:spcBef>
                <a:spcPts val="1200"/>
              </a:spcBef>
              <a:spcAft>
                <a:spcPts val="600"/>
              </a:spcAft>
              <a:buSzPct val="45000"/>
              <a:buFont typeface="StarSymbol"/>
              <a:buChar char="●"/>
            </a:pPr>
            <a:r>
              <a:rPr lang="el-GR" sz="2400" dirty="0" smtClean="0">
                <a:latin typeface="+mn-lt"/>
              </a:rPr>
              <a:t>Το </a:t>
            </a:r>
            <a:r>
              <a:rPr lang="el-GR" sz="2400" dirty="0">
                <a:latin typeface="+mn-lt"/>
              </a:rPr>
              <a:t>τελικό προϊόν δε θα είναι ποτέ τέλειο.</a:t>
            </a:r>
          </a:p>
          <a:p>
            <a:pPr marL="1260475" lvl="0" indent="-544513">
              <a:spcBef>
                <a:spcPts val="1200"/>
              </a:spcBef>
              <a:spcAft>
                <a:spcPts val="600"/>
              </a:spcAft>
              <a:buSzPct val="45000"/>
              <a:buNone/>
            </a:pPr>
            <a:r>
              <a:rPr lang="el-GR" sz="2400" dirty="0">
                <a:latin typeface="+mn-lt"/>
              </a:rPr>
              <a:t>--- </a:t>
            </a:r>
            <a:r>
              <a:rPr lang="el-GR" sz="2400" i="1" dirty="0">
                <a:latin typeface="+mn-lt"/>
              </a:rPr>
              <a:t>Δεν είναι εφικτή η τέλεια ομαλότητα (</a:t>
            </a:r>
            <a:r>
              <a:rPr lang="el-GR" sz="2400" i="1" dirty="0" err="1">
                <a:latin typeface="+mn-lt"/>
              </a:rPr>
              <a:t>smoothness</a:t>
            </a:r>
            <a:r>
              <a:rPr lang="el-GR" sz="2400" i="1" dirty="0">
                <a:latin typeface="+mn-lt"/>
              </a:rPr>
              <a:t>) του </a:t>
            </a:r>
            <a:r>
              <a:rPr lang="el-GR" sz="2400" i="1" dirty="0" err="1">
                <a:latin typeface="+mn-lt"/>
              </a:rPr>
              <a:t>native</a:t>
            </a:r>
            <a:r>
              <a:rPr lang="el-GR" sz="2400" i="1" dirty="0">
                <a:latin typeface="+mn-lt"/>
              </a:rPr>
              <a:t> κώδικα.</a:t>
            </a:r>
            <a:r>
              <a:rPr lang="el-GR" sz="2400" dirty="0">
                <a:latin typeface="+mn-lt"/>
              </a:rPr>
              <a:t> ---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23314360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>
                <a:latin typeface="+mn-lt"/>
              </a:rPr>
              <a:t>HTML5/PhoneGap/Native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lvl="0">
              <a:spcAft>
                <a:spcPts val="600"/>
              </a:spcAft>
            </a:pPr>
            <a:r>
              <a:rPr lang="el-GR" sz="2400" b="1" dirty="0" smtClean="0">
                <a:latin typeface="+mn-lt"/>
                <a:ea typeface="Kozuka Gothic Pro EL" panose="020B0200000000000000" pitchFamily="34" charset="-128"/>
              </a:rPr>
              <a:t>PhoneGap</a:t>
            </a:r>
            <a:endParaRPr lang="el-GR" sz="2400" b="1" dirty="0">
              <a:latin typeface="+mn-lt"/>
              <a:ea typeface="Kozuka Gothic Pro EL" panose="020B0200000000000000" pitchFamily="34" charset="-128"/>
            </a:endParaRPr>
          </a:p>
          <a:p>
            <a:pPr marL="0" lvl="0" indent="358775">
              <a:spcAft>
                <a:spcPts val="600"/>
              </a:spcAft>
              <a:buNone/>
            </a:pPr>
            <a:r>
              <a:rPr lang="el-GR" sz="2400" dirty="0">
                <a:latin typeface="+mn-lt"/>
                <a:ea typeface="Kozuka Gothic Pro EL" panose="020B0200000000000000" pitchFamily="34" charset="-128"/>
              </a:rPr>
              <a:t>δηλαδή γράφω σε HTML5, αλλά το πακετάρω ως </a:t>
            </a:r>
            <a:r>
              <a:rPr lang="el-GR" sz="2400" dirty="0" err="1">
                <a:latin typeface="+mn-lt"/>
                <a:ea typeface="Kozuka Gothic Pro EL" panose="020B0200000000000000" pitchFamily="34" charset="-128"/>
              </a:rPr>
              <a:t>native</a:t>
            </a:r>
            <a:endParaRPr lang="el-GR" sz="2400" dirty="0">
              <a:latin typeface="+mn-lt"/>
              <a:ea typeface="Kozuka Gothic Pro EL" panose="020B0200000000000000" pitchFamily="34" charset="-128"/>
            </a:endParaRPr>
          </a:p>
          <a:p>
            <a:pPr lvl="0">
              <a:spcAft>
                <a:spcPts val="600"/>
              </a:spcAft>
              <a:buSzPct val="45000"/>
              <a:buFont typeface="StarSymbol"/>
              <a:buChar char="●"/>
            </a:pPr>
            <a:r>
              <a:rPr lang="el-GR" sz="2400" dirty="0">
                <a:latin typeface="+mn-lt"/>
                <a:ea typeface="Kozuka Gothic Pro EL" panose="020B0200000000000000" pitchFamily="34" charset="-128"/>
              </a:rPr>
              <a:t>Σε σχέση με την HTML5, πρέπει να περάσεις από διαδικασίες ελέγχου.</a:t>
            </a:r>
          </a:p>
          <a:p>
            <a:pPr lvl="0">
              <a:spcAft>
                <a:spcPts val="600"/>
              </a:spcAft>
              <a:buSzPct val="45000"/>
              <a:buFont typeface="StarSymbol"/>
              <a:buChar char="●"/>
            </a:pPr>
            <a:r>
              <a:rPr lang="el-GR" sz="2400" dirty="0">
                <a:latin typeface="+mn-lt"/>
                <a:ea typeface="Kozuka Gothic Pro EL" panose="020B0200000000000000" pitchFamily="34" charset="-128"/>
              </a:rPr>
              <a:t> Έχεις καλύτερη πρόσβαση σε εγγενείς δυνατότητες από την HTML5.</a:t>
            </a:r>
          </a:p>
          <a:p>
            <a:pPr lvl="0">
              <a:spcAft>
                <a:spcPts val="600"/>
              </a:spcAft>
              <a:buSzPct val="45000"/>
              <a:buFont typeface="StarSymbol"/>
              <a:buChar char="●"/>
            </a:pPr>
            <a:r>
              <a:rPr lang="el-GR" sz="2400" dirty="0">
                <a:latin typeface="+mn-lt"/>
                <a:ea typeface="Kozuka Gothic Pro EL" panose="020B0200000000000000" pitchFamily="34" charset="-128"/>
              </a:rPr>
              <a:t>Το τελικό προϊόν πάλι δε θα είναι τέλειο, αλλά θα είναι εγγύτερα στον </a:t>
            </a:r>
            <a:r>
              <a:rPr lang="el-GR" sz="2400" dirty="0" err="1">
                <a:latin typeface="+mn-lt"/>
                <a:ea typeface="Kozuka Gothic Pro EL" panose="020B0200000000000000" pitchFamily="34" charset="-128"/>
              </a:rPr>
              <a:t>native</a:t>
            </a:r>
            <a:r>
              <a:rPr lang="el-GR" sz="2400" dirty="0">
                <a:latin typeface="+mn-lt"/>
                <a:ea typeface="Kozuka Gothic Pro EL" panose="020B0200000000000000" pitchFamily="34" charset="-128"/>
              </a:rPr>
              <a:t> κώδικα από την HTML5.</a:t>
            </a:r>
          </a:p>
          <a:p>
            <a:pPr lvl="0">
              <a:spcAft>
                <a:spcPts val="600"/>
              </a:spcAft>
              <a:buSzPct val="45000"/>
              <a:buFont typeface="StarSymbol"/>
              <a:buChar char="●"/>
            </a:pPr>
            <a:r>
              <a:rPr lang="el-GR" sz="2400" dirty="0">
                <a:latin typeface="+mn-lt"/>
                <a:ea typeface="Kozuka Gothic Pro EL" panose="020B0200000000000000" pitchFamily="34" charset="-128"/>
              </a:rPr>
              <a:t>Γράφεις μια φορά, το τρέχεις σε πολλές πλατφόρμες.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18958116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Arial" pitchFamily="18"/>
              </a:rPr>
              <a:t>PhoneGap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quarter" idx="1"/>
          </p:nvPr>
        </p:nvPicPr>
        <p:blipFill>
          <a:blip r:embed="rId4" cstate="print"/>
          <a:stretch>
            <a:fillRect/>
          </a:stretch>
        </p:blipFill>
        <p:spPr>
          <a:xfrm>
            <a:off x="495300" y="2442341"/>
            <a:ext cx="8153400" cy="2811517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20185384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>
                <a:latin typeface="+mn-lt"/>
              </a:rPr>
              <a:t>HTML5/PhoneGap/Native</a:t>
            </a:r>
          </a:p>
        </p:txBody>
      </p:sp>
      <p:sp>
        <p:nvSpPr>
          <p:cNvPr id="3" name="Text Placeholder 2"/>
          <p:cNvSpPr txBox="1">
            <a:spLocks noGrp="1"/>
          </p:cNvSpPr>
          <p:nvPr>
            <p:ph sz="quarter" idx="1"/>
          </p:nvPr>
        </p:nvSpPr>
        <p:spPr>
          <a:xfrm>
            <a:off x="612648" y="1600200"/>
            <a:ext cx="8279832" cy="4495800"/>
          </a:xfrm>
        </p:spPr>
        <p:txBody>
          <a:bodyPr>
            <a:noAutofit/>
          </a:bodyPr>
          <a:lstStyle/>
          <a:p>
            <a:pPr lvl="0"/>
            <a:r>
              <a:rPr lang="el-GR" sz="2200" b="1" dirty="0" err="1" smtClean="0">
                <a:latin typeface="+mn-lt"/>
              </a:rPr>
              <a:t>Native</a:t>
            </a:r>
            <a:endParaRPr lang="el-GR" sz="2200" b="1" dirty="0">
              <a:latin typeface="+mn-lt"/>
            </a:endParaRPr>
          </a:p>
          <a:p>
            <a:pPr lvl="0">
              <a:buSzPct val="45000"/>
              <a:buFont typeface="StarSymbol"/>
              <a:buChar char="●"/>
            </a:pPr>
            <a:r>
              <a:rPr lang="el-GR" sz="2200" dirty="0" smtClean="0">
                <a:latin typeface="+mn-lt"/>
              </a:rPr>
              <a:t>Έχεις </a:t>
            </a:r>
            <a:r>
              <a:rPr lang="el-GR" sz="2200" dirty="0">
                <a:latin typeface="+mn-lt"/>
              </a:rPr>
              <a:t>καλύτερη πρόσβαση σε εγγενείς δυνατότητες από την HTML5.</a:t>
            </a:r>
          </a:p>
          <a:p>
            <a:pPr lvl="0">
              <a:buSzPct val="45000"/>
              <a:buFont typeface="StarSymbol"/>
              <a:buChar char="●"/>
            </a:pPr>
            <a:r>
              <a:rPr lang="el-GR" sz="2200" dirty="0">
                <a:latin typeface="+mn-lt"/>
              </a:rPr>
              <a:t>Η καλύτερη υποστήριξη για το </a:t>
            </a:r>
            <a:r>
              <a:rPr lang="el-GR" sz="2200" dirty="0" err="1">
                <a:latin typeface="+mn-lt"/>
              </a:rPr>
              <a:t>iOS</a:t>
            </a:r>
            <a:r>
              <a:rPr lang="el-GR" sz="2200" dirty="0">
                <a:latin typeface="+mn-lt"/>
              </a:rPr>
              <a:t> θα είναι στην </a:t>
            </a:r>
            <a:r>
              <a:rPr lang="el-GR" sz="2200" dirty="0" err="1">
                <a:latin typeface="+mn-lt"/>
              </a:rPr>
              <a:t>ObjectiveC</a:t>
            </a:r>
            <a:r>
              <a:rPr lang="el-GR" sz="2200" dirty="0">
                <a:latin typeface="+mn-lt"/>
              </a:rPr>
              <a:t> και στο </a:t>
            </a:r>
            <a:r>
              <a:rPr lang="el-GR" sz="2200" dirty="0" err="1">
                <a:latin typeface="+mn-lt"/>
              </a:rPr>
              <a:t>XCode</a:t>
            </a:r>
            <a:r>
              <a:rPr lang="el-GR" sz="2200" dirty="0">
                <a:latin typeface="+mn-lt"/>
              </a:rPr>
              <a:t>. Το ίδιο ισχύει και για τη Microsoft και το </a:t>
            </a:r>
            <a:r>
              <a:rPr lang="el-GR" sz="2200" dirty="0" err="1">
                <a:latin typeface="+mn-lt"/>
              </a:rPr>
              <a:t>Android</a:t>
            </a:r>
            <a:r>
              <a:rPr lang="el-GR" sz="2200" dirty="0">
                <a:latin typeface="+mn-lt"/>
              </a:rPr>
              <a:t>.</a:t>
            </a:r>
          </a:p>
          <a:p>
            <a:pPr lvl="0">
              <a:buSzPct val="45000"/>
              <a:buFont typeface="StarSymbol"/>
              <a:buChar char="●"/>
            </a:pPr>
            <a:r>
              <a:rPr lang="el-GR" sz="2200" dirty="0">
                <a:latin typeface="+mn-lt"/>
              </a:rPr>
              <a:t>Το τελικό προϊόν θα είναι όμορφο. Θα πάρεις όλα τα πλεονεκτήματα της συσκευής.</a:t>
            </a:r>
          </a:p>
          <a:p>
            <a:pPr lvl="0">
              <a:buSzPct val="45000"/>
              <a:buFont typeface="StarSymbol"/>
              <a:buChar char="●"/>
            </a:pPr>
            <a:r>
              <a:rPr lang="el-GR" sz="2200" dirty="0">
                <a:latin typeface="+mn-lt"/>
              </a:rPr>
              <a:t>Στα </a:t>
            </a:r>
            <a:r>
              <a:rPr lang="el-GR" sz="2200" dirty="0" err="1">
                <a:latin typeface="+mn-lt"/>
              </a:rPr>
              <a:t>Mac</a:t>
            </a:r>
            <a:r>
              <a:rPr lang="el-GR" sz="2200" dirty="0">
                <a:latin typeface="+mn-lt"/>
              </a:rPr>
              <a:t>, το IDE είναι δωρεάν, αλλά η δημοσίευση κοστίζει (99 το χρόνο-399 για εταιρίες).</a:t>
            </a:r>
          </a:p>
          <a:p>
            <a:pPr lvl="0">
              <a:buSzPct val="45000"/>
              <a:buFont typeface="StarSymbol"/>
              <a:buChar char="●"/>
            </a:pPr>
            <a:r>
              <a:rPr lang="el-GR" sz="2200" dirty="0">
                <a:latin typeface="+mn-lt"/>
              </a:rPr>
              <a:t>Στη Microsoft θα σου κοστίσει πολλά. </a:t>
            </a:r>
            <a:r>
              <a:rPr lang="el-GR" sz="2200" dirty="0" err="1">
                <a:latin typeface="+mn-lt"/>
              </a:rPr>
              <a:t>Πάάάρα</a:t>
            </a:r>
            <a:r>
              <a:rPr lang="el-GR" sz="2200" dirty="0">
                <a:latin typeface="+mn-lt"/>
              </a:rPr>
              <a:t> πολλά</a:t>
            </a:r>
          </a:p>
          <a:p>
            <a:pPr lvl="0">
              <a:buSzPct val="45000"/>
              <a:buFont typeface="StarSymbol"/>
              <a:buChar char="●"/>
            </a:pPr>
            <a:r>
              <a:rPr lang="el-GR" sz="2200" dirty="0">
                <a:latin typeface="+mn-lt"/>
              </a:rPr>
              <a:t>Θα πρέπει να περάσεις από όλες τις διαδικασίες και τους ελέγχους των </a:t>
            </a:r>
            <a:r>
              <a:rPr lang="el-GR" sz="2200" dirty="0" err="1">
                <a:latin typeface="+mn-lt"/>
              </a:rPr>
              <a:t>app</a:t>
            </a:r>
            <a:r>
              <a:rPr lang="el-GR" sz="2200" dirty="0">
                <a:latin typeface="+mn-lt"/>
              </a:rPr>
              <a:t> </a:t>
            </a:r>
            <a:r>
              <a:rPr lang="el-GR" sz="2200" dirty="0" err="1">
                <a:latin typeface="+mn-lt"/>
              </a:rPr>
              <a:t>store</a:t>
            </a:r>
            <a:r>
              <a:rPr lang="el-GR" sz="2200" dirty="0">
                <a:latin typeface="+mn-lt"/>
              </a:rPr>
              <a:t>.</a:t>
            </a:r>
          </a:p>
          <a:p>
            <a:pPr lvl="0">
              <a:buSzPct val="45000"/>
              <a:buFont typeface="StarSymbol"/>
              <a:buChar char="●"/>
            </a:pPr>
            <a:r>
              <a:rPr lang="el-GR" sz="2200" dirty="0">
                <a:latin typeface="+mn-lt"/>
              </a:rPr>
              <a:t>Τέλος θα πρέπει να γράψεις την εφαρμογή από την αρχή για κάθε πλατφόρμα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xmlns="" val="36551332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>
                <a:latin typeface="+mn-lt"/>
              </a:rPr>
              <a:t>HTML5/phoneGap vs Native</a:t>
            </a: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quarter" idx="1"/>
          </p:nvPr>
        </p:nvPicPr>
        <p:blipFill>
          <a:blip r:embed="rId4" cstate="print"/>
          <a:stretch>
            <a:fillRect/>
          </a:stretch>
        </p:blipFill>
        <p:spPr>
          <a:xfrm>
            <a:off x="611560" y="1700808"/>
            <a:ext cx="7609609" cy="4944275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279008101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el-GR" dirty="0">
                <a:latin typeface="+mn-lt"/>
              </a:rPr>
              <a:t>HTML5/</a:t>
            </a:r>
            <a:r>
              <a:rPr lang="el-GR" dirty="0" err="1">
                <a:latin typeface="+mn-lt"/>
              </a:rPr>
              <a:t>phoneGap</a:t>
            </a:r>
            <a:endParaRPr lang="el-GR" dirty="0">
              <a:latin typeface="+mn-lt"/>
            </a:endParaRPr>
          </a:p>
        </p:txBody>
      </p:sp>
      <p:pic>
        <p:nvPicPr>
          <p:cNvPr id="3" name="Content Placeholder 2"/>
          <p:cNvPicPr>
            <a:picLocks noGrp="1" noChangeAspect="1"/>
          </p:cNvPicPr>
          <p:nvPr>
            <p:ph sz="quarter" idx="1"/>
          </p:nvPr>
        </p:nvPicPr>
        <p:blipFill>
          <a:blip r:embed="rId4" cstate="print"/>
          <a:stretch>
            <a:fillRect/>
          </a:stretch>
        </p:blipFill>
        <p:spPr>
          <a:xfrm>
            <a:off x="1818621" y="2692136"/>
            <a:ext cx="5741708" cy="2311927"/>
          </a:xfrm>
          <a:prstGeom prst="rect">
            <a:avLst/>
          </a:prstGeom>
          <a:noFill/>
          <a:ln>
            <a:noFill/>
          </a:ln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74060052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1333500" y="2492896"/>
            <a:ext cx="6477000" cy="1828800"/>
          </a:xfrm>
        </p:spPr>
        <p:txBody>
          <a:bodyPr>
            <a:normAutofit fontScale="90000"/>
          </a:bodyPr>
          <a:lstStyle/>
          <a:p>
            <a:pPr algn="ctr"/>
            <a:r>
              <a:rPr lang="el-GR" cap="none" dirty="0" smtClean="0"/>
              <a:t>Σας ευχαριστώ πολύ</a:t>
            </a:r>
            <a:br>
              <a:rPr lang="el-GR" cap="none" dirty="0" smtClean="0"/>
            </a:br>
            <a:r>
              <a:rPr lang="el-GR" cap="none" dirty="0"/>
              <a:t/>
            </a:r>
            <a:br>
              <a:rPr lang="el-GR" cap="none" dirty="0"/>
            </a:br>
            <a:r>
              <a:rPr lang="el-GR" sz="4000" cap="none" dirty="0" smtClean="0"/>
              <a:t>Ερωτήσεις</a:t>
            </a:r>
            <a:r>
              <a:rPr lang="en-US" sz="4000" cap="none" dirty="0" smtClean="0"/>
              <a:t>;</a:t>
            </a:r>
            <a:endParaRPr lang="el-GR" cap="none" dirty="0"/>
          </a:p>
        </p:txBody>
      </p:sp>
      <p:sp>
        <p:nvSpPr>
          <p:cNvPr id="6" name="Subtitle 2"/>
          <p:cNvSpPr txBox="1">
            <a:spLocks/>
          </p:cNvSpPr>
          <p:nvPr/>
        </p:nvSpPr>
        <p:spPr>
          <a:xfrm>
            <a:off x="2339752" y="6050037"/>
            <a:ext cx="6728048" cy="685800"/>
          </a:xfrm>
          <a:prstGeom prst="rect">
            <a:avLst/>
          </a:prstGeom>
        </p:spPr>
        <p:txBody>
          <a:bodyPr vert="horz" anchor="ctr">
            <a:normAutofit/>
          </a:bodyPr>
          <a:lstStyle>
            <a:lvl1pPr marL="0" indent="0" algn="l" rtl="0" eaLnBrk="1" latinLnBrk="0" hangingPunct="1">
              <a:spcBef>
                <a:spcPts val="700"/>
              </a:spcBef>
              <a:buClr>
                <a:schemeClr val="accent2"/>
              </a:buClr>
              <a:buSzPct val="60000"/>
              <a:buFont typeface="Wingdings"/>
              <a:buNone/>
              <a:defRPr kumimoji="0" sz="26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1" latinLnBrk="0" hangingPunct="1">
              <a:spcBef>
                <a:spcPts val="550"/>
              </a:spcBef>
              <a:buClr>
                <a:schemeClr val="accent1"/>
              </a:buClr>
              <a:buSzPct val="70000"/>
              <a:buFont typeface="Wingdings 2"/>
              <a:buNone/>
              <a:defRPr kumimoji="0" sz="2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1" latinLnBrk="0" hangingPunct="1">
              <a:spcBef>
                <a:spcPts val="500"/>
              </a:spcBef>
              <a:buClr>
                <a:schemeClr val="accent2"/>
              </a:buClr>
              <a:buSzPct val="75000"/>
              <a:buFont typeface="Wingdings"/>
              <a:buNone/>
              <a:defRPr kumimoji="0" sz="23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1" latinLnBrk="0" hangingPunct="1">
              <a:spcBef>
                <a:spcPts val="400"/>
              </a:spcBef>
              <a:buClr>
                <a:schemeClr val="accent3"/>
              </a:buClr>
              <a:buSzPct val="7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1" latinLnBrk="0" hangingPunct="1">
              <a:spcBef>
                <a:spcPts val="400"/>
              </a:spcBef>
              <a:buClr>
                <a:schemeClr val="accent4"/>
              </a:buClr>
              <a:buSzPct val="65000"/>
              <a:buFont typeface="Wingdings"/>
              <a:buNone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/>
              <a:buNone/>
              <a:defRPr kumimoji="0" sz="18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2300" dirty="0" smtClean="0"/>
              <a:t>Μονάδα Αριστείας ΕΛ/ΛΑΚ ΤΕΙ Αθήνας</a:t>
            </a:r>
            <a:endParaRPr lang="el-GR" sz="2300" dirty="0"/>
          </a:p>
        </p:txBody>
      </p:sp>
      <p:pic>
        <p:nvPicPr>
          <p:cNvPr id="7" name="Picture 9" descr="C:\Users\alex\Desktop\images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157306" y="6066000"/>
            <a:ext cx="1920047" cy="6724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10" descr="C:\Users\alex\Desktop\logo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305" y="6102022"/>
            <a:ext cx="2172502" cy="6031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xmlns="" val="1400578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SCORM_RATE_SLIDES" val="0"/>
  <p:tag name="ARTICULATE_SLIDE_THUMBNAIL_REFRESH" val="1"/>
  <p:tag name="ISPRING_RESOURCE_PATHS_HASH_2" val="2996f20fc386644935cc3774ba314ba2726faf"/>
  <p:tag name="ARTICULATE_SLIDE_COUNT" val="9"/>
  <p:tag name="ARTICULATE_PROJECT_OPEN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dian">
  <a:themeElements>
    <a:clrScheme name="Custom 47">
      <a:dk1>
        <a:sysClr val="windowText" lastClr="000000"/>
      </a:dk1>
      <a:lt1>
        <a:sysClr val="window" lastClr="FFFFFF"/>
      </a:lt1>
      <a:dk2>
        <a:srgbClr val="57294C"/>
      </a:dk2>
      <a:lt2>
        <a:srgbClr val="F2F2F2"/>
      </a:lt2>
      <a:accent1>
        <a:srgbClr val="57294C"/>
      </a:accent1>
      <a:accent2>
        <a:srgbClr val="000000"/>
      </a:accent2>
      <a:accent3>
        <a:srgbClr val="3F3F3F"/>
      </a:accent3>
      <a:accent4>
        <a:srgbClr val="57294C"/>
      </a:accent4>
      <a:accent5>
        <a:srgbClr val="262626"/>
      </a:accent5>
      <a:accent6>
        <a:srgbClr val="968C8C"/>
      </a:accent6>
      <a:hlink>
        <a:srgbClr val="57294C"/>
      </a:hlink>
      <a:folHlink>
        <a:srgbClr val="57294C"/>
      </a:folHlink>
    </a:clrScheme>
    <a:fontScheme name="Median">
      <a:maj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HGPｺﾞｼｯｸE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dian">
      <a:fillStyleLst>
        <a:solidFill>
          <a:schemeClr val="phClr"/>
        </a:solidFill>
        <a:solidFill>
          <a:schemeClr val="phClr">
            <a:tint val="50000"/>
          </a:schemeClr>
        </a:solidFill>
        <a:solidFill>
          <a:schemeClr val="phClr"/>
        </a:soli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300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  <a:scene3d>
            <a:camera prst="isometricTopDown" fov="0">
              <a:rot lat="0" lon="0" rev="0"/>
            </a:camera>
            <a:lightRig rig="balanced" dir="t">
              <a:rot lat="0" lon="0" rev="13800000"/>
            </a:lightRig>
          </a:scene3d>
          <a:sp3d extrusionH="12700" prstMaterial="plastic">
            <a:bevelT w="38100" h="25400" prst="softRound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  <a:blipFill>
          <a:blip xmlns:r="http://schemas.openxmlformats.org/officeDocument/2006/relationships" r:embed="rId2">
            <a:duotone>
              <a:schemeClr val="phClr">
                <a:shade val="90000"/>
                <a:satMod val="140000"/>
              </a:schemeClr>
              <a:schemeClr val="phClr">
                <a:satMod val="12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Median</Template>
  <TotalTime>775</TotalTime>
  <Words>276</Words>
  <Application>Microsoft Office PowerPoint</Application>
  <PresentationFormat>On-screen Show (4:3)</PresentationFormat>
  <Paragraphs>44</Paragraphs>
  <Slides>9</Slides>
  <Notes>9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Median</vt:lpstr>
      <vt:lpstr>HTML5/phoneGap</vt:lpstr>
      <vt:lpstr>HTML5/PhoneGap/Native</vt:lpstr>
      <vt:lpstr>HTML5/PhoneGap/Native</vt:lpstr>
      <vt:lpstr>HTML5/PhoneGap/Native</vt:lpstr>
      <vt:lpstr>PhoneGap</vt:lpstr>
      <vt:lpstr>HTML5/PhoneGap/Native</vt:lpstr>
      <vt:lpstr>HTML5/phoneGap vs Native</vt:lpstr>
      <vt:lpstr>HTML5/phoneGap</vt:lpstr>
      <vt:lpstr>Σας ευχαριστώ πολύ  Ερωτήσεις;</vt:lpstr>
    </vt:vector>
  </TitlesOfParts>
  <Company>BLACK EDITION - tum0r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invenio week 4</dc:title>
  <dc:creator>alex</dc:creator>
  <cp:lastModifiedBy>Peggy Karaviti</cp:lastModifiedBy>
  <cp:revision>165</cp:revision>
  <dcterms:created xsi:type="dcterms:W3CDTF">2014-05-12T08:31:42Z</dcterms:created>
  <dcterms:modified xsi:type="dcterms:W3CDTF">2014-07-13T23:54:42Z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E35B12B2-681B-480C-85D8-4EE4E33B87CC</vt:lpwstr>
  </property>
  <property fmtid="{D5CDD505-2E9C-101B-9397-08002B2CF9AE}" pid="3" name="ArticulatePath">
    <vt:lpwstr>template</vt:lpwstr>
  </property>
</Properties>
</file>