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1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327" r:id="rId29"/>
    <p:sldId id="328" r:id="rId30"/>
    <p:sldId id="329" r:id="rId31"/>
    <p:sldId id="330" r:id="rId32"/>
    <p:sldId id="331" r:id="rId33"/>
    <p:sldId id="332" r:id="rId34"/>
    <p:sldId id="333" r:id="rId35"/>
    <p:sldId id="334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Σχόλιο" initials="Σχόλιο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60033"/>
    <a:srgbClr val="990000"/>
    <a:srgbClr val="8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4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3-22T09:25:49.214" idx="1">
    <p:pos x="1339" y="3611"/>
    <p:text>Επιλέγετε την άδεια διάθεσης περιεχομένου που επιθυμείτε από τις άδειες creative commons 
http://creativecommons.org/choose/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2A8FB0-0B5D-42B5-8642-418CC29D9C1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889596AF-D302-4F1A-A4FA-E7D7C7F1CDB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Exception</a:t>
          </a:r>
        </a:p>
      </dgm:t>
    </dgm:pt>
    <dgm:pt modelId="{4CE77A53-7555-4168-AF61-FC183B018885}" type="parTrans" cxnId="{4AB74040-A257-4569-97D6-C8E5B330CD16}">
      <dgm:prSet/>
      <dgm:spPr/>
    </dgm:pt>
    <dgm:pt modelId="{251D59FA-F35E-427D-A40F-C560377E8919}" type="sibTrans" cxnId="{4AB74040-A257-4569-97D6-C8E5B330CD16}">
      <dgm:prSet/>
      <dgm:spPr/>
    </dgm:pt>
    <dgm:pt modelId="{72723CDD-4FC9-44A3-82A5-D8574826BB7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IOException</a:t>
          </a:r>
          <a:endParaRPr kumimoji="0" lang="en-US" altLang="el-GR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E49C3EC6-75CB-416F-B0C4-09B2D9C6B631}" type="parTrans" cxnId="{58ED9638-D93E-4320-A4BE-AF320D3DA321}">
      <dgm:prSet/>
      <dgm:spPr/>
    </dgm:pt>
    <dgm:pt modelId="{6C682BE4-5EE0-49B7-A4AD-5EE2325EBC6C}" type="sibTrans" cxnId="{58ED9638-D93E-4320-A4BE-AF320D3DA321}">
      <dgm:prSet/>
      <dgm:spPr/>
    </dgm:pt>
    <dgm:pt modelId="{C0833548-73FB-4DD6-A227-E2423715AD6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SQLException</a:t>
          </a:r>
          <a:endParaRPr kumimoji="0" lang="en-US" altLang="el-GR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F94CC388-4805-48B9-8B82-A96D18C36DAE}" type="parTrans" cxnId="{E41E5C52-4F73-4D5C-BC9B-CEA5D32FCA06}">
      <dgm:prSet/>
      <dgm:spPr/>
    </dgm:pt>
    <dgm:pt modelId="{1FAC5206-B979-4E71-8985-621290AB19D2}" type="sibTrans" cxnId="{E41E5C52-4F73-4D5C-BC9B-CEA5D32FCA06}">
      <dgm:prSet/>
      <dgm:spPr/>
    </dgm:pt>
    <dgm:pt modelId="{3386C9DE-C209-41CD-80BD-8A723F96608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RuntimeException</a:t>
          </a:r>
          <a:endParaRPr kumimoji="0" lang="en-US" altLang="el-GR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DA259F7A-61FF-4028-A850-1A69CDD50F95}" type="parTrans" cxnId="{88B1B0D9-58E2-4C8B-83DF-BF712E9B3424}">
      <dgm:prSet/>
      <dgm:spPr/>
    </dgm:pt>
    <dgm:pt modelId="{61F034FC-C5BD-4ADB-B2B5-26BD4AE135C6}" type="sibTrans" cxnId="{88B1B0D9-58E2-4C8B-83DF-BF712E9B3424}">
      <dgm:prSet/>
      <dgm:spPr/>
    </dgm:pt>
    <dgm:pt modelId="{650D42C9-0D7D-48BB-8408-421017F6856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ArithemeticException</a:t>
          </a:r>
          <a:endParaRPr kumimoji="0" lang="en-US" altLang="el-GR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3F5CE442-0A55-4A3F-8AB0-0DD43B8B39E2}" type="parTrans" cxnId="{79F8E19A-A992-4DCA-8319-FE995EF82EEC}">
      <dgm:prSet/>
      <dgm:spPr/>
    </dgm:pt>
    <dgm:pt modelId="{41F39289-E548-4272-8718-FB13CCC3FE1A}" type="sibTrans" cxnId="{79F8E19A-A992-4DCA-8319-FE995EF82EEC}">
      <dgm:prSet/>
      <dgm:spPr/>
    </dgm:pt>
    <dgm:pt modelId="{644B7C9B-C0EE-4313-97E1-55B6D48D54B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NullPointerExecption</a:t>
          </a:r>
          <a:endParaRPr kumimoji="0" lang="en-US" altLang="el-GR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gm:t>
    </dgm:pt>
    <dgm:pt modelId="{FEEEBA3D-D378-4470-B157-DE57B408F387}" type="parTrans" cxnId="{6DB8F8A0-A341-45B2-8AB4-ECED06A61C26}">
      <dgm:prSet/>
      <dgm:spPr/>
    </dgm:pt>
    <dgm:pt modelId="{D7C5E065-4B97-4307-9332-0ED90D6151A8}" type="sibTrans" cxnId="{6DB8F8A0-A341-45B2-8AB4-ECED06A61C26}">
      <dgm:prSet/>
      <dgm:spPr/>
    </dgm:pt>
    <dgm:pt modelId="{9A2DF97C-25D1-4B8C-B787-2D6086A49C7C}" type="pres">
      <dgm:prSet presAssocID="{852A8FB0-0B5D-42B5-8642-418CC29D9C1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454607A-EECE-4ECB-8CE2-5DA3C2165C4D}" type="pres">
      <dgm:prSet presAssocID="{889596AF-D302-4F1A-A4FA-E7D7C7F1CDB2}" presName="hierRoot1" presStyleCnt="0">
        <dgm:presLayoutVars>
          <dgm:hierBranch/>
        </dgm:presLayoutVars>
      </dgm:prSet>
      <dgm:spPr/>
    </dgm:pt>
    <dgm:pt modelId="{B9E7C6C9-6049-425B-8E66-48E4833C5F8D}" type="pres">
      <dgm:prSet presAssocID="{889596AF-D302-4F1A-A4FA-E7D7C7F1CDB2}" presName="rootComposite1" presStyleCnt="0"/>
      <dgm:spPr/>
    </dgm:pt>
    <dgm:pt modelId="{AE70EB65-6635-4865-A9D2-906E19CC9A51}" type="pres">
      <dgm:prSet presAssocID="{889596AF-D302-4F1A-A4FA-E7D7C7F1CDB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40814159-F514-42E5-BC31-7C2DA9CFA675}" type="pres">
      <dgm:prSet presAssocID="{889596AF-D302-4F1A-A4FA-E7D7C7F1CDB2}" presName="rootConnector1" presStyleLbl="node1" presStyleIdx="0" presStyleCnt="0"/>
      <dgm:spPr/>
      <dgm:t>
        <a:bodyPr/>
        <a:lstStyle/>
        <a:p>
          <a:endParaRPr lang="el-GR"/>
        </a:p>
      </dgm:t>
    </dgm:pt>
    <dgm:pt modelId="{84FC8FFB-8BB9-4597-BD23-C0D6833D6749}" type="pres">
      <dgm:prSet presAssocID="{889596AF-D302-4F1A-A4FA-E7D7C7F1CDB2}" presName="hierChild2" presStyleCnt="0"/>
      <dgm:spPr/>
    </dgm:pt>
    <dgm:pt modelId="{0635250F-7DD5-4DBF-BDA2-2ADE460EF6EC}" type="pres">
      <dgm:prSet presAssocID="{E49C3EC6-75CB-416F-B0C4-09B2D9C6B631}" presName="Name35" presStyleLbl="parChTrans1D2" presStyleIdx="0" presStyleCnt="3"/>
      <dgm:spPr/>
    </dgm:pt>
    <dgm:pt modelId="{7B803B9F-4C25-4413-96B5-027026568113}" type="pres">
      <dgm:prSet presAssocID="{72723CDD-4FC9-44A3-82A5-D8574826BB77}" presName="hierRoot2" presStyleCnt="0">
        <dgm:presLayoutVars>
          <dgm:hierBranch/>
        </dgm:presLayoutVars>
      </dgm:prSet>
      <dgm:spPr/>
    </dgm:pt>
    <dgm:pt modelId="{BE01D0FA-049B-404B-8514-9EA097568D13}" type="pres">
      <dgm:prSet presAssocID="{72723CDD-4FC9-44A3-82A5-D8574826BB77}" presName="rootComposite" presStyleCnt="0"/>
      <dgm:spPr/>
    </dgm:pt>
    <dgm:pt modelId="{82E1511D-1048-476C-85EB-C1D362621416}" type="pres">
      <dgm:prSet presAssocID="{72723CDD-4FC9-44A3-82A5-D8574826BB77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BFCAEB0-E2D0-447C-BA69-2D34873C76A0}" type="pres">
      <dgm:prSet presAssocID="{72723CDD-4FC9-44A3-82A5-D8574826BB77}" presName="rootConnector" presStyleLbl="node2" presStyleIdx="0" presStyleCnt="3"/>
      <dgm:spPr/>
      <dgm:t>
        <a:bodyPr/>
        <a:lstStyle/>
        <a:p>
          <a:endParaRPr lang="el-GR"/>
        </a:p>
      </dgm:t>
    </dgm:pt>
    <dgm:pt modelId="{F321E428-02A3-4871-9510-6D6BB426763A}" type="pres">
      <dgm:prSet presAssocID="{72723CDD-4FC9-44A3-82A5-D8574826BB77}" presName="hierChild4" presStyleCnt="0"/>
      <dgm:spPr/>
    </dgm:pt>
    <dgm:pt modelId="{7AD754FB-289B-4B89-A69D-FA87DA3F0C05}" type="pres">
      <dgm:prSet presAssocID="{72723CDD-4FC9-44A3-82A5-D8574826BB77}" presName="hierChild5" presStyleCnt="0"/>
      <dgm:spPr/>
    </dgm:pt>
    <dgm:pt modelId="{707983E2-8DF5-4245-89A5-7B7EB7B52080}" type="pres">
      <dgm:prSet presAssocID="{F94CC388-4805-48B9-8B82-A96D18C36DAE}" presName="Name35" presStyleLbl="parChTrans1D2" presStyleIdx="1" presStyleCnt="3"/>
      <dgm:spPr/>
    </dgm:pt>
    <dgm:pt modelId="{75DFBEB2-BBC6-4A91-ADAD-C4F144569347}" type="pres">
      <dgm:prSet presAssocID="{C0833548-73FB-4DD6-A227-E2423715AD61}" presName="hierRoot2" presStyleCnt="0">
        <dgm:presLayoutVars>
          <dgm:hierBranch/>
        </dgm:presLayoutVars>
      </dgm:prSet>
      <dgm:spPr/>
    </dgm:pt>
    <dgm:pt modelId="{10A50D13-000B-490B-A0EB-94A39DD4B522}" type="pres">
      <dgm:prSet presAssocID="{C0833548-73FB-4DD6-A227-E2423715AD61}" presName="rootComposite" presStyleCnt="0"/>
      <dgm:spPr/>
    </dgm:pt>
    <dgm:pt modelId="{6FF1BC4D-656F-453F-AB73-7E153195E7A3}" type="pres">
      <dgm:prSet presAssocID="{C0833548-73FB-4DD6-A227-E2423715AD6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D6B52F4-CDFA-46D6-B39B-EE875083F87A}" type="pres">
      <dgm:prSet presAssocID="{C0833548-73FB-4DD6-A227-E2423715AD61}" presName="rootConnector" presStyleLbl="node2" presStyleIdx="1" presStyleCnt="3"/>
      <dgm:spPr/>
      <dgm:t>
        <a:bodyPr/>
        <a:lstStyle/>
        <a:p>
          <a:endParaRPr lang="el-GR"/>
        </a:p>
      </dgm:t>
    </dgm:pt>
    <dgm:pt modelId="{58CD14B2-A0D2-4993-89F7-E998EE2E162F}" type="pres">
      <dgm:prSet presAssocID="{C0833548-73FB-4DD6-A227-E2423715AD61}" presName="hierChild4" presStyleCnt="0"/>
      <dgm:spPr/>
    </dgm:pt>
    <dgm:pt modelId="{99CEBC89-02C0-4155-9D9B-12D43886EE20}" type="pres">
      <dgm:prSet presAssocID="{C0833548-73FB-4DD6-A227-E2423715AD61}" presName="hierChild5" presStyleCnt="0"/>
      <dgm:spPr/>
    </dgm:pt>
    <dgm:pt modelId="{1EA61FD1-6A6F-42AE-A4EB-1EFB5E84FDA1}" type="pres">
      <dgm:prSet presAssocID="{DA259F7A-61FF-4028-A850-1A69CDD50F95}" presName="Name35" presStyleLbl="parChTrans1D2" presStyleIdx="2" presStyleCnt="3"/>
      <dgm:spPr/>
    </dgm:pt>
    <dgm:pt modelId="{AC501409-AA4A-42B3-B293-AF1E31FDE760}" type="pres">
      <dgm:prSet presAssocID="{3386C9DE-C209-41CD-80BD-8A723F96608D}" presName="hierRoot2" presStyleCnt="0">
        <dgm:presLayoutVars>
          <dgm:hierBranch/>
        </dgm:presLayoutVars>
      </dgm:prSet>
      <dgm:spPr/>
    </dgm:pt>
    <dgm:pt modelId="{EA425DBA-822C-4CF9-A226-199E3FD8B42C}" type="pres">
      <dgm:prSet presAssocID="{3386C9DE-C209-41CD-80BD-8A723F96608D}" presName="rootComposite" presStyleCnt="0"/>
      <dgm:spPr/>
    </dgm:pt>
    <dgm:pt modelId="{73144C7F-9E56-45C3-BF5C-4ABFDD75903B}" type="pres">
      <dgm:prSet presAssocID="{3386C9DE-C209-41CD-80BD-8A723F96608D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66ABC6B-7C0B-4C27-92A2-3A87EADB4790}" type="pres">
      <dgm:prSet presAssocID="{3386C9DE-C209-41CD-80BD-8A723F96608D}" presName="rootConnector" presStyleLbl="node2" presStyleIdx="2" presStyleCnt="3"/>
      <dgm:spPr/>
      <dgm:t>
        <a:bodyPr/>
        <a:lstStyle/>
        <a:p>
          <a:endParaRPr lang="el-GR"/>
        </a:p>
      </dgm:t>
    </dgm:pt>
    <dgm:pt modelId="{5DB99FAC-4FAD-45D7-8CC8-0A5ADC352C7C}" type="pres">
      <dgm:prSet presAssocID="{3386C9DE-C209-41CD-80BD-8A723F96608D}" presName="hierChild4" presStyleCnt="0"/>
      <dgm:spPr/>
    </dgm:pt>
    <dgm:pt modelId="{7BDEAD0E-30F6-4B09-B2AF-70ACD1A7CEE6}" type="pres">
      <dgm:prSet presAssocID="{3F5CE442-0A55-4A3F-8AB0-0DD43B8B39E2}" presName="Name35" presStyleLbl="parChTrans1D3" presStyleIdx="0" presStyleCnt="2"/>
      <dgm:spPr/>
    </dgm:pt>
    <dgm:pt modelId="{87690021-B604-4071-8582-882905A98B7D}" type="pres">
      <dgm:prSet presAssocID="{650D42C9-0D7D-48BB-8408-421017F6856C}" presName="hierRoot2" presStyleCnt="0">
        <dgm:presLayoutVars>
          <dgm:hierBranch val="r"/>
        </dgm:presLayoutVars>
      </dgm:prSet>
      <dgm:spPr/>
    </dgm:pt>
    <dgm:pt modelId="{AD73DD74-2640-4720-B3BA-8501D3EFFED4}" type="pres">
      <dgm:prSet presAssocID="{650D42C9-0D7D-48BB-8408-421017F6856C}" presName="rootComposite" presStyleCnt="0"/>
      <dgm:spPr/>
    </dgm:pt>
    <dgm:pt modelId="{233DFD85-5817-4B11-80C1-6DFEDD270F46}" type="pres">
      <dgm:prSet presAssocID="{650D42C9-0D7D-48BB-8408-421017F6856C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D809F12-8F22-4A7B-80EC-B20F38A2329B}" type="pres">
      <dgm:prSet presAssocID="{650D42C9-0D7D-48BB-8408-421017F6856C}" presName="rootConnector" presStyleLbl="node3" presStyleIdx="0" presStyleCnt="2"/>
      <dgm:spPr/>
      <dgm:t>
        <a:bodyPr/>
        <a:lstStyle/>
        <a:p>
          <a:endParaRPr lang="el-GR"/>
        </a:p>
      </dgm:t>
    </dgm:pt>
    <dgm:pt modelId="{47A43800-5045-4F50-B020-8EE105D693EC}" type="pres">
      <dgm:prSet presAssocID="{650D42C9-0D7D-48BB-8408-421017F6856C}" presName="hierChild4" presStyleCnt="0"/>
      <dgm:spPr/>
    </dgm:pt>
    <dgm:pt modelId="{E235E09E-7A80-4E10-B850-F25DDA94F8ED}" type="pres">
      <dgm:prSet presAssocID="{650D42C9-0D7D-48BB-8408-421017F6856C}" presName="hierChild5" presStyleCnt="0"/>
      <dgm:spPr/>
    </dgm:pt>
    <dgm:pt modelId="{F89AF78F-90EF-45E1-8320-0D06E2512131}" type="pres">
      <dgm:prSet presAssocID="{FEEEBA3D-D378-4470-B157-DE57B408F387}" presName="Name35" presStyleLbl="parChTrans1D3" presStyleIdx="1" presStyleCnt="2"/>
      <dgm:spPr/>
    </dgm:pt>
    <dgm:pt modelId="{5FAB126A-2C55-40CA-860D-1DA308CCE6DF}" type="pres">
      <dgm:prSet presAssocID="{644B7C9B-C0EE-4313-97E1-55B6D48D54BF}" presName="hierRoot2" presStyleCnt="0">
        <dgm:presLayoutVars>
          <dgm:hierBranch val="r"/>
        </dgm:presLayoutVars>
      </dgm:prSet>
      <dgm:spPr/>
    </dgm:pt>
    <dgm:pt modelId="{25EA8605-F398-42F7-8B62-ABFED2E62CE2}" type="pres">
      <dgm:prSet presAssocID="{644B7C9B-C0EE-4313-97E1-55B6D48D54BF}" presName="rootComposite" presStyleCnt="0"/>
      <dgm:spPr/>
    </dgm:pt>
    <dgm:pt modelId="{118C686B-B2C4-4BD5-8FF0-88AC8D7B04BD}" type="pres">
      <dgm:prSet presAssocID="{644B7C9B-C0EE-4313-97E1-55B6D48D54BF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B811EF74-151C-4CE4-A03A-26A5061B8B15}" type="pres">
      <dgm:prSet presAssocID="{644B7C9B-C0EE-4313-97E1-55B6D48D54BF}" presName="rootConnector" presStyleLbl="node3" presStyleIdx="1" presStyleCnt="2"/>
      <dgm:spPr/>
      <dgm:t>
        <a:bodyPr/>
        <a:lstStyle/>
        <a:p>
          <a:endParaRPr lang="el-GR"/>
        </a:p>
      </dgm:t>
    </dgm:pt>
    <dgm:pt modelId="{8331CB9F-5926-42EA-AE77-60450E22150A}" type="pres">
      <dgm:prSet presAssocID="{644B7C9B-C0EE-4313-97E1-55B6D48D54BF}" presName="hierChild4" presStyleCnt="0"/>
      <dgm:spPr/>
    </dgm:pt>
    <dgm:pt modelId="{D7A99D2D-E3D8-471D-B2F8-6A7CE412A21A}" type="pres">
      <dgm:prSet presAssocID="{644B7C9B-C0EE-4313-97E1-55B6D48D54BF}" presName="hierChild5" presStyleCnt="0"/>
      <dgm:spPr/>
    </dgm:pt>
    <dgm:pt modelId="{5C3C8F81-A421-4E45-8754-829B340EEA55}" type="pres">
      <dgm:prSet presAssocID="{3386C9DE-C209-41CD-80BD-8A723F96608D}" presName="hierChild5" presStyleCnt="0"/>
      <dgm:spPr/>
    </dgm:pt>
    <dgm:pt modelId="{12E9C9F8-6A8D-429A-952A-BD6F07D081B3}" type="pres">
      <dgm:prSet presAssocID="{889596AF-D302-4F1A-A4FA-E7D7C7F1CDB2}" presName="hierChild3" presStyleCnt="0"/>
      <dgm:spPr/>
    </dgm:pt>
  </dgm:ptLst>
  <dgm:cxnLst>
    <dgm:cxn modelId="{45B2200C-77BB-4687-B6C4-C3250A470C6B}" type="presOf" srcId="{E49C3EC6-75CB-416F-B0C4-09B2D9C6B631}" destId="{0635250F-7DD5-4DBF-BDA2-2ADE460EF6EC}" srcOrd="0" destOrd="0" presId="urn:microsoft.com/office/officeart/2005/8/layout/orgChart1"/>
    <dgm:cxn modelId="{9515CD60-3E5B-496D-A4ED-36E7B126AAAD}" type="presOf" srcId="{F94CC388-4805-48B9-8B82-A96D18C36DAE}" destId="{707983E2-8DF5-4245-89A5-7B7EB7B52080}" srcOrd="0" destOrd="0" presId="urn:microsoft.com/office/officeart/2005/8/layout/orgChart1"/>
    <dgm:cxn modelId="{713E99EF-BC4F-4F78-8513-046D92A20878}" type="presOf" srcId="{72723CDD-4FC9-44A3-82A5-D8574826BB77}" destId="{1BFCAEB0-E2D0-447C-BA69-2D34873C76A0}" srcOrd="1" destOrd="0" presId="urn:microsoft.com/office/officeart/2005/8/layout/orgChart1"/>
    <dgm:cxn modelId="{6E9B0B36-B5DB-4F60-BCC9-068B76ED2BB8}" type="presOf" srcId="{3386C9DE-C209-41CD-80BD-8A723F96608D}" destId="{C66ABC6B-7C0B-4C27-92A2-3A87EADB4790}" srcOrd="1" destOrd="0" presId="urn:microsoft.com/office/officeart/2005/8/layout/orgChart1"/>
    <dgm:cxn modelId="{90C71968-5FBB-46F3-BF9B-1799BD7EF8FD}" type="presOf" srcId="{852A8FB0-0B5D-42B5-8642-418CC29D9C14}" destId="{9A2DF97C-25D1-4B8C-B787-2D6086A49C7C}" srcOrd="0" destOrd="0" presId="urn:microsoft.com/office/officeart/2005/8/layout/orgChart1"/>
    <dgm:cxn modelId="{6DB8F8A0-A341-45B2-8AB4-ECED06A61C26}" srcId="{3386C9DE-C209-41CD-80BD-8A723F96608D}" destId="{644B7C9B-C0EE-4313-97E1-55B6D48D54BF}" srcOrd="1" destOrd="0" parTransId="{FEEEBA3D-D378-4470-B157-DE57B408F387}" sibTransId="{D7C5E065-4B97-4307-9332-0ED90D6151A8}"/>
    <dgm:cxn modelId="{58ED9638-D93E-4320-A4BE-AF320D3DA321}" srcId="{889596AF-D302-4F1A-A4FA-E7D7C7F1CDB2}" destId="{72723CDD-4FC9-44A3-82A5-D8574826BB77}" srcOrd="0" destOrd="0" parTransId="{E49C3EC6-75CB-416F-B0C4-09B2D9C6B631}" sibTransId="{6C682BE4-5EE0-49B7-A4AD-5EE2325EBC6C}"/>
    <dgm:cxn modelId="{4AB74040-A257-4569-97D6-C8E5B330CD16}" srcId="{852A8FB0-0B5D-42B5-8642-418CC29D9C14}" destId="{889596AF-D302-4F1A-A4FA-E7D7C7F1CDB2}" srcOrd="0" destOrd="0" parTransId="{4CE77A53-7555-4168-AF61-FC183B018885}" sibTransId="{251D59FA-F35E-427D-A40F-C560377E8919}"/>
    <dgm:cxn modelId="{F6BCB7E3-6237-4406-A1D2-185DA007D173}" type="presOf" srcId="{650D42C9-0D7D-48BB-8408-421017F6856C}" destId="{CD809F12-8F22-4A7B-80EC-B20F38A2329B}" srcOrd="1" destOrd="0" presId="urn:microsoft.com/office/officeart/2005/8/layout/orgChart1"/>
    <dgm:cxn modelId="{34C9C806-2204-47F7-B763-BA8E1827C6FD}" type="presOf" srcId="{C0833548-73FB-4DD6-A227-E2423715AD61}" destId="{6FF1BC4D-656F-453F-AB73-7E153195E7A3}" srcOrd="0" destOrd="0" presId="urn:microsoft.com/office/officeart/2005/8/layout/orgChart1"/>
    <dgm:cxn modelId="{7F3FB264-2519-42FD-8E38-130D1F6F4EB4}" type="presOf" srcId="{C0833548-73FB-4DD6-A227-E2423715AD61}" destId="{6D6B52F4-CDFA-46D6-B39B-EE875083F87A}" srcOrd="1" destOrd="0" presId="urn:microsoft.com/office/officeart/2005/8/layout/orgChart1"/>
    <dgm:cxn modelId="{1104F919-7FA0-4B5E-99A7-C5011556FF67}" type="presOf" srcId="{DA259F7A-61FF-4028-A850-1A69CDD50F95}" destId="{1EA61FD1-6A6F-42AE-A4EB-1EFB5E84FDA1}" srcOrd="0" destOrd="0" presId="urn:microsoft.com/office/officeart/2005/8/layout/orgChart1"/>
    <dgm:cxn modelId="{E27F54ED-A348-42E7-B8D9-FD5E7EDDC8A4}" type="presOf" srcId="{889596AF-D302-4F1A-A4FA-E7D7C7F1CDB2}" destId="{AE70EB65-6635-4865-A9D2-906E19CC9A51}" srcOrd="0" destOrd="0" presId="urn:microsoft.com/office/officeart/2005/8/layout/orgChart1"/>
    <dgm:cxn modelId="{6EFCFD81-EB91-4628-98C2-3D1F74BF9085}" type="presOf" srcId="{644B7C9B-C0EE-4313-97E1-55B6D48D54BF}" destId="{118C686B-B2C4-4BD5-8FF0-88AC8D7B04BD}" srcOrd="0" destOrd="0" presId="urn:microsoft.com/office/officeart/2005/8/layout/orgChart1"/>
    <dgm:cxn modelId="{9EAF3E4C-CD50-4AB4-9FB6-60A6EB1DE511}" type="presOf" srcId="{889596AF-D302-4F1A-A4FA-E7D7C7F1CDB2}" destId="{40814159-F514-42E5-BC31-7C2DA9CFA675}" srcOrd="1" destOrd="0" presId="urn:microsoft.com/office/officeart/2005/8/layout/orgChart1"/>
    <dgm:cxn modelId="{9898A388-BF0C-4A90-9EFC-39D20CBAF814}" type="presOf" srcId="{644B7C9B-C0EE-4313-97E1-55B6D48D54BF}" destId="{B811EF74-151C-4CE4-A03A-26A5061B8B15}" srcOrd="1" destOrd="0" presId="urn:microsoft.com/office/officeart/2005/8/layout/orgChart1"/>
    <dgm:cxn modelId="{E7349F85-8EFF-4F98-83D8-5D8D0D129FBC}" type="presOf" srcId="{3F5CE442-0A55-4A3F-8AB0-0DD43B8B39E2}" destId="{7BDEAD0E-30F6-4B09-B2AF-70ACD1A7CEE6}" srcOrd="0" destOrd="0" presId="urn:microsoft.com/office/officeart/2005/8/layout/orgChart1"/>
    <dgm:cxn modelId="{65BDD21D-B981-4EBD-A062-8AAB3D363A27}" type="presOf" srcId="{FEEEBA3D-D378-4470-B157-DE57B408F387}" destId="{F89AF78F-90EF-45E1-8320-0D06E2512131}" srcOrd="0" destOrd="0" presId="urn:microsoft.com/office/officeart/2005/8/layout/orgChart1"/>
    <dgm:cxn modelId="{CBDB315A-2F48-4E2C-924E-9CE4F407543E}" type="presOf" srcId="{72723CDD-4FC9-44A3-82A5-D8574826BB77}" destId="{82E1511D-1048-476C-85EB-C1D362621416}" srcOrd="0" destOrd="0" presId="urn:microsoft.com/office/officeart/2005/8/layout/orgChart1"/>
    <dgm:cxn modelId="{3D68F748-D468-443D-BFE4-E31FFD3977E2}" type="presOf" srcId="{650D42C9-0D7D-48BB-8408-421017F6856C}" destId="{233DFD85-5817-4B11-80C1-6DFEDD270F46}" srcOrd="0" destOrd="0" presId="urn:microsoft.com/office/officeart/2005/8/layout/orgChart1"/>
    <dgm:cxn modelId="{88B1B0D9-58E2-4C8B-83DF-BF712E9B3424}" srcId="{889596AF-D302-4F1A-A4FA-E7D7C7F1CDB2}" destId="{3386C9DE-C209-41CD-80BD-8A723F96608D}" srcOrd="2" destOrd="0" parTransId="{DA259F7A-61FF-4028-A850-1A69CDD50F95}" sibTransId="{61F034FC-C5BD-4ADB-B2B5-26BD4AE135C6}"/>
    <dgm:cxn modelId="{5295C103-0B51-4466-8585-1E0B6B4A4262}" type="presOf" srcId="{3386C9DE-C209-41CD-80BD-8A723F96608D}" destId="{73144C7F-9E56-45C3-BF5C-4ABFDD75903B}" srcOrd="0" destOrd="0" presId="urn:microsoft.com/office/officeart/2005/8/layout/orgChart1"/>
    <dgm:cxn modelId="{E41E5C52-4F73-4D5C-BC9B-CEA5D32FCA06}" srcId="{889596AF-D302-4F1A-A4FA-E7D7C7F1CDB2}" destId="{C0833548-73FB-4DD6-A227-E2423715AD61}" srcOrd="1" destOrd="0" parTransId="{F94CC388-4805-48B9-8B82-A96D18C36DAE}" sibTransId="{1FAC5206-B979-4E71-8985-621290AB19D2}"/>
    <dgm:cxn modelId="{79F8E19A-A992-4DCA-8319-FE995EF82EEC}" srcId="{3386C9DE-C209-41CD-80BD-8A723F96608D}" destId="{650D42C9-0D7D-48BB-8408-421017F6856C}" srcOrd="0" destOrd="0" parTransId="{3F5CE442-0A55-4A3F-8AB0-0DD43B8B39E2}" sibTransId="{41F39289-E548-4272-8718-FB13CCC3FE1A}"/>
    <dgm:cxn modelId="{F3CA958A-08AE-40B0-83A9-393D66F96371}" type="presParOf" srcId="{9A2DF97C-25D1-4B8C-B787-2D6086A49C7C}" destId="{F454607A-EECE-4ECB-8CE2-5DA3C2165C4D}" srcOrd="0" destOrd="0" presId="urn:microsoft.com/office/officeart/2005/8/layout/orgChart1"/>
    <dgm:cxn modelId="{26339895-0F9D-4171-9D92-E1A045A3EEA2}" type="presParOf" srcId="{F454607A-EECE-4ECB-8CE2-5DA3C2165C4D}" destId="{B9E7C6C9-6049-425B-8E66-48E4833C5F8D}" srcOrd="0" destOrd="0" presId="urn:microsoft.com/office/officeart/2005/8/layout/orgChart1"/>
    <dgm:cxn modelId="{4C2C36BE-70EF-48D6-B237-68211EC805AD}" type="presParOf" srcId="{B9E7C6C9-6049-425B-8E66-48E4833C5F8D}" destId="{AE70EB65-6635-4865-A9D2-906E19CC9A51}" srcOrd="0" destOrd="0" presId="urn:microsoft.com/office/officeart/2005/8/layout/orgChart1"/>
    <dgm:cxn modelId="{9A02AA7A-6D8B-4C7B-B498-0232E3B679D8}" type="presParOf" srcId="{B9E7C6C9-6049-425B-8E66-48E4833C5F8D}" destId="{40814159-F514-42E5-BC31-7C2DA9CFA675}" srcOrd="1" destOrd="0" presId="urn:microsoft.com/office/officeart/2005/8/layout/orgChart1"/>
    <dgm:cxn modelId="{0E059607-9AFB-4B22-89CD-ABF6C880AD1B}" type="presParOf" srcId="{F454607A-EECE-4ECB-8CE2-5DA3C2165C4D}" destId="{84FC8FFB-8BB9-4597-BD23-C0D6833D6749}" srcOrd="1" destOrd="0" presId="urn:microsoft.com/office/officeart/2005/8/layout/orgChart1"/>
    <dgm:cxn modelId="{187AEFB8-7104-47AE-B135-76D398E7ACD5}" type="presParOf" srcId="{84FC8FFB-8BB9-4597-BD23-C0D6833D6749}" destId="{0635250F-7DD5-4DBF-BDA2-2ADE460EF6EC}" srcOrd="0" destOrd="0" presId="urn:microsoft.com/office/officeart/2005/8/layout/orgChart1"/>
    <dgm:cxn modelId="{454435FC-8518-4893-9417-92728319E930}" type="presParOf" srcId="{84FC8FFB-8BB9-4597-BD23-C0D6833D6749}" destId="{7B803B9F-4C25-4413-96B5-027026568113}" srcOrd="1" destOrd="0" presId="urn:microsoft.com/office/officeart/2005/8/layout/orgChart1"/>
    <dgm:cxn modelId="{BAFD0FDE-4E08-48B5-972F-934B6B462625}" type="presParOf" srcId="{7B803B9F-4C25-4413-96B5-027026568113}" destId="{BE01D0FA-049B-404B-8514-9EA097568D13}" srcOrd="0" destOrd="0" presId="urn:microsoft.com/office/officeart/2005/8/layout/orgChart1"/>
    <dgm:cxn modelId="{2C525FB8-1C25-4015-9AA3-0BD6B9AAC0AF}" type="presParOf" srcId="{BE01D0FA-049B-404B-8514-9EA097568D13}" destId="{82E1511D-1048-476C-85EB-C1D362621416}" srcOrd="0" destOrd="0" presId="urn:microsoft.com/office/officeart/2005/8/layout/orgChart1"/>
    <dgm:cxn modelId="{73CFB9A2-1328-4F92-986F-9F1E8874CE93}" type="presParOf" srcId="{BE01D0FA-049B-404B-8514-9EA097568D13}" destId="{1BFCAEB0-E2D0-447C-BA69-2D34873C76A0}" srcOrd="1" destOrd="0" presId="urn:microsoft.com/office/officeart/2005/8/layout/orgChart1"/>
    <dgm:cxn modelId="{F512B286-B390-42E1-A53D-75BDCC75F823}" type="presParOf" srcId="{7B803B9F-4C25-4413-96B5-027026568113}" destId="{F321E428-02A3-4871-9510-6D6BB426763A}" srcOrd="1" destOrd="0" presId="urn:microsoft.com/office/officeart/2005/8/layout/orgChart1"/>
    <dgm:cxn modelId="{9F8597C1-7A30-49B3-A7A3-F5DB906A91AC}" type="presParOf" srcId="{7B803B9F-4C25-4413-96B5-027026568113}" destId="{7AD754FB-289B-4B89-A69D-FA87DA3F0C05}" srcOrd="2" destOrd="0" presId="urn:microsoft.com/office/officeart/2005/8/layout/orgChart1"/>
    <dgm:cxn modelId="{EA36E4C5-D871-4DF3-BA7D-77EAC5034776}" type="presParOf" srcId="{84FC8FFB-8BB9-4597-BD23-C0D6833D6749}" destId="{707983E2-8DF5-4245-89A5-7B7EB7B52080}" srcOrd="2" destOrd="0" presId="urn:microsoft.com/office/officeart/2005/8/layout/orgChart1"/>
    <dgm:cxn modelId="{9AD81CE2-55D1-450B-8D85-1C8FF4979859}" type="presParOf" srcId="{84FC8FFB-8BB9-4597-BD23-C0D6833D6749}" destId="{75DFBEB2-BBC6-4A91-ADAD-C4F144569347}" srcOrd="3" destOrd="0" presId="urn:microsoft.com/office/officeart/2005/8/layout/orgChart1"/>
    <dgm:cxn modelId="{8835E3E9-C56E-4CB1-A8B3-494DDF89D6BE}" type="presParOf" srcId="{75DFBEB2-BBC6-4A91-ADAD-C4F144569347}" destId="{10A50D13-000B-490B-A0EB-94A39DD4B522}" srcOrd="0" destOrd="0" presId="urn:microsoft.com/office/officeart/2005/8/layout/orgChart1"/>
    <dgm:cxn modelId="{54B1ED42-B4BF-4CD8-B2EB-4136BD5322DA}" type="presParOf" srcId="{10A50D13-000B-490B-A0EB-94A39DD4B522}" destId="{6FF1BC4D-656F-453F-AB73-7E153195E7A3}" srcOrd="0" destOrd="0" presId="urn:microsoft.com/office/officeart/2005/8/layout/orgChart1"/>
    <dgm:cxn modelId="{365B3D1B-27D9-4290-83B3-EA0D2B68E161}" type="presParOf" srcId="{10A50D13-000B-490B-A0EB-94A39DD4B522}" destId="{6D6B52F4-CDFA-46D6-B39B-EE875083F87A}" srcOrd="1" destOrd="0" presId="urn:microsoft.com/office/officeart/2005/8/layout/orgChart1"/>
    <dgm:cxn modelId="{FFD950BC-5A6F-4CBC-94CD-CCABB039CBD2}" type="presParOf" srcId="{75DFBEB2-BBC6-4A91-ADAD-C4F144569347}" destId="{58CD14B2-A0D2-4993-89F7-E998EE2E162F}" srcOrd="1" destOrd="0" presId="urn:microsoft.com/office/officeart/2005/8/layout/orgChart1"/>
    <dgm:cxn modelId="{CC56A07E-6F95-4E1A-A1C9-858B1DE07884}" type="presParOf" srcId="{75DFBEB2-BBC6-4A91-ADAD-C4F144569347}" destId="{99CEBC89-02C0-4155-9D9B-12D43886EE20}" srcOrd="2" destOrd="0" presId="urn:microsoft.com/office/officeart/2005/8/layout/orgChart1"/>
    <dgm:cxn modelId="{03677D75-1309-4335-932F-7161883482D4}" type="presParOf" srcId="{84FC8FFB-8BB9-4597-BD23-C0D6833D6749}" destId="{1EA61FD1-6A6F-42AE-A4EB-1EFB5E84FDA1}" srcOrd="4" destOrd="0" presId="urn:microsoft.com/office/officeart/2005/8/layout/orgChart1"/>
    <dgm:cxn modelId="{B00370E3-AE85-4F45-A973-B05C46C2F8F2}" type="presParOf" srcId="{84FC8FFB-8BB9-4597-BD23-C0D6833D6749}" destId="{AC501409-AA4A-42B3-B293-AF1E31FDE760}" srcOrd="5" destOrd="0" presId="urn:microsoft.com/office/officeart/2005/8/layout/orgChart1"/>
    <dgm:cxn modelId="{1F084DC1-D4BE-4C1C-A765-CF539DCB89C5}" type="presParOf" srcId="{AC501409-AA4A-42B3-B293-AF1E31FDE760}" destId="{EA425DBA-822C-4CF9-A226-199E3FD8B42C}" srcOrd="0" destOrd="0" presId="urn:microsoft.com/office/officeart/2005/8/layout/orgChart1"/>
    <dgm:cxn modelId="{0D2BECBE-B9DC-4F0E-99A4-713465FA9DEF}" type="presParOf" srcId="{EA425DBA-822C-4CF9-A226-199E3FD8B42C}" destId="{73144C7F-9E56-45C3-BF5C-4ABFDD75903B}" srcOrd="0" destOrd="0" presId="urn:microsoft.com/office/officeart/2005/8/layout/orgChart1"/>
    <dgm:cxn modelId="{2A989C6A-1F36-4438-B200-A74F4D35B7E0}" type="presParOf" srcId="{EA425DBA-822C-4CF9-A226-199E3FD8B42C}" destId="{C66ABC6B-7C0B-4C27-92A2-3A87EADB4790}" srcOrd="1" destOrd="0" presId="urn:microsoft.com/office/officeart/2005/8/layout/orgChart1"/>
    <dgm:cxn modelId="{07AE6FB9-8D8C-4617-8195-7961CEBF10C0}" type="presParOf" srcId="{AC501409-AA4A-42B3-B293-AF1E31FDE760}" destId="{5DB99FAC-4FAD-45D7-8CC8-0A5ADC352C7C}" srcOrd="1" destOrd="0" presId="urn:microsoft.com/office/officeart/2005/8/layout/orgChart1"/>
    <dgm:cxn modelId="{5EA4629E-648B-4E37-A8CB-4B1B0A72447E}" type="presParOf" srcId="{5DB99FAC-4FAD-45D7-8CC8-0A5ADC352C7C}" destId="{7BDEAD0E-30F6-4B09-B2AF-70ACD1A7CEE6}" srcOrd="0" destOrd="0" presId="urn:microsoft.com/office/officeart/2005/8/layout/orgChart1"/>
    <dgm:cxn modelId="{E8DF756E-028C-43E5-8D86-F5E4854658C8}" type="presParOf" srcId="{5DB99FAC-4FAD-45D7-8CC8-0A5ADC352C7C}" destId="{87690021-B604-4071-8582-882905A98B7D}" srcOrd="1" destOrd="0" presId="urn:microsoft.com/office/officeart/2005/8/layout/orgChart1"/>
    <dgm:cxn modelId="{ECDF8779-CCBD-47D7-B054-F84C4BBC2F2C}" type="presParOf" srcId="{87690021-B604-4071-8582-882905A98B7D}" destId="{AD73DD74-2640-4720-B3BA-8501D3EFFED4}" srcOrd="0" destOrd="0" presId="urn:microsoft.com/office/officeart/2005/8/layout/orgChart1"/>
    <dgm:cxn modelId="{5F79B1D5-0344-4B1C-826A-ECCADF6EEE32}" type="presParOf" srcId="{AD73DD74-2640-4720-B3BA-8501D3EFFED4}" destId="{233DFD85-5817-4B11-80C1-6DFEDD270F46}" srcOrd="0" destOrd="0" presId="urn:microsoft.com/office/officeart/2005/8/layout/orgChart1"/>
    <dgm:cxn modelId="{E2D39987-E708-49CC-B0B8-4D9A6F9A010E}" type="presParOf" srcId="{AD73DD74-2640-4720-B3BA-8501D3EFFED4}" destId="{CD809F12-8F22-4A7B-80EC-B20F38A2329B}" srcOrd="1" destOrd="0" presId="urn:microsoft.com/office/officeart/2005/8/layout/orgChart1"/>
    <dgm:cxn modelId="{1A21F9F2-D708-4AC1-8784-FE36E2445203}" type="presParOf" srcId="{87690021-B604-4071-8582-882905A98B7D}" destId="{47A43800-5045-4F50-B020-8EE105D693EC}" srcOrd="1" destOrd="0" presId="urn:microsoft.com/office/officeart/2005/8/layout/orgChart1"/>
    <dgm:cxn modelId="{F6154822-8970-42F2-A1B0-9B4B6B1C0288}" type="presParOf" srcId="{87690021-B604-4071-8582-882905A98B7D}" destId="{E235E09E-7A80-4E10-B850-F25DDA94F8ED}" srcOrd="2" destOrd="0" presId="urn:microsoft.com/office/officeart/2005/8/layout/orgChart1"/>
    <dgm:cxn modelId="{21180020-4E15-48E3-AD57-7EE250716A2F}" type="presParOf" srcId="{5DB99FAC-4FAD-45D7-8CC8-0A5ADC352C7C}" destId="{F89AF78F-90EF-45E1-8320-0D06E2512131}" srcOrd="2" destOrd="0" presId="urn:microsoft.com/office/officeart/2005/8/layout/orgChart1"/>
    <dgm:cxn modelId="{6C514C46-6BA9-4536-B57B-888C8EF01C5C}" type="presParOf" srcId="{5DB99FAC-4FAD-45D7-8CC8-0A5ADC352C7C}" destId="{5FAB126A-2C55-40CA-860D-1DA308CCE6DF}" srcOrd="3" destOrd="0" presId="urn:microsoft.com/office/officeart/2005/8/layout/orgChart1"/>
    <dgm:cxn modelId="{A00496A5-3112-4D75-9C7E-8E6AB6407414}" type="presParOf" srcId="{5FAB126A-2C55-40CA-860D-1DA308CCE6DF}" destId="{25EA8605-F398-42F7-8B62-ABFED2E62CE2}" srcOrd="0" destOrd="0" presId="urn:microsoft.com/office/officeart/2005/8/layout/orgChart1"/>
    <dgm:cxn modelId="{3F1A1FC2-99C3-47C7-BE87-6A49116CB64A}" type="presParOf" srcId="{25EA8605-F398-42F7-8B62-ABFED2E62CE2}" destId="{118C686B-B2C4-4BD5-8FF0-88AC8D7B04BD}" srcOrd="0" destOrd="0" presId="urn:microsoft.com/office/officeart/2005/8/layout/orgChart1"/>
    <dgm:cxn modelId="{3B4B4978-0AF6-4E27-97A9-8DA641060EE7}" type="presParOf" srcId="{25EA8605-F398-42F7-8B62-ABFED2E62CE2}" destId="{B811EF74-151C-4CE4-A03A-26A5061B8B15}" srcOrd="1" destOrd="0" presId="urn:microsoft.com/office/officeart/2005/8/layout/orgChart1"/>
    <dgm:cxn modelId="{D4BDDCCF-E44D-4791-A1D8-2ED5251155B0}" type="presParOf" srcId="{5FAB126A-2C55-40CA-860D-1DA308CCE6DF}" destId="{8331CB9F-5926-42EA-AE77-60450E22150A}" srcOrd="1" destOrd="0" presId="urn:microsoft.com/office/officeart/2005/8/layout/orgChart1"/>
    <dgm:cxn modelId="{2593ABC8-7C47-434E-AB39-C9090AEA1E5C}" type="presParOf" srcId="{5FAB126A-2C55-40CA-860D-1DA308CCE6DF}" destId="{D7A99D2D-E3D8-471D-B2F8-6A7CE412A21A}" srcOrd="2" destOrd="0" presId="urn:microsoft.com/office/officeart/2005/8/layout/orgChart1"/>
    <dgm:cxn modelId="{DD2E3CAA-9F0D-4BAD-8769-4C80950BEE1C}" type="presParOf" srcId="{AC501409-AA4A-42B3-B293-AF1E31FDE760}" destId="{5C3C8F81-A421-4E45-8754-829B340EEA55}" srcOrd="2" destOrd="0" presId="urn:microsoft.com/office/officeart/2005/8/layout/orgChart1"/>
    <dgm:cxn modelId="{DCB3CC0D-63AF-4CA1-ACC5-B17E88CD9D39}" type="presParOf" srcId="{F454607A-EECE-4ECB-8CE2-5DA3C2165C4D}" destId="{12E9C9F8-6A8D-429A-952A-BD6F07D081B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9AF78F-90EF-45E1-8320-0D06E2512131}">
      <dsp:nvSpPr>
        <dsp:cNvPr id="0" name=""/>
        <dsp:cNvSpPr/>
      </dsp:nvSpPr>
      <dsp:spPr>
        <a:xfrm>
          <a:off x="4752767" y="2063432"/>
          <a:ext cx="984641" cy="3417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888"/>
              </a:lnTo>
              <a:lnTo>
                <a:pt x="984641" y="170888"/>
              </a:lnTo>
              <a:lnTo>
                <a:pt x="984641" y="3417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DEAD0E-30F6-4B09-B2AF-70ACD1A7CEE6}">
      <dsp:nvSpPr>
        <dsp:cNvPr id="0" name=""/>
        <dsp:cNvSpPr/>
      </dsp:nvSpPr>
      <dsp:spPr>
        <a:xfrm>
          <a:off x="3768126" y="2063432"/>
          <a:ext cx="984641" cy="341776"/>
        </a:xfrm>
        <a:custGeom>
          <a:avLst/>
          <a:gdLst/>
          <a:ahLst/>
          <a:cxnLst/>
          <a:rect l="0" t="0" r="0" b="0"/>
          <a:pathLst>
            <a:path>
              <a:moveTo>
                <a:pt x="984641" y="0"/>
              </a:moveTo>
              <a:lnTo>
                <a:pt x="984641" y="170888"/>
              </a:lnTo>
              <a:lnTo>
                <a:pt x="0" y="170888"/>
              </a:lnTo>
              <a:lnTo>
                <a:pt x="0" y="34177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A61FD1-6A6F-42AE-A4EB-1EFB5E84FDA1}">
      <dsp:nvSpPr>
        <dsp:cNvPr id="0" name=""/>
        <dsp:cNvSpPr/>
      </dsp:nvSpPr>
      <dsp:spPr>
        <a:xfrm>
          <a:off x="2783485" y="907903"/>
          <a:ext cx="1969282" cy="3417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888"/>
              </a:lnTo>
              <a:lnTo>
                <a:pt x="1969282" y="170888"/>
              </a:lnTo>
              <a:lnTo>
                <a:pt x="1969282" y="3417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7983E2-8DF5-4245-89A5-7B7EB7B52080}">
      <dsp:nvSpPr>
        <dsp:cNvPr id="0" name=""/>
        <dsp:cNvSpPr/>
      </dsp:nvSpPr>
      <dsp:spPr>
        <a:xfrm>
          <a:off x="2737765" y="907903"/>
          <a:ext cx="91440" cy="3417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17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35250F-7DD5-4DBF-BDA2-2ADE460EF6EC}">
      <dsp:nvSpPr>
        <dsp:cNvPr id="0" name=""/>
        <dsp:cNvSpPr/>
      </dsp:nvSpPr>
      <dsp:spPr>
        <a:xfrm>
          <a:off x="814202" y="907903"/>
          <a:ext cx="1969282" cy="341776"/>
        </a:xfrm>
        <a:custGeom>
          <a:avLst/>
          <a:gdLst/>
          <a:ahLst/>
          <a:cxnLst/>
          <a:rect l="0" t="0" r="0" b="0"/>
          <a:pathLst>
            <a:path>
              <a:moveTo>
                <a:pt x="1969282" y="0"/>
              </a:moveTo>
              <a:lnTo>
                <a:pt x="1969282" y="170888"/>
              </a:lnTo>
              <a:lnTo>
                <a:pt x="0" y="170888"/>
              </a:lnTo>
              <a:lnTo>
                <a:pt x="0" y="3417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70EB65-6635-4865-A9D2-906E19CC9A51}">
      <dsp:nvSpPr>
        <dsp:cNvPr id="0" name=""/>
        <dsp:cNvSpPr/>
      </dsp:nvSpPr>
      <dsp:spPr>
        <a:xfrm>
          <a:off x="1969732" y="94150"/>
          <a:ext cx="1627506" cy="813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sz="13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Exception</a:t>
          </a:r>
        </a:p>
      </dsp:txBody>
      <dsp:txXfrm>
        <a:off x="1969732" y="94150"/>
        <a:ext cx="1627506" cy="813753"/>
      </dsp:txXfrm>
    </dsp:sp>
    <dsp:sp modelId="{82E1511D-1048-476C-85EB-C1D362621416}">
      <dsp:nvSpPr>
        <dsp:cNvPr id="0" name=""/>
        <dsp:cNvSpPr/>
      </dsp:nvSpPr>
      <dsp:spPr>
        <a:xfrm>
          <a:off x="449" y="1249679"/>
          <a:ext cx="1627506" cy="813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sz="13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IOException</a:t>
          </a:r>
          <a:endParaRPr kumimoji="0" lang="en-US" altLang="el-GR" sz="13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449" y="1249679"/>
        <a:ext cx="1627506" cy="813753"/>
      </dsp:txXfrm>
    </dsp:sp>
    <dsp:sp modelId="{6FF1BC4D-656F-453F-AB73-7E153195E7A3}">
      <dsp:nvSpPr>
        <dsp:cNvPr id="0" name=""/>
        <dsp:cNvSpPr/>
      </dsp:nvSpPr>
      <dsp:spPr>
        <a:xfrm>
          <a:off x="1969732" y="1249679"/>
          <a:ext cx="1627506" cy="813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sz="13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SQLException</a:t>
          </a:r>
          <a:endParaRPr kumimoji="0" lang="en-US" altLang="el-GR" sz="13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1969732" y="1249679"/>
        <a:ext cx="1627506" cy="813753"/>
      </dsp:txXfrm>
    </dsp:sp>
    <dsp:sp modelId="{73144C7F-9E56-45C3-BF5C-4ABFDD75903B}">
      <dsp:nvSpPr>
        <dsp:cNvPr id="0" name=""/>
        <dsp:cNvSpPr/>
      </dsp:nvSpPr>
      <dsp:spPr>
        <a:xfrm>
          <a:off x="3939014" y="1249679"/>
          <a:ext cx="1627506" cy="813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sz="13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RuntimeException</a:t>
          </a:r>
          <a:endParaRPr kumimoji="0" lang="en-US" altLang="el-GR" sz="13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3939014" y="1249679"/>
        <a:ext cx="1627506" cy="813753"/>
      </dsp:txXfrm>
    </dsp:sp>
    <dsp:sp modelId="{233DFD85-5817-4B11-80C1-6DFEDD270F46}">
      <dsp:nvSpPr>
        <dsp:cNvPr id="0" name=""/>
        <dsp:cNvSpPr/>
      </dsp:nvSpPr>
      <dsp:spPr>
        <a:xfrm>
          <a:off x="2954373" y="2405208"/>
          <a:ext cx="1627506" cy="813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sz="13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ArithemeticException</a:t>
          </a:r>
          <a:endParaRPr kumimoji="0" lang="en-US" altLang="el-GR" sz="13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2954373" y="2405208"/>
        <a:ext cx="1627506" cy="813753"/>
      </dsp:txXfrm>
    </dsp:sp>
    <dsp:sp modelId="{118C686B-B2C4-4BD5-8FF0-88AC8D7B04BD}">
      <dsp:nvSpPr>
        <dsp:cNvPr id="0" name=""/>
        <dsp:cNvSpPr/>
      </dsp:nvSpPr>
      <dsp:spPr>
        <a:xfrm>
          <a:off x="4923655" y="2405208"/>
          <a:ext cx="1627506" cy="8137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el-GR" sz="1300" b="0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NullPointerExecption</a:t>
          </a:r>
          <a:endParaRPr kumimoji="0" lang="en-US" altLang="el-GR" sz="13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endParaRPr>
        </a:p>
      </dsp:txBody>
      <dsp:txXfrm>
        <a:off x="4923655" y="2405208"/>
        <a:ext cx="1627506" cy="8137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3" descr="sima_uoc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1259632" cy="1242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Logo Normal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153776"/>
            <a:ext cx="192461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F4599-1ADA-415D-8245-04A2A0B65640}" type="datetimeFigureOut">
              <a:rPr lang="en-US" smtClean="0"/>
              <a:pPr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comments" Target="../comments/comment1.xml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836712"/>
            <a:ext cx="3672408" cy="936104"/>
          </a:xfrm>
        </p:spPr>
        <p:txBody>
          <a:bodyPr>
            <a:normAutofit/>
          </a:bodyPr>
          <a:lstStyle/>
          <a:p>
            <a:pPr algn="l"/>
            <a:r>
              <a:rPr lang="el-GR" sz="1800" b="1" dirty="0" smtClean="0">
                <a:solidFill>
                  <a:schemeClr val="tx1"/>
                </a:solidFill>
              </a:rPr>
              <a:t>ΕΛΛΗΝΙΚΗ ΔΗΜΟΚΡΑΤΙΑ</a:t>
            </a:r>
          </a:p>
          <a:p>
            <a:pPr algn="l"/>
            <a:r>
              <a:rPr lang="el-GR" sz="1800" b="1" dirty="0" smtClean="0">
                <a:solidFill>
                  <a:schemeClr val="tx1"/>
                </a:solidFill>
              </a:rPr>
              <a:t>ΠΑΝΕΠΙΣΤΗΜΙΟ ΚΡΗΤΗΣ</a:t>
            </a:r>
            <a:endParaRPr lang="en-US" sz="1800" b="1" dirty="0">
              <a:solidFill>
                <a:schemeClr val="tx1"/>
              </a:solidFill>
            </a:endParaRPr>
          </a:p>
        </p:txBody>
      </p:sp>
      <p:pic>
        <p:nvPicPr>
          <p:cNvPr id="5" name="Picture 3" descr="sima_uo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530323"/>
            <a:ext cx="1259632" cy="1242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Logo Norm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404664"/>
            <a:ext cx="192461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827584" y="2420888"/>
            <a:ext cx="763284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«Κλάσεις στιγμιότυπα και διαχείριση </a:t>
            </a:r>
          </a:p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αντικειμένων στην </a:t>
            </a:r>
            <a:r>
              <a:rPr lang="el-GR" sz="2400" dirty="0" err="1" smtClean="0">
                <a:solidFill>
                  <a:schemeClr val="tx1"/>
                </a:solidFill>
              </a:rPr>
              <a:t>Java</a:t>
            </a:r>
            <a:r>
              <a:rPr lang="el-GR" sz="2400" dirty="0" smtClean="0">
                <a:solidFill>
                  <a:schemeClr val="tx1"/>
                </a:solidFill>
              </a:rPr>
              <a:t>» 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5733256"/>
            <a:ext cx="1440160" cy="526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0" y="5661248"/>
            <a:ext cx="1008112" cy="50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4008" y="5661248"/>
            <a:ext cx="66874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 flipV="1">
            <a:off x="395536" y="5373216"/>
            <a:ext cx="7920880" cy="72008"/>
          </a:xfrm>
          <a:prstGeom prst="line">
            <a:avLst/>
          </a:prstGeom>
          <a:ln w="1016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483768" y="5589240"/>
            <a:ext cx="0" cy="648072"/>
          </a:xfrm>
          <a:prstGeom prst="line">
            <a:avLst/>
          </a:prstGeom>
          <a:ln w="254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436096" y="5589240"/>
            <a:ext cx="0" cy="648072"/>
          </a:xfrm>
          <a:prstGeom prst="line">
            <a:avLst/>
          </a:prstGeom>
          <a:ln w="254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732240" y="5589240"/>
            <a:ext cx="0" cy="648072"/>
          </a:xfrm>
          <a:prstGeom prst="line">
            <a:avLst/>
          </a:prstGeom>
          <a:ln w="254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2267744" y="3501008"/>
            <a:ext cx="5256584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b="1" dirty="0" smtClean="0">
                <a:solidFill>
                  <a:schemeClr val="tx1"/>
                </a:solidFill>
              </a:rPr>
              <a:t>Ρουσσάκης Ιωάννης,</a:t>
            </a:r>
          </a:p>
          <a:p>
            <a:pPr algn="ctr"/>
            <a:r>
              <a:rPr lang="el-GR" sz="1400" b="1" dirty="0" smtClean="0">
                <a:solidFill>
                  <a:schemeClr val="tx1"/>
                </a:solidFill>
              </a:rPr>
              <a:t>ΤΕΙ Κρήτης, </a:t>
            </a:r>
            <a:r>
              <a:rPr lang="en-US" sz="1400" b="1" dirty="0" smtClean="0">
                <a:solidFill>
                  <a:schemeClr val="tx1"/>
                </a:solidFill>
              </a:rPr>
              <a:t>I.T.E.</a:t>
            </a:r>
            <a:endParaRPr lang="el-GR" sz="1400" b="1" dirty="0" smtClean="0">
              <a:solidFill>
                <a:schemeClr val="tx1"/>
              </a:solidFill>
            </a:endParaRPr>
          </a:p>
          <a:p>
            <a:pPr algn="ctr"/>
            <a:r>
              <a:rPr lang="el-GR" sz="1400" b="1" dirty="0" smtClean="0">
                <a:solidFill>
                  <a:schemeClr val="tx1"/>
                </a:solidFill>
              </a:rPr>
              <a:t>Τσαγκαράκης Χαράλαμπος</a:t>
            </a:r>
          </a:p>
          <a:p>
            <a:pPr algn="ctr"/>
            <a:r>
              <a:rPr lang="el-GR" sz="1400" b="1" dirty="0" smtClean="0">
                <a:solidFill>
                  <a:schemeClr val="tx1"/>
                </a:solidFill>
              </a:rPr>
              <a:t>ΤΕΙ Κρήτης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39552" y="4581128"/>
            <a:ext cx="7704856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b="1" u="sng" dirty="0" smtClean="0">
                <a:solidFill>
                  <a:srgbClr val="660033"/>
                </a:solidFill>
              </a:rPr>
              <a:t>Σεμινάριο:</a:t>
            </a:r>
            <a:r>
              <a:rPr lang="el-GR" sz="1200" b="1" dirty="0" smtClean="0">
                <a:solidFill>
                  <a:srgbClr val="660033"/>
                </a:solidFill>
              </a:rPr>
              <a:t> Ανάπτυξη Διαδικτυακών Εφαρμογών με </a:t>
            </a:r>
            <a:r>
              <a:rPr lang="en-US" sz="1200" b="1" dirty="0" smtClean="0">
                <a:solidFill>
                  <a:srgbClr val="660033"/>
                </a:solidFill>
              </a:rPr>
              <a:t>JAVA/</a:t>
            </a:r>
            <a:r>
              <a:rPr lang="el-GR" sz="1200" b="1" dirty="0" smtClean="0">
                <a:solidFill>
                  <a:srgbClr val="660033"/>
                </a:solidFill>
              </a:rPr>
              <a:t>3</a:t>
            </a:r>
            <a:r>
              <a:rPr lang="el-GR" sz="1200" b="1" baseline="30000" dirty="0" smtClean="0">
                <a:solidFill>
                  <a:srgbClr val="660033"/>
                </a:solidFill>
              </a:rPr>
              <a:t>ο</a:t>
            </a:r>
            <a:r>
              <a:rPr lang="el-GR" sz="1200" b="1" dirty="0" smtClean="0">
                <a:solidFill>
                  <a:srgbClr val="660033"/>
                </a:solidFill>
              </a:rPr>
              <a:t> Σχολείο Κώδικα</a:t>
            </a:r>
            <a:endParaRPr lang="en-US" sz="1200" b="1" dirty="0" smtClean="0">
              <a:solidFill>
                <a:srgbClr val="660033"/>
              </a:solidFill>
            </a:endParaRPr>
          </a:p>
          <a:p>
            <a:pPr algn="ctr"/>
            <a:r>
              <a:rPr lang="el-GR" sz="1200" b="1" dirty="0" smtClean="0">
                <a:solidFill>
                  <a:srgbClr val="660033"/>
                </a:solidFill>
              </a:rPr>
              <a:t>Ημερομηνία: </a:t>
            </a:r>
            <a:r>
              <a:rPr lang="en-US" sz="1200" b="1" smtClean="0">
                <a:solidFill>
                  <a:srgbClr val="660033"/>
                </a:solidFill>
              </a:rPr>
              <a:t>16/07/2015</a:t>
            </a:r>
            <a:endParaRPr lang="en-US" sz="1200" b="1" dirty="0">
              <a:solidFill>
                <a:srgbClr val="660033"/>
              </a:solidFill>
            </a:endParaRPr>
          </a:p>
        </p:txBody>
      </p:sp>
      <p:pic>
        <p:nvPicPr>
          <p:cNvPr id="1028" name="Picture 4" descr="Creative Commons Licens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99592" y="5733256"/>
            <a:ext cx="1226459" cy="432048"/>
          </a:xfrm>
          <a:prstGeom prst="rect">
            <a:avLst/>
          </a:prstGeom>
          <a:noFill/>
        </p:spPr>
      </p:pic>
      <p:pic>
        <p:nvPicPr>
          <p:cNvPr id="18" name="Picture"/>
          <p:cNvPicPr/>
          <p:nvPr/>
        </p:nvPicPr>
        <p:blipFill>
          <a:blip r:embed="rId8" cstate="print"/>
          <a:stretch>
            <a:fillRect/>
          </a:stretch>
        </p:blipFill>
        <p:spPr bwMode="auto">
          <a:xfrm>
            <a:off x="2627784" y="5661248"/>
            <a:ext cx="988623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"/>
          <p:cNvPicPr/>
          <p:nvPr/>
        </p:nvPicPr>
        <p:blipFill>
          <a:blip r:embed="rId9" cstate="print"/>
          <a:stretch>
            <a:fillRect/>
          </a:stretch>
        </p:blipFill>
        <p:spPr bwMode="auto">
          <a:xfrm>
            <a:off x="3707904" y="5733256"/>
            <a:ext cx="70015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Να ορίσετε την κλάση </a:t>
            </a:r>
            <a:r>
              <a:rPr lang="en-US" altLang="el-GR" dirty="0" smtClean="0"/>
              <a:t>department </a:t>
            </a:r>
            <a:r>
              <a:rPr lang="el-GR" altLang="el-GR" dirty="0" smtClean="0"/>
              <a:t>η οποία θα έχει 500 φοιτητές και θα πρέπει να υποστηρίζει εισαγωγή διαγραφή φοιτητών και εκτύπωση</a:t>
            </a:r>
          </a:p>
          <a:p>
            <a:pPr eaLnBrk="1" hangingPunct="1"/>
            <a:r>
              <a:rPr lang="el-GR" altLang="el-GR" dirty="0" smtClean="0"/>
              <a:t>Επίσης η κλάση </a:t>
            </a:r>
            <a:r>
              <a:rPr lang="en-US" altLang="el-GR" dirty="0" smtClean="0"/>
              <a:t>department </a:t>
            </a:r>
            <a:r>
              <a:rPr lang="el-GR" altLang="el-GR" dirty="0" smtClean="0"/>
              <a:t>θα έχει όνομα, ένα πίνακα από 20 τηλέφωνα (πρέπει να υποστηρίζει εισαγωγή διαγραφή και εκτύπωση)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Παράδειγμα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824"/>
            <a:ext cx="8229600" cy="5013176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800" dirty="0" err="1" smtClean="0"/>
              <a:t>public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class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department</a:t>
            </a:r>
            <a:r>
              <a:rPr lang="el-GR" altLang="el-GR" sz="2800" dirty="0" smtClean="0"/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800" dirty="0" smtClean="0"/>
              <a:t>	</a:t>
            </a:r>
            <a:r>
              <a:rPr lang="el-GR" altLang="el-GR" sz="2800" dirty="0" err="1" smtClean="0"/>
              <a:t>private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Student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st</a:t>
            </a:r>
            <a:r>
              <a:rPr lang="el-GR" altLang="el-GR" sz="2800" dirty="0" smtClean="0"/>
              <a:t>[];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800" dirty="0" smtClean="0"/>
              <a:t>	</a:t>
            </a:r>
            <a:r>
              <a:rPr lang="el-GR" altLang="el-GR" sz="2800" dirty="0" err="1" smtClean="0"/>
              <a:t>private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int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numOfStudent</a:t>
            </a:r>
            <a:r>
              <a:rPr lang="el-GR" altLang="el-GR" sz="28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800" dirty="0" smtClean="0"/>
              <a:t>	</a:t>
            </a:r>
            <a:r>
              <a:rPr lang="el-GR" altLang="el-GR" sz="2800" dirty="0" err="1" smtClean="0"/>
              <a:t>private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String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Name</a:t>
            </a:r>
            <a:r>
              <a:rPr lang="el-GR" altLang="el-GR" sz="28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800" dirty="0" smtClean="0"/>
              <a:t>    </a:t>
            </a:r>
            <a:r>
              <a:rPr lang="el-GR" altLang="el-GR" sz="2800" dirty="0" err="1" smtClean="0"/>
              <a:t>private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String</a:t>
            </a:r>
            <a:r>
              <a:rPr lang="el-GR" altLang="el-GR" sz="2800" dirty="0" smtClean="0"/>
              <a:t> [] </a:t>
            </a:r>
            <a:r>
              <a:rPr lang="el-GR" altLang="el-GR" sz="2800" dirty="0" err="1" smtClean="0"/>
              <a:t>arrayOfTelephone</a:t>
            </a:r>
            <a:r>
              <a:rPr lang="el-GR" altLang="el-GR" sz="28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800" dirty="0" smtClean="0"/>
              <a:t>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800" dirty="0" smtClean="0"/>
              <a:t>   </a:t>
            </a:r>
            <a:r>
              <a:rPr lang="el-GR" altLang="el-GR" sz="2800" dirty="0" err="1" smtClean="0"/>
              <a:t>public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department</a:t>
            </a:r>
            <a:r>
              <a:rPr lang="el-GR" altLang="el-GR" sz="2800" dirty="0" smtClean="0"/>
              <a:t>(</a:t>
            </a:r>
            <a:r>
              <a:rPr lang="el-GR" altLang="el-GR" sz="2800" dirty="0" err="1" smtClean="0"/>
              <a:t>String</a:t>
            </a:r>
            <a:r>
              <a:rPr lang="el-GR" altLang="el-GR" sz="2800" dirty="0" smtClean="0"/>
              <a:t> n){ //ο </a:t>
            </a:r>
            <a:r>
              <a:rPr lang="en-US" altLang="el-GR" sz="2800" dirty="0" smtClean="0"/>
              <a:t>Constructor</a:t>
            </a:r>
            <a:endParaRPr lang="el-GR" altLang="el-GR" sz="2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800" dirty="0" smtClean="0"/>
              <a:t>    </a:t>
            </a:r>
            <a:r>
              <a:rPr lang="el-GR" altLang="el-GR" sz="2800" dirty="0" err="1" smtClean="0"/>
              <a:t>Name=n</a:t>
            </a:r>
            <a:r>
              <a:rPr lang="el-GR" altLang="el-GR" sz="28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800" dirty="0" smtClean="0"/>
              <a:t>     </a:t>
            </a:r>
            <a:r>
              <a:rPr lang="el-GR" altLang="el-GR" sz="2800" dirty="0" err="1" smtClean="0"/>
              <a:t>st=new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Student</a:t>
            </a:r>
            <a:r>
              <a:rPr lang="el-GR" altLang="el-GR" sz="2800" dirty="0" smtClean="0"/>
              <a:t>[500];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800" dirty="0" smtClean="0"/>
              <a:t>     </a:t>
            </a:r>
            <a:r>
              <a:rPr lang="el-GR" altLang="el-GR" sz="2800" dirty="0" err="1" smtClean="0"/>
              <a:t>arrayOfTelephone=new</a:t>
            </a:r>
            <a:r>
              <a:rPr lang="el-GR" altLang="el-GR" sz="2800" dirty="0" smtClean="0"/>
              <a:t> </a:t>
            </a:r>
            <a:r>
              <a:rPr lang="el-GR" altLang="el-GR" sz="2800" dirty="0" err="1" smtClean="0"/>
              <a:t>String</a:t>
            </a:r>
            <a:r>
              <a:rPr lang="el-GR" altLang="el-GR" sz="2800" dirty="0" smtClean="0"/>
              <a:t>[20];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800" dirty="0" smtClean="0"/>
              <a:t>     numOfStudent=0;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800" dirty="0" smtClean="0"/>
              <a:t>    }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 (συν.)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964612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//εισαγωγή νέου φοιτητή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public void insertStudent(String AM,String Fname,String Lname, String Address, String Telephone,int age)   {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   	if (numOfStudent&gt;=500)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   		System.out.print("the numeber of students is 500");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   	else { st[numOfStudent]=new Student(AM,Fname,Lname,Address,Telephone,age);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   	       numOfStudent++;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   	 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Παράδειγμα(συν)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8840"/>
            <a:ext cx="8229600" cy="486916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dirty="0" smtClean="0"/>
              <a:t>//διαγραφή φοιτητή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dirty="0" err="1" smtClean="0"/>
              <a:t>public</a:t>
            </a:r>
            <a:r>
              <a:rPr lang="el-GR" altLang="el-GR" sz="2400" dirty="0" smtClean="0"/>
              <a:t> </a:t>
            </a:r>
            <a:r>
              <a:rPr lang="el-GR" altLang="el-GR" sz="2400" dirty="0" err="1" smtClean="0"/>
              <a:t>void</a:t>
            </a:r>
            <a:r>
              <a:rPr lang="el-GR" altLang="el-GR" sz="2400" dirty="0" smtClean="0"/>
              <a:t> </a:t>
            </a:r>
            <a:r>
              <a:rPr lang="el-GR" altLang="el-GR" sz="2400" dirty="0" err="1" smtClean="0"/>
              <a:t>deleteStudent</a:t>
            </a:r>
            <a:r>
              <a:rPr lang="el-GR" altLang="el-GR" sz="2400" dirty="0" smtClean="0"/>
              <a:t>(</a:t>
            </a:r>
            <a:r>
              <a:rPr lang="el-GR" altLang="el-GR" sz="2400" dirty="0" err="1" smtClean="0"/>
              <a:t>String</a:t>
            </a:r>
            <a:r>
              <a:rPr lang="el-GR" altLang="el-GR" sz="2400" dirty="0" smtClean="0"/>
              <a:t> AM)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dirty="0" smtClean="0"/>
              <a:t>    {  </a:t>
            </a:r>
            <a:r>
              <a:rPr lang="el-GR" altLang="el-GR" sz="2400" dirty="0" err="1" smtClean="0"/>
              <a:t>int</a:t>
            </a:r>
            <a:r>
              <a:rPr lang="el-GR" altLang="el-GR" sz="2400" dirty="0" smtClean="0"/>
              <a:t> i;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dirty="0" smtClean="0"/>
              <a:t>        i=0;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dirty="0" smtClean="0"/>
              <a:t>    	 </a:t>
            </a:r>
            <a:r>
              <a:rPr lang="el-GR" altLang="el-GR" sz="2400" dirty="0" err="1" smtClean="0"/>
              <a:t>while</a:t>
            </a:r>
            <a:r>
              <a:rPr lang="el-GR" altLang="el-GR" sz="2400" dirty="0" smtClean="0"/>
              <a:t> ((</a:t>
            </a:r>
            <a:r>
              <a:rPr lang="el-GR" altLang="el-GR" sz="2400" dirty="0" err="1" smtClean="0"/>
              <a:t>i&lt;numOfStudent</a:t>
            </a:r>
            <a:r>
              <a:rPr lang="el-GR" altLang="el-GR" sz="2400" dirty="0" smtClean="0"/>
              <a:t>) &amp;&amp; (!</a:t>
            </a:r>
            <a:r>
              <a:rPr lang="el-GR" altLang="el-GR" sz="2400" dirty="0" err="1" smtClean="0"/>
              <a:t>AM.equals</a:t>
            </a:r>
            <a:r>
              <a:rPr lang="el-GR" altLang="el-GR" sz="2400" dirty="0" smtClean="0"/>
              <a:t>(</a:t>
            </a:r>
            <a:r>
              <a:rPr lang="el-GR" altLang="el-GR" sz="2400" dirty="0" err="1" smtClean="0"/>
              <a:t>st</a:t>
            </a:r>
            <a:r>
              <a:rPr lang="el-GR" altLang="el-GR" sz="2400" dirty="0" smtClean="0"/>
              <a:t>[i].AM)))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dirty="0" smtClean="0"/>
              <a:t>    	 	   i++;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dirty="0" smtClean="0"/>
              <a:t>    	</a:t>
            </a:r>
            <a:r>
              <a:rPr lang="el-GR" altLang="el-GR" sz="2400" dirty="0" err="1" smtClean="0"/>
              <a:t>if</a:t>
            </a:r>
            <a:r>
              <a:rPr lang="el-GR" altLang="el-GR" sz="2400" dirty="0" smtClean="0"/>
              <a:t> (</a:t>
            </a:r>
            <a:r>
              <a:rPr lang="el-GR" altLang="el-GR" sz="2400" dirty="0" err="1" smtClean="0"/>
              <a:t>i==numOfStudent</a:t>
            </a:r>
            <a:r>
              <a:rPr lang="el-GR" altLang="el-GR" sz="2400" dirty="0" smtClean="0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dirty="0" smtClean="0"/>
              <a:t>               	{}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dirty="0" smtClean="0"/>
              <a:t>        </a:t>
            </a:r>
            <a:r>
              <a:rPr lang="el-GR" altLang="el-GR" sz="2400" dirty="0" err="1" smtClean="0"/>
              <a:t>else</a:t>
            </a:r>
            <a:r>
              <a:rPr lang="el-GR" altLang="el-GR" sz="2400" dirty="0" smtClean="0"/>
              <a:t> { </a:t>
            </a:r>
            <a:r>
              <a:rPr lang="el-GR" altLang="el-GR" sz="2400" dirty="0" err="1" smtClean="0"/>
              <a:t>int</a:t>
            </a:r>
            <a:r>
              <a:rPr lang="el-GR" altLang="el-GR" sz="2400" dirty="0" smtClean="0"/>
              <a:t> </a:t>
            </a:r>
            <a:r>
              <a:rPr lang="el-GR" altLang="el-GR" sz="2400" dirty="0" err="1" smtClean="0"/>
              <a:t>k=i</a:t>
            </a:r>
            <a:r>
              <a:rPr lang="el-GR" altLang="el-GR" sz="2400" dirty="0" smtClean="0"/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dirty="0" smtClean="0"/>
              <a:t>                  </a:t>
            </a:r>
            <a:r>
              <a:rPr lang="el-GR" altLang="el-GR" sz="2400" dirty="0" err="1" smtClean="0"/>
              <a:t>for</a:t>
            </a:r>
            <a:r>
              <a:rPr lang="el-GR" altLang="el-GR" sz="2400" dirty="0" smtClean="0"/>
              <a:t>(</a:t>
            </a:r>
            <a:r>
              <a:rPr lang="el-GR" altLang="el-GR" sz="2400" dirty="0" err="1" smtClean="0"/>
              <a:t>k=i;k&lt;numOfStudent;k</a:t>
            </a:r>
            <a:r>
              <a:rPr lang="el-GR" altLang="el-GR" sz="2400" dirty="0" smtClean="0"/>
              <a:t>++){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dirty="0" smtClean="0"/>
              <a:t>                  	</a:t>
            </a:r>
            <a:r>
              <a:rPr lang="el-GR" altLang="el-GR" sz="2400" dirty="0" err="1" smtClean="0"/>
              <a:t>st</a:t>
            </a:r>
            <a:r>
              <a:rPr lang="el-GR" altLang="el-GR" sz="2400" dirty="0" smtClean="0"/>
              <a:t>[</a:t>
            </a:r>
            <a:r>
              <a:rPr lang="en-US" altLang="el-GR" sz="2400" dirty="0" smtClean="0"/>
              <a:t>k</a:t>
            </a:r>
            <a:r>
              <a:rPr lang="el-GR" altLang="el-GR" sz="2400" dirty="0" smtClean="0"/>
              <a:t>]=st[</a:t>
            </a:r>
            <a:r>
              <a:rPr lang="en-US" altLang="el-GR" sz="2400" dirty="0" smtClean="0"/>
              <a:t>k</a:t>
            </a:r>
            <a:r>
              <a:rPr lang="el-GR" altLang="el-GR" sz="2400" dirty="0" smtClean="0"/>
              <a:t>+1];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dirty="0" smtClean="0"/>
              <a:t>                  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dirty="0" smtClean="0"/>
              <a:t>                  </a:t>
            </a:r>
            <a:r>
              <a:rPr lang="el-GR" altLang="el-GR" sz="2400" dirty="0" err="1" smtClean="0"/>
              <a:t>numOfStudent</a:t>
            </a:r>
            <a:r>
              <a:rPr lang="el-GR" altLang="el-GR" sz="2400" dirty="0" smtClean="0"/>
              <a:t>--;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dirty="0" smtClean="0"/>
              <a:t>                    }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Παράδειγμα (συν.)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//εκτύπωση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public void printStudent(){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  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  	   System.out.println(numOfStudent);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  	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  	    int i=0;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   	 while (i&lt;numOfStudent) 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   		   System.out.println(st[i].AM);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   	 	   i++;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   	 	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   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err="1" smtClean="0"/>
              <a:t>public</a:t>
            </a:r>
            <a:r>
              <a:rPr lang="el-GR" altLang="el-GR" sz="1600" dirty="0" smtClean="0"/>
              <a:t> </a:t>
            </a:r>
            <a:r>
              <a:rPr lang="el-GR" altLang="el-GR" sz="1600" dirty="0" err="1" smtClean="0"/>
              <a:t>class</a:t>
            </a:r>
            <a:r>
              <a:rPr lang="el-GR" altLang="el-GR" sz="1600" dirty="0" smtClean="0"/>
              <a:t> </a:t>
            </a:r>
            <a:r>
              <a:rPr lang="el-GR" altLang="el-GR" sz="1600" dirty="0" err="1" smtClean="0"/>
              <a:t>myproject</a:t>
            </a:r>
            <a:r>
              <a:rPr lang="el-GR" altLang="el-GR" sz="1600" dirty="0" smtClean="0"/>
              <a:t>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    </a:t>
            </a:r>
            <a:r>
              <a:rPr lang="el-GR" altLang="el-GR" sz="1600" dirty="0" err="1" smtClean="0"/>
              <a:t>public</a:t>
            </a:r>
            <a:r>
              <a:rPr lang="el-GR" altLang="el-GR" sz="1600" dirty="0" smtClean="0"/>
              <a:t> </a:t>
            </a:r>
            <a:r>
              <a:rPr lang="el-GR" altLang="el-GR" sz="1600" dirty="0" err="1" smtClean="0"/>
              <a:t>static</a:t>
            </a:r>
            <a:r>
              <a:rPr lang="el-GR" altLang="el-GR" sz="1600" dirty="0" smtClean="0"/>
              <a:t> </a:t>
            </a:r>
            <a:r>
              <a:rPr lang="el-GR" altLang="el-GR" sz="1600" dirty="0" err="1" smtClean="0"/>
              <a:t>void</a:t>
            </a:r>
            <a:r>
              <a:rPr lang="el-GR" altLang="el-GR" sz="1600" dirty="0" smtClean="0"/>
              <a:t> </a:t>
            </a:r>
            <a:r>
              <a:rPr lang="el-GR" altLang="el-GR" sz="1600" dirty="0" err="1" smtClean="0"/>
              <a:t>main</a:t>
            </a:r>
            <a:r>
              <a:rPr lang="el-GR" altLang="el-GR" sz="1600" dirty="0" smtClean="0"/>
              <a:t>(</a:t>
            </a:r>
            <a:r>
              <a:rPr lang="el-GR" altLang="el-GR" sz="1600" dirty="0" err="1" smtClean="0"/>
              <a:t>String</a:t>
            </a:r>
            <a:r>
              <a:rPr lang="el-GR" altLang="el-GR" sz="1600" dirty="0" smtClean="0"/>
              <a:t>[] </a:t>
            </a:r>
            <a:r>
              <a:rPr lang="el-GR" altLang="el-GR" sz="1600" dirty="0" err="1" smtClean="0"/>
              <a:t>args</a:t>
            </a:r>
            <a:r>
              <a:rPr lang="el-GR" altLang="el-GR" sz="1600" dirty="0" smtClean="0"/>
              <a:t>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    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		    	</a:t>
            </a:r>
            <a:r>
              <a:rPr lang="el-GR" altLang="el-GR" sz="1600" dirty="0" err="1" smtClean="0"/>
              <a:t>department</a:t>
            </a:r>
            <a:r>
              <a:rPr lang="el-GR" altLang="el-GR" sz="1600" dirty="0" smtClean="0"/>
              <a:t> d;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		</a:t>
            </a:r>
            <a:r>
              <a:rPr lang="el-GR" altLang="el-GR" sz="1600" dirty="0" err="1" smtClean="0"/>
              <a:t>d=new</a:t>
            </a:r>
            <a:r>
              <a:rPr lang="el-GR" altLang="el-GR" sz="1600" dirty="0" smtClean="0"/>
              <a:t> </a:t>
            </a:r>
            <a:r>
              <a:rPr lang="el-GR" altLang="el-GR" sz="1600" dirty="0" err="1" smtClean="0"/>
              <a:t>department</a:t>
            </a:r>
            <a:r>
              <a:rPr lang="el-GR" altLang="el-GR" sz="1600" dirty="0" smtClean="0"/>
              <a:t>("HMMY");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		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	    </a:t>
            </a:r>
            <a:r>
              <a:rPr lang="el-GR" altLang="el-GR" sz="1600" dirty="0" err="1" smtClean="0"/>
              <a:t>d.insertStudent</a:t>
            </a:r>
            <a:r>
              <a:rPr lang="el-GR" altLang="el-GR" sz="1600" dirty="0" smtClean="0"/>
              <a:t>("HY254", "Kostas","papa","ikarou","234345",20);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		</a:t>
            </a:r>
            <a:r>
              <a:rPr lang="el-GR" altLang="el-GR" sz="1600" dirty="0" err="1" smtClean="0"/>
              <a:t>d.insertStudent</a:t>
            </a:r>
            <a:r>
              <a:rPr lang="el-GR" altLang="el-GR" sz="1600" dirty="0" smtClean="0"/>
              <a:t>("HY7653", "nikos","papa","ikarou","345545",23);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		</a:t>
            </a:r>
            <a:r>
              <a:rPr lang="el-GR" altLang="el-GR" sz="1600" dirty="0" err="1" smtClean="0"/>
              <a:t>d.insertStudent</a:t>
            </a:r>
            <a:r>
              <a:rPr lang="el-GR" altLang="el-GR" sz="1600" dirty="0" smtClean="0"/>
              <a:t>("HY544", "manos","papa","kalokairinou","3242424",23);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		</a:t>
            </a:r>
            <a:r>
              <a:rPr lang="el-GR" altLang="el-GR" sz="1600" dirty="0" err="1" smtClean="0"/>
              <a:t>d.insertStudent</a:t>
            </a:r>
            <a:r>
              <a:rPr lang="el-GR" altLang="el-GR" sz="1600" dirty="0" smtClean="0"/>
              <a:t>("HY354", "manos","papa","kalokairinou","43242",23);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		</a:t>
            </a:r>
            <a:r>
              <a:rPr lang="el-GR" altLang="el-GR" sz="1600" dirty="0" err="1" smtClean="0"/>
              <a:t>d.insertStudent</a:t>
            </a:r>
            <a:r>
              <a:rPr lang="el-GR" altLang="el-GR" sz="1600" dirty="0" smtClean="0"/>
              <a:t>("HY123", "manos","papa","kalokairinou","32342",23);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	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		</a:t>
            </a:r>
            <a:r>
              <a:rPr lang="el-GR" altLang="el-GR" sz="1600" dirty="0" err="1" smtClean="0"/>
              <a:t>d.printStudent</a:t>
            </a:r>
            <a:r>
              <a:rPr lang="el-GR" altLang="el-GR" sz="1600" dirty="0" smtClean="0"/>
              <a:t>();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		</a:t>
            </a:r>
            <a:r>
              <a:rPr lang="el-GR" altLang="el-GR" sz="1600" dirty="0" err="1" smtClean="0"/>
              <a:t>d.deleteStudent</a:t>
            </a:r>
            <a:r>
              <a:rPr lang="el-GR" altLang="el-GR" sz="1600" dirty="0" smtClean="0"/>
              <a:t>("HY254");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		</a:t>
            </a:r>
            <a:r>
              <a:rPr lang="el-GR" altLang="el-GR" sz="1600" dirty="0" err="1" smtClean="0"/>
              <a:t>d.printStudent</a:t>
            </a:r>
            <a:r>
              <a:rPr lang="el-GR" altLang="el-GR" sz="1600" dirty="0" smtClean="0"/>
              <a:t>();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					  //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    	// TODO, </a:t>
            </a:r>
            <a:r>
              <a:rPr lang="el-GR" altLang="el-GR" sz="1600" dirty="0" err="1" smtClean="0"/>
              <a:t>add</a:t>
            </a:r>
            <a:r>
              <a:rPr lang="el-GR" altLang="el-GR" sz="1600" dirty="0" smtClean="0"/>
              <a:t> </a:t>
            </a:r>
            <a:r>
              <a:rPr lang="el-GR" altLang="el-GR" sz="1600" dirty="0" err="1" smtClean="0"/>
              <a:t>your</a:t>
            </a:r>
            <a:r>
              <a:rPr lang="el-GR" altLang="el-GR" sz="1600" dirty="0" smtClean="0"/>
              <a:t> </a:t>
            </a:r>
            <a:r>
              <a:rPr lang="el-GR" altLang="el-GR" sz="1600" dirty="0" err="1" smtClean="0"/>
              <a:t>application</a:t>
            </a:r>
            <a:r>
              <a:rPr lang="el-GR" altLang="el-GR" sz="1600" dirty="0" smtClean="0"/>
              <a:t> </a:t>
            </a:r>
            <a:r>
              <a:rPr lang="el-GR" altLang="el-GR" sz="1600" dirty="0" err="1" smtClean="0"/>
              <a:t>code</a:t>
            </a:r>
            <a:endParaRPr lang="el-GR" altLang="el-GR" sz="1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    //	</a:t>
            </a:r>
            <a:r>
              <a:rPr lang="el-GR" altLang="el-GR" sz="1600" dirty="0" err="1" smtClean="0"/>
              <a:t>System.out.println</a:t>
            </a:r>
            <a:r>
              <a:rPr lang="el-GR" altLang="el-GR" sz="1600" dirty="0" smtClean="0"/>
              <a:t>("</a:t>
            </a:r>
            <a:r>
              <a:rPr lang="el-GR" altLang="el-GR" sz="1600" dirty="0" err="1" smtClean="0"/>
              <a:t>Hello</a:t>
            </a:r>
            <a:r>
              <a:rPr lang="el-GR" altLang="el-GR" sz="1600" dirty="0" smtClean="0"/>
              <a:t> </a:t>
            </a:r>
            <a:r>
              <a:rPr lang="el-GR" altLang="el-GR" sz="1600" dirty="0" err="1" smtClean="0"/>
              <a:t>World</a:t>
            </a:r>
            <a:r>
              <a:rPr lang="el-GR" altLang="el-GR" sz="1600" dirty="0" smtClean="0"/>
              <a:t>!");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600" dirty="0" smtClean="0"/>
              <a:t>Τι θα εκτυπώσει το πιο πάνω πρόγραμμα.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altLang="el-GR" sz="3600" smtClean="0"/>
              <a:t>Πλεονεκτήματα Αντικειμενοστρεφούς προγραμματισμού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Μπορούμε να αποκρύπτομε πληροφορία την οποία δεν θέλουμε να βλέπει ο χρήστης.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Μπορούμε να ελέγχουμε τι τιμές βάνει ο χρήστης σε κάθε χαρακτηριστικό. Αυτό επιτυγχάνεται με το να «αναγκάσουμε» τον χρήστη να χρησιμοποιήσει τις μεθόδους για να προσπελάσει ένα αντικείμενο.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 err="1" smtClean="0"/>
              <a:t>Υπερφορτισμός</a:t>
            </a:r>
            <a:endParaRPr lang="el-GR" altLang="el-GR" dirty="0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l-GR" altLang="el-GR" dirty="0" smtClean="0"/>
              <a:t>Μια κλάση μπορεί να έχει πολλές μεθόδους με το ίδιο όνομα αλλά διαφορετικούς παραμέτρους (σε τύπο, σε αριθμό, ή ακόμα και στην σειρά).</a:t>
            </a:r>
          </a:p>
          <a:p>
            <a:pPr eaLnBrk="1" hangingPunct="1"/>
            <a:r>
              <a:rPr lang="el-GR" altLang="el-GR" dirty="0" smtClean="0"/>
              <a:t>Όταν ένα αντικείμενο καλεί μια μέθοδο η οποία έχει οριστεί πολλές φορές με το ίδιο όνομα τότε το ποία από όλες θα καλεστεί εξαρτάται από τα ορίσματα.</a:t>
            </a:r>
          </a:p>
          <a:p>
            <a:pPr eaLnBrk="1" hangingPunct="1"/>
            <a:r>
              <a:rPr lang="el-GR" altLang="el-GR" dirty="0" smtClean="0"/>
              <a:t>Ο ορισμός πολλών μεθόδων με το ίδιο όνομα ονομάζεται </a:t>
            </a:r>
            <a:r>
              <a:rPr lang="el-GR" altLang="el-GR" dirty="0" err="1" smtClean="0"/>
              <a:t>υπερφορτισμός</a:t>
            </a:r>
            <a:r>
              <a:rPr lang="el-GR" altLang="el-GR" dirty="0" smtClean="0"/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507412" cy="1143000"/>
          </a:xfrm>
        </p:spPr>
        <p:txBody>
          <a:bodyPr/>
          <a:lstStyle/>
          <a:p>
            <a:pPr eaLnBrk="1" hangingPunct="1"/>
            <a:r>
              <a:rPr lang="el-GR" altLang="el-GR" smtClean="0"/>
              <a:t>Οι λέξεις </a:t>
            </a:r>
            <a:r>
              <a:rPr lang="en-US" altLang="el-GR" smtClean="0"/>
              <a:t>public – private - protect</a:t>
            </a:r>
            <a:endParaRPr lang="el-GR" altLang="el-GR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l-GR" altLang="el-GR" dirty="0" smtClean="0"/>
              <a:t>Ότι είναι </a:t>
            </a:r>
            <a:r>
              <a:rPr lang="en-US" altLang="el-GR" dirty="0" smtClean="0"/>
              <a:t>public </a:t>
            </a:r>
            <a:r>
              <a:rPr lang="el-GR" altLang="el-GR" dirty="0" smtClean="0"/>
              <a:t>μπορούμε να το προσπελάσουμε από οπουδήποτε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dirty="0" smtClean="0"/>
              <a:t>Ότι είναι </a:t>
            </a:r>
            <a:r>
              <a:rPr lang="en-US" altLang="el-GR" dirty="0" smtClean="0"/>
              <a:t>private </a:t>
            </a:r>
            <a:r>
              <a:rPr lang="el-GR" altLang="el-GR" dirty="0" smtClean="0"/>
              <a:t> μπορούμε να το προσπεράσουμε μόνο με χρήση των μεθόδων της κλάσης.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dirty="0" smtClean="0"/>
              <a:t>Ότι είναι </a:t>
            </a:r>
            <a:r>
              <a:rPr lang="en-US" altLang="el-GR" dirty="0" smtClean="0"/>
              <a:t>protect </a:t>
            </a:r>
            <a:r>
              <a:rPr lang="el-GR" altLang="el-GR" dirty="0" smtClean="0"/>
              <a:t>μπορούμε να το προσπεράσουμε μόνο με χρήση των μεθόδων της κλάσης</a:t>
            </a:r>
            <a:r>
              <a:rPr lang="en-US" altLang="el-GR" dirty="0" smtClean="0"/>
              <a:t>. </a:t>
            </a:r>
            <a:r>
              <a:rPr lang="el-GR" altLang="el-GR" dirty="0" smtClean="0"/>
              <a:t>Η διαφορά </a:t>
            </a:r>
            <a:r>
              <a:rPr lang="en-US" altLang="el-GR" dirty="0" smtClean="0"/>
              <a:t>private – protect </a:t>
            </a:r>
            <a:r>
              <a:rPr lang="el-GR" altLang="el-GR" dirty="0" smtClean="0"/>
              <a:t>θα φανεί παρακάτω όταν εξηγήσομε την κληρονομικότητα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public-private</a:t>
            </a:r>
            <a:r>
              <a:rPr lang="el-GR" altLang="el-GR" smtClean="0"/>
              <a:t>-</a:t>
            </a:r>
            <a:r>
              <a:rPr lang="en-US" altLang="el-GR" smtClean="0"/>
              <a:t>protect</a:t>
            </a:r>
            <a:endParaRPr lang="el-GR" altLang="el-GR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600200"/>
            <a:ext cx="4316412" cy="48529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public class Student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{private String AM,Fname;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  public Lname,telephone;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  protect int age;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000" smtClean="0"/>
              <a:t>...........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public Student (String A, String Fn, String Ln,String Ad, String tel, int ag)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000" smtClean="0"/>
              <a:t>      </a:t>
            </a:r>
            <a:r>
              <a:rPr lang="en-US" altLang="el-GR" sz="2000" smtClean="0"/>
              <a:t>AM=A; Fname=Fn; Lname=Ln; Address=Ad;</a:t>
            </a:r>
            <a:r>
              <a:rPr lang="el-GR" altLang="el-GR" sz="2000" smtClean="0"/>
              <a:t> </a:t>
            </a:r>
            <a:r>
              <a:rPr lang="en-US" altLang="el-GR" sz="2000" smtClean="0"/>
              <a:t>Telephone=tel;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If (ag&gt;=17) {age=ag;}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}</a:t>
            </a:r>
            <a:endParaRPr lang="el-GR" altLang="el-GR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public Student (String A</a:t>
            </a:r>
            <a:r>
              <a:rPr lang="el-GR" altLang="el-GR" sz="2000" smtClean="0"/>
              <a:t>) {</a:t>
            </a:r>
            <a:r>
              <a:rPr lang="en-US" altLang="el-GR" sz="200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       </a:t>
            </a:r>
            <a:r>
              <a:rPr lang="el-GR" altLang="el-GR" sz="2000" smtClean="0"/>
              <a:t>ΑΜ = Α</a:t>
            </a:r>
            <a:r>
              <a:rPr lang="en-US" altLang="el-GR" sz="2000" smtClean="0"/>
              <a:t>;}</a:t>
            </a:r>
          </a:p>
          <a:p>
            <a:pPr eaLnBrk="1" hangingPunct="1">
              <a:lnSpc>
                <a:spcPct val="90000"/>
              </a:lnSpc>
            </a:pPr>
            <a:endParaRPr lang="el-GR" altLang="el-GR" sz="2000" smtClean="0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316413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public class myMain{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public static void main(String[] args)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Student s1,s2;</a:t>
            </a:r>
            <a:r>
              <a:rPr lang="el-GR" altLang="el-GR" sz="2000" smtClean="0"/>
              <a:t>  </a:t>
            </a:r>
            <a:endParaRPr lang="en-US" altLang="el-GR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 s1=new Student(……);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000" smtClean="0"/>
              <a:t> </a:t>
            </a:r>
            <a:r>
              <a:rPr lang="en-US" altLang="el-GR" sz="2000" smtClean="0"/>
              <a:t>s2=new Student(‘HY223’);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 s2.setAge(20);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 s1.Lname=“Papas”; //</a:t>
            </a:r>
            <a:r>
              <a:rPr lang="el-GR" altLang="el-GR" sz="2000" smtClean="0"/>
              <a:t>σωστό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000" smtClean="0"/>
              <a:t> </a:t>
            </a:r>
            <a:r>
              <a:rPr lang="en-US" altLang="el-GR" sz="2000" smtClean="0"/>
              <a:t>s1.age=23; //</a:t>
            </a:r>
            <a:r>
              <a:rPr lang="el-GR" altLang="el-GR" sz="2000" smtClean="0"/>
              <a:t>λάθος</a:t>
            </a:r>
            <a:endParaRPr lang="en-US" altLang="el-GR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s1.setAge(20); //</a:t>
            </a:r>
            <a:r>
              <a:rPr lang="el-GR" altLang="el-GR" sz="2000" smtClean="0"/>
              <a:t>σωστό</a:t>
            </a:r>
            <a:endParaRPr lang="en-US" altLang="el-GR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s1.AM=“HY5644”; </a:t>
            </a:r>
            <a:r>
              <a:rPr lang="el-GR" altLang="el-GR" sz="2000" smtClean="0"/>
              <a:t>//λάθος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s1.setAM(“HY5644”); //</a:t>
            </a:r>
            <a:r>
              <a:rPr lang="el-GR" altLang="el-GR" sz="2000" smtClean="0"/>
              <a:t>σωστό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smtClean="0"/>
              <a:t>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Αντικειμενοστρεφής προγραμματισμός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600200"/>
            <a:ext cx="8964613" cy="4525963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l-GR" dirty="0" smtClean="0"/>
              <a:t>H java</a:t>
            </a:r>
            <a:r>
              <a:rPr lang="el-GR" altLang="el-GR" dirty="0" smtClean="0"/>
              <a:t> είναι μια γλώσσα αντικειμενοστραφούς προγραμματισμούς. Στον αντικειμενοστραφή προγραμματισμό υπάρχουν οι εξής βασικές έννοιες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dirty="0" smtClean="0"/>
              <a:t>Κλάσεις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dirty="0" smtClean="0"/>
              <a:t>Αντικείμενα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dirty="0" smtClean="0"/>
              <a:t>Συγκέντρωση και υπερφόρτωση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dirty="0" smtClean="0"/>
              <a:t>Κληρονομικότητα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l-GR" altLang="el-GR" dirty="0" smtClean="0"/>
              <a:t>Πολυμορφισμός  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Πλεονεκτήματα από τον ορισμό κλάσεων</a:t>
            </a:r>
          </a:p>
        </p:txBody>
      </p:sp>
      <p:pic>
        <p:nvPicPr>
          <p:cNvPr id="53251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1874838"/>
            <a:ext cx="8748713" cy="3786187"/>
          </a:xfr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l-GR" altLang="el-GR" smtClean="0"/>
              <a:t>Η έννοια του </a:t>
            </a:r>
            <a:r>
              <a:rPr lang="en-US" altLang="el-GR" smtClean="0"/>
              <a:t>this</a:t>
            </a:r>
            <a:endParaRPr lang="el-GR" altLang="el-GR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6792"/>
            <a:ext cx="8229600" cy="5112296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/>
              <a:t>public class Student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/>
              <a:t>{private String </a:t>
            </a:r>
            <a:r>
              <a:rPr lang="en-US" altLang="el-GR" sz="2000" dirty="0" err="1" smtClean="0"/>
              <a:t>AM,Fname,Lname,telephone</a:t>
            </a:r>
            <a:r>
              <a:rPr lang="el-GR" altLang="el-GR" sz="2000" dirty="0" smtClean="0"/>
              <a:t>,</a:t>
            </a:r>
            <a:r>
              <a:rPr lang="en-US" altLang="el-GR" sz="2000" dirty="0" smtClean="0"/>
              <a:t>Address;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/>
              <a:t> private </a:t>
            </a:r>
            <a:r>
              <a:rPr lang="en-US" altLang="el-GR" sz="2000" dirty="0" err="1" smtClean="0"/>
              <a:t>int</a:t>
            </a:r>
            <a:r>
              <a:rPr lang="en-US" altLang="el-GR" sz="2000" dirty="0" smtClean="0"/>
              <a:t> age;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dirty="0" smtClean="0"/>
              <a:t>...........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/>
              <a:t>public Student (String AM, String </a:t>
            </a:r>
            <a:r>
              <a:rPr lang="en-US" altLang="el-GR" sz="2000" dirty="0" err="1" smtClean="0"/>
              <a:t>Fname</a:t>
            </a:r>
            <a:r>
              <a:rPr lang="en-US" altLang="el-GR" sz="2000" dirty="0" smtClean="0"/>
              <a:t>, String </a:t>
            </a:r>
            <a:r>
              <a:rPr lang="en-US" altLang="el-GR" sz="2000" dirty="0" err="1" smtClean="0"/>
              <a:t>Lname</a:t>
            </a:r>
            <a:r>
              <a:rPr lang="en-US" altLang="el-GR" sz="2000" dirty="0" smtClean="0"/>
              <a:t>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/>
              <a:t>                         String Address, String </a:t>
            </a:r>
            <a:r>
              <a:rPr lang="en-US" altLang="el-GR" sz="2000" dirty="0" err="1" smtClean="0"/>
              <a:t>telphone</a:t>
            </a:r>
            <a:r>
              <a:rPr lang="en-US" altLang="el-GR" sz="2000" dirty="0" smtClean="0"/>
              <a:t>, </a:t>
            </a:r>
            <a:r>
              <a:rPr lang="en-US" altLang="el-GR" sz="2000" dirty="0" err="1" smtClean="0"/>
              <a:t>int</a:t>
            </a:r>
            <a:r>
              <a:rPr lang="en-US" altLang="el-GR" sz="2000" dirty="0" smtClean="0"/>
              <a:t> age)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/>
              <a:t>this.AM=AM; </a:t>
            </a:r>
            <a:r>
              <a:rPr lang="en-US" altLang="el-GR" sz="2000" dirty="0" err="1" smtClean="0"/>
              <a:t>this.Fname</a:t>
            </a:r>
            <a:r>
              <a:rPr lang="en-US" altLang="el-GR" sz="2000" dirty="0" smtClean="0"/>
              <a:t>=</a:t>
            </a:r>
            <a:r>
              <a:rPr lang="en-US" altLang="el-GR" sz="2000" dirty="0" err="1" smtClean="0"/>
              <a:t>Fname</a:t>
            </a:r>
            <a:r>
              <a:rPr lang="en-US" altLang="el-GR" sz="20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/>
              <a:t> </a:t>
            </a:r>
            <a:r>
              <a:rPr lang="en-US" altLang="el-GR" sz="2000" dirty="0" err="1" smtClean="0"/>
              <a:t>this.Lname</a:t>
            </a:r>
            <a:r>
              <a:rPr lang="en-US" altLang="el-GR" sz="2000" dirty="0" smtClean="0"/>
              <a:t>=</a:t>
            </a:r>
            <a:r>
              <a:rPr lang="en-US" altLang="el-GR" sz="2000" dirty="0" err="1" smtClean="0"/>
              <a:t>Lname</a:t>
            </a:r>
            <a:r>
              <a:rPr lang="en-US" altLang="el-GR" sz="2000" dirty="0" smtClean="0"/>
              <a:t>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err="1" smtClean="0"/>
              <a:t>this.Address</a:t>
            </a:r>
            <a:r>
              <a:rPr lang="en-US" altLang="el-GR" sz="2000" dirty="0" smtClean="0"/>
              <a:t>=Address;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err="1" smtClean="0"/>
              <a:t>this.telephone</a:t>
            </a:r>
            <a:r>
              <a:rPr lang="en-US" altLang="el-GR" sz="2000" dirty="0" smtClean="0"/>
              <a:t>=</a:t>
            </a:r>
            <a:r>
              <a:rPr lang="en-US" altLang="el-GR" sz="2000" dirty="0" err="1" smtClean="0"/>
              <a:t>telphone</a:t>
            </a:r>
            <a:r>
              <a:rPr lang="en-US" altLang="el-GR" sz="20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/>
              <a:t>if (</a:t>
            </a:r>
            <a:r>
              <a:rPr lang="en-US" altLang="el-GR" sz="2000" dirty="0" err="1" smtClean="0"/>
              <a:t>ag</a:t>
            </a:r>
            <a:r>
              <a:rPr lang="en-US" altLang="el-GR" sz="2000" dirty="0" smtClean="0"/>
              <a:t>&gt;=17) {</a:t>
            </a:r>
            <a:r>
              <a:rPr lang="en-US" altLang="el-GR" sz="2000" dirty="0" err="1" smtClean="0"/>
              <a:t>this.age</a:t>
            </a:r>
            <a:r>
              <a:rPr lang="en-US" altLang="el-GR" sz="2000" dirty="0" smtClean="0"/>
              <a:t>=age;}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/>
              <a:t>}</a:t>
            </a:r>
            <a:endParaRPr lang="el-GR" altLang="el-GR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/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à"/>
            </a:pPr>
            <a:r>
              <a:rPr lang="en-US" altLang="el-GR" sz="2000" dirty="0" smtClean="0">
                <a:sym typeface="Wingdings" pitchFamily="2" charset="2"/>
              </a:rPr>
              <a:t>To this </a:t>
            </a:r>
            <a:r>
              <a:rPr lang="el-GR" altLang="el-GR" sz="2000" dirty="0" smtClean="0">
                <a:sym typeface="Wingdings" pitchFamily="2" charset="2"/>
              </a:rPr>
              <a:t>μας βοηθάει να ξεχωρίσομε σε ποία μεταβλητή αναφερόμαστε (στα χαρακτηριστικά του αντικειμένου ή στην παράμετρο της μεθόδου</a:t>
            </a:r>
            <a:endParaRPr lang="en-US" altLang="el-GR" sz="2000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à"/>
            </a:pPr>
            <a:r>
              <a:rPr lang="en-US" altLang="el-GR" sz="2000" dirty="0" smtClean="0"/>
              <a:t>To this </a:t>
            </a:r>
            <a:r>
              <a:rPr lang="el-GR" altLang="el-GR" sz="2000" dirty="0" smtClean="0"/>
              <a:t>αναφέρεται στο αντικείμενο το οποίο καλεί την μέθοδο .Άρα το </a:t>
            </a:r>
            <a:r>
              <a:rPr lang="en-US" altLang="el-GR" sz="2000" dirty="0" smtClean="0"/>
              <a:t>this. </a:t>
            </a:r>
            <a:r>
              <a:rPr lang="el-GR" altLang="el-GR" sz="2000" dirty="0" smtClean="0"/>
              <a:t>είναι χαρακτηριστικό. </a:t>
            </a:r>
            <a:endParaRPr lang="en-US" altLang="el-GR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20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Η έννοια του </a:t>
            </a:r>
            <a:r>
              <a:rPr lang="en-US" altLang="el-GR" smtClean="0"/>
              <a:t>this</a:t>
            </a:r>
            <a:endParaRPr lang="el-GR" altLang="el-GR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Μπορούμε να χρησιμοποιήσομε την λέξη κλειδί </a:t>
            </a:r>
            <a:r>
              <a:rPr lang="en-US" altLang="el-GR" smtClean="0"/>
              <a:t>this </a:t>
            </a:r>
            <a:r>
              <a:rPr lang="el-GR" altLang="el-GR" smtClean="0"/>
              <a:t>για να αναφερθούμε σε συγκεκριμένο αντικείμενο κατά το </a:t>
            </a:r>
            <a:r>
              <a:rPr lang="en-US" altLang="el-GR" smtClean="0"/>
              <a:t>run-time.</a:t>
            </a:r>
          </a:p>
          <a:p>
            <a:pPr eaLnBrk="1" hangingPunct="1"/>
            <a:r>
              <a:rPr lang="el-GR" altLang="el-GR" smtClean="0"/>
              <a:t>Αυτό σημαίνει ότι το </a:t>
            </a:r>
            <a:r>
              <a:rPr lang="en-US" altLang="el-GR" smtClean="0"/>
              <a:t>this </a:t>
            </a:r>
            <a:r>
              <a:rPr lang="el-GR" altLang="el-GR" smtClean="0"/>
              <a:t>είναι ο δείκτης που δείχνει στο αντικείμενο το οποίο καλεί την συγκεκριμένη μέθοδο.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Εξαιρέσεις</a:t>
            </a:r>
            <a:endParaRPr lang="en-US" altLang="el-GR" smtClean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Εξαιρέσεις είναι ένα σήμα που παίρνουμε από την </a:t>
            </a:r>
            <a:r>
              <a:rPr lang="en-US" altLang="el-GR" smtClean="0"/>
              <a:t>JVM </a:t>
            </a:r>
            <a:r>
              <a:rPr lang="el-GR" altLang="el-GR" smtClean="0"/>
              <a:t> σε χρόνο εκτέλεσης ότι κάτι μη «συμβατό» συμβαίνει.</a:t>
            </a:r>
          </a:p>
          <a:p>
            <a:pPr eaLnBrk="1" hangingPunct="1"/>
            <a:r>
              <a:rPr lang="el-GR" altLang="el-GR" smtClean="0"/>
              <a:t>Πχ. Διαίρεσει με το 0, αναφορά σε </a:t>
            </a:r>
            <a:r>
              <a:rPr lang="en-US" altLang="el-GR" smtClean="0"/>
              <a:t>null </a:t>
            </a:r>
            <a:r>
              <a:rPr lang="el-GR" altLang="el-GR" smtClean="0"/>
              <a:t>δείκτη.</a:t>
            </a:r>
          </a:p>
          <a:p>
            <a:pPr eaLnBrk="1" hangingPunct="1"/>
            <a:r>
              <a:rPr lang="el-GR" altLang="el-GR" smtClean="0"/>
              <a:t>Στην </a:t>
            </a:r>
            <a:r>
              <a:rPr lang="en-US" altLang="el-GR" smtClean="0"/>
              <a:t>java </a:t>
            </a:r>
            <a:r>
              <a:rPr lang="el-GR" altLang="el-GR" smtClean="0"/>
              <a:t>έχομε πολλές εξαιρέσεις.</a:t>
            </a:r>
          </a:p>
          <a:p>
            <a:pPr eaLnBrk="1" hangingPunct="1"/>
            <a:r>
              <a:rPr lang="el-GR" altLang="el-GR" smtClean="0"/>
              <a:t>Η </a:t>
            </a:r>
            <a:r>
              <a:rPr lang="en-US" altLang="el-GR" smtClean="0"/>
              <a:t>java </a:t>
            </a:r>
            <a:r>
              <a:rPr lang="el-GR" altLang="el-GR" smtClean="0"/>
              <a:t>μας προσφέρει ένα οργανωμένο τρόπο για την διαχείριση των εξαιρέσεων.  </a:t>
            </a:r>
            <a:endParaRPr lang="en-US" altLang="el-GR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4000" dirty="0" smtClean="0"/>
              <a:t>Πιθανές Περιπτώσεις Εξαιρέσεων</a:t>
            </a:r>
            <a:endParaRPr lang="en-US" altLang="el-GR" sz="4000" dirty="0" smtClean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Διαίρεση με το 0, εύρευση τετραγωνικής ρίζας ή λογαρίθμου αρνητικού αριθμού, οποιαδήποτε μαθηματική πράξη η οποία είναι αδύντη.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Προσπάθεα πρόσβαση σε μη έγκυρη θέση πίνακα.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Προσπάθεια να διαβάσομε ένα κενό αρχείο.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Προσπάθεια να εκετελέσομε κάποια μέθοδο με λάθος είσοδο.</a:t>
            </a:r>
            <a:endParaRPr lang="en-US" altLang="el-GR" sz="2400" smtClean="0"/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Προσπάθεια να χρησιμποιήσουμε ένα </a:t>
            </a:r>
            <a:r>
              <a:rPr lang="en-US" altLang="el-GR" sz="2400" smtClean="0"/>
              <a:t>Null </a:t>
            </a:r>
            <a:r>
              <a:rPr lang="el-GR" altLang="el-GR" sz="2400" smtClean="0"/>
              <a:t>δείκτη.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Ανεπιτυχής προσπάθεια να εκτελέσομε μια </a:t>
            </a:r>
            <a:r>
              <a:rPr lang="en-US" altLang="el-GR" sz="2400" smtClean="0"/>
              <a:t>sql </a:t>
            </a:r>
            <a:r>
              <a:rPr lang="el-GR" altLang="el-GR" sz="2400" smtClean="0"/>
              <a:t>εντολή.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Κτλ.</a:t>
            </a:r>
            <a:endParaRPr lang="en-US" altLang="el-GR" sz="240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Τι γίνεται όταν συμβεί μια εξαίρεση εξαίρεσης</a:t>
            </a:r>
            <a:endParaRPr lang="en-US" altLang="el-GR" sz="4000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Δημιουργήται ένα αντικείμενο εξαίρεσης.</a:t>
            </a:r>
          </a:p>
          <a:p>
            <a:pPr eaLnBrk="1" hangingPunct="1"/>
            <a:r>
              <a:rPr lang="el-GR" altLang="el-GR" smtClean="0"/>
              <a:t>Αυτό το αντικείμενο εξαίρεσης περιέχει πληροφορίες για την εξαίρεση. (Δηλαδή τι το δημιούργησε κτλ.)</a:t>
            </a:r>
          </a:p>
          <a:p>
            <a:pPr eaLnBrk="1" hangingPunct="1"/>
            <a:r>
              <a:rPr lang="el-GR" altLang="el-GR" smtClean="0"/>
              <a:t>Όταν δημιουργηθεί μια εξαίρεση θα πρέπει το πρόγραμμα να είναι σε θέση να την χειριστεί. </a:t>
            </a:r>
            <a:endParaRPr lang="en-US" altLang="el-GR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sz="4000" smtClean="0"/>
              <a:t>Ιεραρχία Εξαιρέσεων</a:t>
            </a:r>
            <a:endParaRPr lang="en-US" altLang="el-GR" sz="4000" smtClean="0"/>
          </a:p>
        </p:txBody>
      </p:sp>
      <p:graphicFrame>
        <p:nvGraphicFramePr>
          <p:cNvPr id="2" name="Διάγραμμα 1"/>
          <p:cNvGraphicFramePr/>
          <p:nvPr/>
        </p:nvGraphicFramePr>
        <p:xfrm>
          <a:off x="468313" y="2995613"/>
          <a:ext cx="6551612" cy="3313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40" name="_s1038"/>
          <p:cNvSpPr>
            <a:spLocks noChangeArrowheads="1"/>
          </p:cNvSpPr>
          <p:nvPr/>
        </p:nvSpPr>
        <p:spPr bwMode="auto">
          <a:xfrm>
            <a:off x="3616325" y="1125538"/>
            <a:ext cx="1387475" cy="6127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l-GR" sz="1500"/>
              <a:t>Object</a:t>
            </a:r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 flipV="1">
            <a:off x="4284663" y="17732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42" name="_s1038"/>
          <p:cNvSpPr>
            <a:spLocks noChangeArrowheads="1"/>
          </p:cNvSpPr>
          <p:nvPr/>
        </p:nvSpPr>
        <p:spPr bwMode="auto">
          <a:xfrm>
            <a:off x="3689350" y="2095500"/>
            <a:ext cx="1387475" cy="6127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l-GR" sz="1500" dirty="0" err="1"/>
              <a:t>Thrwable</a:t>
            </a:r>
            <a:endParaRPr lang="en-US" altLang="el-GR" sz="1500" dirty="0"/>
          </a:p>
        </p:txBody>
      </p:sp>
      <p:sp>
        <p:nvSpPr>
          <p:cNvPr id="1043" name="_s1038"/>
          <p:cNvSpPr>
            <a:spLocks noChangeArrowheads="1"/>
          </p:cNvSpPr>
          <p:nvPr/>
        </p:nvSpPr>
        <p:spPr bwMode="auto">
          <a:xfrm>
            <a:off x="6516688" y="2997200"/>
            <a:ext cx="1387475" cy="6127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l-GR" sz="1500"/>
              <a:t>Error</a:t>
            </a:r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>
            <a:off x="5003800" y="2852738"/>
            <a:ext cx="2016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45" name="Line 21"/>
          <p:cNvSpPr>
            <a:spLocks noChangeShapeType="1"/>
          </p:cNvSpPr>
          <p:nvPr/>
        </p:nvSpPr>
        <p:spPr bwMode="auto">
          <a:xfrm>
            <a:off x="4427538" y="270827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>
            <a:off x="4427538" y="2781300"/>
            <a:ext cx="576262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>
            <a:off x="4067175" y="270827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auto">
          <a:xfrm>
            <a:off x="7019925" y="28527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49" name="_s1038"/>
          <p:cNvSpPr>
            <a:spLocks noChangeArrowheads="1"/>
          </p:cNvSpPr>
          <p:nvPr/>
        </p:nvSpPr>
        <p:spPr bwMode="auto">
          <a:xfrm>
            <a:off x="7380288" y="4292600"/>
            <a:ext cx="1387475" cy="6127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l-GR" sz="1500"/>
              <a:t>VirtualMachine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63508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altLang="el-GR" sz="4000" dirty="0" smtClean="0"/>
              <a:t>Χειρισμός</a:t>
            </a:r>
            <a:r>
              <a:rPr lang="en-US" altLang="el-GR" sz="4000" dirty="0" smtClean="0"/>
              <a:t>  </a:t>
            </a:r>
            <a:r>
              <a:rPr lang="el-GR" altLang="el-GR" sz="4000" dirty="0" smtClean="0"/>
              <a:t>Εξαιρέσεων </a:t>
            </a:r>
            <a:r>
              <a:rPr lang="en-US" altLang="el-GR" sz="4000" dirty="0" err="1" smtClean="0"/>
              <a:t>RuntimeExeception</a:t>
            </a:r>
            <a:r>
              <a:rPr lang="en-US" altLang="el-GR" sz="4000" dirty="0" smtClean="0"/>
              <a:t> 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Οι εξαιρέσης τύπου </a:t>
            </a:r>
            <a:r>
              <a:rPr lang="en-US" altLang="el-GR" sz="2800" smtClean="0"/>
              <a:t>RuntimeExeception </a:t>
            </a:r>
            <a:r>
              <a:rPr lang="el-GR" altLang="el-GR" sz="2800" smtClean="0"/>
              <a:t>μπορεί να είναι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l-GR" altLang="el-GR" sz="2400" smtClean="0"/>
              <a:t>-Διαίρεση με το 0, εύρευση τετραγωνικής ρίζας ή λογαρίθμου αρνητικού αριθμού, οποιαδήποτε μαθηματική πράξη η οποία είναι αδύντη.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smtClean="0"/>
              <a:t>	 -Προσπάθεα πρόσβαση σε μη έγκυρη θέση πίνακα.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800" smtClean="0"/>
              <a:t>	-</a:t>
            </a:r>
            <a:r>
              <a:rPr lang="el-GR" altLang="el-GR" sz="2400" smtClean="0"/>
              <a:t>Προσπάθεια να διαβάσομε ένα κενό αρχείο.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smtClean="0"/>
              <a:t>  	-Προσπάθεια να εκετελέσομε κάποια μέθοδο με λάθος είσοδο.</a:t>
            </a:r>
            <a:endParaRPr lang="en-US" altLang="el-GR" sz="2400" smtClean="0"/>
          </a:p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Πρέπει να γράφουμε τα προγράμματα μας έτσι ώστε να μην συμβαίνουν αυτές οι εξαιρέσεις.</a:t>
            </a:r>
            <a:endParaRPr lang="en-US" altLang="el-GR" sz="280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274638"/>
            <a:ext cx="6552728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l-GR" altLang="el-GR" dirty="0" smtClean="0"/>
              <a:t>Χειρισμός</a:t>
            </a:r>
            <a:r>
              <a:rPr lang="en-US" altLang="el-GR" dirty="0" smtClean="0"/>
              <a:t>  </a:t>
            </a:r>
            <a:r>
              <a:rPr lang="el-GR" altLang="el-GR" dirty="0" smtClean="0"/>
              <a:t>Εξαιρέσεων ΙΟ</a:t>
            </a:r>
            <a:r>
              <a:rPr lang="en-US" altLang="el-GR" dirty="0" err="1" smtClean="0"/>
              <a:t>Exeception</a:t>
            </a:r>
            <a:r>
              <a:rPr lang="el-GR" altLang="el-GR" dirty="0" smtClean="0"/>
              <a:t> - </a:t>
            </a:r>
            <a:r>
              <a:rPr lang="en-US" altLang="el-GR" dirty="0" err="1" smtClean="0"/>
              <a:t>SQLException</a:t>
            </a:r>
            <a:endParaRPr lang="en-US" altLang="el-GR" dirty="0" smtClean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Αυτές είναι εξαιρέσεις που μπορούν να συμβούν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mtClean="0"/>
              <a:t>	</a:t>
            </a:r>
            <a:r>
              <a:rPr lang="el-GR" altLang="el-GR" sz="2400" smtClean="0"/>
              <a:t>- Προσπαθώντας να διαβάσομε ένα άδειο αρχείο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smtClean="0"/>
              <a:t>	- Προσπαθώντας να δώσουμε λάθος είσοδο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400" smtClean="0"/>
              <a:t>	- Προσπαθώντας να εκτελέσουμε μια εντολή </a:t>
            </a:r>
            <a:r>
              <a:rPr lang="en-US" altLang="el-GR" sz="2400" smtClean="0"/>
              <a:t>sql </a:t>
            </a:r>
            <a:r>
              <a:rPr lang="el-GR" altLang="el-GR" sz="2400" smtClean="0"/>
              <a:t>με λάθος τρόπο.</a:t>
            </a:r>
            <a:endParaRPr lang="el-GR" altLang="el-GR" smtClean="0"/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Πρέπει να ελέγχονται με χρήση της εντολής </a:t>
            </a:r>
            <a:r>
              <a:rPr lang="en-US" altLang="el-GR" smtClean="0"/>
              <a:t>try{….}  catch(..){….} </a:t>
            </a:r>
            <a:r>
              <a:rPr lang="el-GR" altLang="el-GR" smtClean="0"/>
              <a:t>ή πρέπει να προωθούνται εκτός μεθόδου με χρήση της </a:t>
            </a:r>
            <a:r>
              <a:rPr lang="en-US" altLang="el-GR" smtClean="0"/>
              <a:t>throws, throw.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139136" cy="1143000"/>
          </a:xfrm>
        </p:spPr>
        <p:txBody>
          <a:bodyPr/>
          <a:lstStyle/>
          <a:p>
            <a:pPr eaLnBrk="1" hangingPunct="1"/>
            <a:r>
              <a:rPr lang="el-GR" altLang="el-GR" dirty="0" smtClean="0"/>
              <a:t>Χειρισμός</a:t>
            </a:r>
            <a:r>
              <a:rPr lang="en-US" altLang="el-GR" dirty="0" smtClean="0"/>
              <a:t>  </a:t>
            </a:r>
            <a:r>
              <a:rPr lang="el-GR" altLang="el-GR" dirty="0" smtClean="0"/>
              <a:t>Εξαιρέσεων</a:t>
            </a:r>
            <a:r>
              <a:rPr lang="en-US" altLang="el-GR" dirty="0" smtClean="0"/>
              <a:t> Error</a:t>
            </a:r>
            <a:r>
              <a:rPr lang="el-GR" altLang="el-GR" dirty="0" smtClean="0"/>
              <a:t> </a:t>
            </a:r>
            <a:endParaRPr lang="en-US" altLang="el-GR" dirty="0" smtClean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Σε αυτήν την περίπτωση το λάθος οφείλεται </a:t>
            </a:r>
            <a:r>
              <a:rPr lang="el-GR" altLang="el-GR" dirty="0" err="1" smtClean="0"/>
              <a:t>σην</a:t>
            </a:r>
            <a:r>
              <a:rPr lang="el-GR" altLang="el-GR" dirty="0" smtClean="0"/>
              <a:t> </a:t>
            </a:r>
            <a:r>
              <a:rPr lang="en-US" altLang="el-GR" dirty="0" smtClean="0"/>
              <a:t>Virtual </a:t>
            </a:r>
            <a:r>
              <a:rPr lang="en-US" altLang="el-GR" dirty="0" err="1" smtClean="0"/>
              <a:t>Manchine</a:t>
            </a:r>
            <a:r>
              <a:rPr lang="en-US" altLang="el-GR" dirty="0" smtClean="0"/>
              <a:t>. </a:t>
            </a:r>
            <a:endParaRPr lang="el-GR" altLang="el-GR" dirty="0" smtClean="0"/>
          </a:p>
          <a:p>
            <a:pPr eaLnBrk="1" hangingPunct="1"/>
            <a:r>
              <a:rPr lang="el-GR" altLang="el-GR" dirty="0" smtClean="0"/>
              <a:t>Δεν μπορούμε να κάνουμε τίποτα.</a:t>
            </a:r>
            <a:endParaRPr lang="en-US" altLang="el-G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Κλάσεις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964612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Μια κλάση μοντελοποιεί σε αφαιρετικό επίπεδο αντικείμενα τα οποία έχουν κοινά χαρακτηριστικά. Π.χ. Η κλάση φοιτητής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à"/>
            </a:pPr>
            <a:r>
              <a:rPr lang="el-GR" altLang="el-GR" sz="2400" smtClean="0">
                <a:sym typeface="Wingdings" pitchFamily="2" charset="2"/>
              </a:rPr>
              <a:t>Ο κάθε φοιτητής έχει </a:t>
            </a:r>
            <a:r>
              <a:rPr lang="en-US" altLang="el-GR" sz="2400" smtClean="0">
                <a:sym typeface="Wingdings" pitchFamily="2" charset="2"/>
              </a:rPr>
              <a:t>AM,Fname, Lname, Address, telephone ktl.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mtClean="0"/>
              <a:t>M</a:t>
            </a:r>
            <a:r>
              <a:rPr lang="el-GR" altLang="el-GR" smtClean="0"/>
              <a:t>ια κλάση έχει και μεθόδους(συναρτήσεις) για την διαχείριση των κοινών χαρακτηριστικών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Π.χ </a:t>
            </a:r>
            <a:r>
              <a:rPr lang="en-US" altLang="el-GR" smtClean="0"/>
              <a:t>public void setAM(String A)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           {AM=A;}</a:t>
            </a:r>
            <a:endParaRPr lang="el-GR" altLang="el-GR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6995120" cy="1143000"/>
          </a:xfrm>
        </p:spPr>
        <p:txBody>
          <a:bodyPr/>
          <a:lstStyle/>
          <a:p>
            <a:pPr eaLnBrk="1" hangingPunct="1"/>
            <a:r>
              <a:rPr lang="el-GR" altLang="el-GR" dirty="0" smtClean="0"/>
              <a:t>Χειρισμός </a:t>
            </a:r>
            <a:r>
              <a:rPr lang="en-US" altLang="el-GR" dirty="0" smtClean="0"/>
              <a:t>exceptions try-catch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mtClean="0"/>
              <a:t>Σύνταξη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try{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…………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catch(typeEcx1 e){..  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catch(typeExc2  e){…}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….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finally{…..}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Χειρισμός </a:t>
            </a:r>
            <a:r>
              <a:rPr lang="en-US" altLang="el-GR" smtClean="0"/>
              <a:t>exceptions try-catch</a:t>
            </a:r>
            <a:endParaRPr lang="el-GR" altLang="el-GR" smtClean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Στο </a:t>
            </a:r>
            <a:r>
              <a:rPr lang="en-US" altLang="el-GR" sz="2800" smtClean="0"/>
              <a:t>try </a:t>
            </a:r>
            <a:r>
              <a:rPr lang="el-GR" altLang="el-GR" sz="2800" smtClean="0"/>
              <a:t>{ }  γράφουμε τις εντολές που μπορεί να πετάξουν κάποιο </a:t>
            </a:r>
            <a:r>
              <a:rPr lang="en-US" altLang="el-GR" sz="2800" smtClean="0"/>
              <a:t>exception </a:t>
            </a:r>
            <a:r>
              <a:rPr lang="el-GR" altLang="el-GR" sz="2800" smtClean="0"/>
              <a:t>το οποίο το περιγράφουμε στο </a:t>
            </a:r>
            <a:r>
              <a:rPr lang="en-US" altLang="el-GR" sz="2800" smtClean="0"/>
              <a:t>catch.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Στο </a:t>
            </a:r>
            <a:r>
              <a:rPr lang="en-US" altLang="el-GR" sz="2800" smtClean="0"/>
              <a:t>catch </a:t>
            </a:r>
            <a:r>
              <a:rPr lang="el-GR" altLang="el-GR" sz="2800" smtClean="0"/>
              <a:t>λέμε στον </a:t>
            </a:r>
            <a:r>
              <a:rPr lang="en-US" altLang="el-GR" sz="2800" smtClean="0"/>
              <a:t>compiler </a:t>
            </a:r>
            <a:r>
              <a:rPr lang="el-GR" altLang="el-GR" sz="2800" smtClean="0"/>
              <a:t>τι να κάνει και μετά που θα προκύψει ένα </a:t>
            </a:r>
            <a:r>
              <a:rPr lang="en-US" altLang="el-GR" sz="2800" smtClean="0"/>
              <a:t>exception. </a:t>
            </a:r>
            <a:r>
              <a:rPr lang="el-GR" altLang="el-GR" sz="2800" smtClean="0"/>
              <a:t>Η λειτουργία του προγράμματος δεν σταματά αλλά συνεχίζει κανονικά.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800" smtClean="0"/>
              <a:t>Υπάρχουν πολλών ειδών </a:t>
            </a:r>
            <a:r>
              <a:rPr lang="en-US" altLang="el-GR" sz="2800" smtClean="0"/>
              <a:t>exception. </a:t>
            </a:r>
            <a:r>
              <a:rPr lang="el-GR" altLang="el-GR" sz="2800" smtClean="0"/>
              <a:t>Μπορούμε να χειριστούμε το κάθε είδος ξεχωριστά. </a:t>
            </a:r>
            <a:r>
              <a:rPr lang="en-US" altLang="el-GR" sz="2800" smtClean="0"/>
              <a:t> </a:t>
            </a:r>
            <a:r>
              <a:rPr lang="el-GR" altLang="el-GR" sz="2800" smtClean="0"/>
              <a:t>Αυτό σημαίνει ότι μπορούμε να έχουμε πολλά μπλοκ </a:t>
            </a:r>
            <a:r>
              <a:rPr lang="en-US" altLang="el-GR" sz="2800" smtClean="0"/>
              <a:t>catch </a:t>
            </a:r>
            <a:r>
              <a:rPr lang="el-GR" altLang="el-GR" sz="2800" smtClean="0"/>
              <a:t>μετά από κάθε μπλοκ </a:t>
            </a:r>
            <a:r>
              <a:rPr lang="en-US" altLang="el-GR" sz="2800" smtClean="0"/>
              <a:t>try.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l-GR" altLang="el-GR" sz="280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Χειρισμός </a:t>
            </a:r>
            <a:r>
              <a:rPr lang="en-US" altLang="el-GR" dirty="0" smtClean="0"/>
              <a:t>exceptions try-catch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Όταν συμβεί μια εξαίρεση σε κάποια εντολή στο μπλοκ </a:t>
            </a:r>
            <a:r>
              <a:rPr lang="en-US" altLang="el-GR" sz="2400" smtClean="0"/>
              <a:t>try{..} </a:t>
            </a:r>
            <a:r>
              <a:rPr lang="el-GR" altLang="el-GR" sz="2400" smtClean="0"/>
              <a:t>τότε σταματάει η εκτέλεση, ο έλεγχος</a:t>
            </a:r>
            <a:r>
              <a:rPr lang="en-US" altLang="el-GR" sz="2400" smtClean="0"/>
              <a:t> </a:t>
            </a:r>
            <a:r>
              <a:rPr lang="el-GR" altLang="el-GR" sz="2400" smtClean="0"/>
              <a:t>θα υπεπηδήσει όλες τις υπόλοιπες ετολές του </a:t>
            </a:r>
            <a:r>
              <a:rPr lang="en-US" altLang="el-GR" sz="2400" smtClean="0"/>
              <a:t>try </a:t>
            </a:r>
            <a:r>
              <a:rPr lang="el-GR" altLang="el-GR" sz="2400" smtClean="0"/>
              <a:t>και θα φτάσει στο πρώτο μπλοκ </a:t>
            </a:r>
            <a:r>
              <a:rPr lang="en-US" altLang="el-GR" sz="2400" smtClean="0"/>
              <a:t>catch </a:t>
            </a:r>
            <a:r>
              <a:rPr lang="el-GR" altLang="el-GR" sz="2400" smtClean="0"/>
              <a:t>το οποίο  έχει παράμετρος η οποία ταιργιάζει με την εξαίρεση που δημιουργήθηκε.</a:t>
            </a:r>
            <a:endParaRPr lang="en-US" altLang="el-GR" sz="2400" smtClean="0"/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Αυτό σημαίνει ότι θα εκτελεστεί το μπλοκ</a:t>
            </a:r>
            <a:r>
              <a:rPr lang="en-US" altLang="el-GR" sz="2400" smtClean="0"/>
              <a:t> </a:t>
            </a:r>
            <a:r>
              <a:rPr lang="el-GR" altLang="el-GR" sz="2400" smtClean="0"/>
              <a:t>του </a:t>
            </a:r>
            <a:r>
              <a:rPr lang="en-US" altLang="el-GR" sz="2400" smtClean="0"/>
              <a:t>catch </a:t>
            </a:r>
            <a:r>
              <a:rPr lang="el-GR" altLang="el-GR" sz="2400" smtClean="0"/>
              <a:t>το οποίο έχει ως παράμετρο αντικείμενο της ίδιας κλάσης ή υπερκλάσης με το αντικείμενο της εξαίρεσης που δημιουργήθηκε.  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smtClean="0"/>
              <a:t>Μετά την εκτέλεση του αντιστοίχου μπλοκ του </a:t>
            </a:r>
            <a:r>
              <a:rPr lang="en-US" altLang="el-GR" sz="2400" smtClean="0"/>
              <a:t>catch</a:t>
            </a:r>
            <a:r>
              <a:rPr lang="el-GR" altLang="el-GR" sz="2400" smtClean="0"/>
              <a:t> η εκτέλεση του προγράμματος συνεχίζει μετά το τέλος της εντολής </a:t>
            </a:r>
            <a:r>
              <a:rPr lang="en-US" altLang="el-GR" sz="2400" smtClean="0"/>
              <a:t>try-catch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Χειρισμός </a:t>
            </a:r>
            <a:r>
              <a:rPr lang="en-US" altLang="el-GR" smtClean="0"/>
              <a:t>exceptions try-catch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Finally: </a:t>
            </a:r>
            <a:r>
              <a:rPr lang="el-GR" altLang="el-GR" smtClean="0"/>
              <a:t>αυτό το μπλοκ εκτελείται πάντα. Περιέχει εντολές όπως κλείσιμο αρχείων, αποσύνδεση από βάση δεδομένωνκτλ.</a:t>
            </a:r>
          </a:p>
          <a:p>
            <a:pPr eaLnBrk="1" hangingPunct="1"/>
            <a:r>
              <a:rPr lang="el-GR" altLang="el-GR" smtClean="0"/>
              <a:t> Αυτό το μπλοκ δεν είναι απαραίτητο. </a:t>
            </a:r>
          </a:p>
          <a:p>
            <a:pPr eaLnBrk="1" hangingPunct="1"/>
            <a:r>
              <a:rPr lang="el-GR" altLang="el-GR" smtClean="0"/>
              <a:t>Το μπλοκ αυτό εκτελείται ακόμα και αν εκτελεστεί ένα </a:t>
            </a:r>
            <a:r>
              <a:rPr lang="en-US" altLang="el-GR" smtClean="0"/>
              <a:t>catch.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Χειρισμός </a:t>
            </a:r>
            <a:r>
              <a:rPr lang="en-US" altLang="el-GR" smtClean="0"/>
              <a:t>exceptions try-catch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mtClean="0"/>
              <a:t>Προσοχή όταν θέλουμε να χειριστούμε εξαιρέση άπό τις οποίες η μια ανήκει σε υποκλάση και η άλλη σε υπερκλάση τότε</a:t>
            </a:r>
            <a:r>
              <a:rPr lang="en-US" altLang="el-GR" smtClean="0"/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	-</a:t>
            </a:r>
            <a:r>
              <a:rPr lang="el-GR" altLang="el-GR" smtClean="0"/>
              <a:t> πρέπει το </a:t>
            </a:r>
            <a:r>
              <a:rPr lang="en-US" altLang="el-GR" smtClean="0"/>
              <a:t>catch </a:t>
            </a:r>
            <a:r>
              <a:rPr lang="el-GR" altLang="el-GR" smtClean="0"/>
              <a:t>που αναφέρεται στην υποκλάσης πρέπει</a:t>
            </a:r>
            <a:r>
              <a:rPr lang="en-US" altLang="el-GR" smtClean="0"/>
              <a:t> </a:t>
            </a:r>
            <a:r>
              <a:rPr lang="el-GR" altLang="el-GR" smtClean="0"/>
              <a:t>να είναι πρώτα από αυτό της υπερκλάσης π.χ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try{….}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catch(FileNotFoundException e){….}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catch(IOException e){……….}</a:t>
            </a:r>
            <a:r>
              <a:rPr lang="el-GR" altLang="el-GR" smtClean="0"/>
              <a:t>  </a:t>
            </a:r>
            <a:endParaRPr lang="en-US" altLang="el-GR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Χειρισμός </a:t>
            </a:r>
            <a:r>
              <a:rPr lang="en-US" altLang="el-GR" smtClean="0"/>
              <a:t>exceptions try-catch</a:t>
            </a:r>
            <a:endParaRPr lang="el-GR" altLang="el-GR" dirty="0" smtClean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12875"/>
            <a:ext cx="8964612" cy="52562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l-GR" altLang="el-GR" sz="2800" smtClean="0"/>
              <a:t>void </a:t>
            </a:r>
            <a:r>
              <a:rPr lang="en-US" altLang="el-GR" sz="2800" smtClean="0"/>
              <a:t>readInt</a:t>
            </a:r>
            <a:r>
              <a:rPr lang="el-GR" altLang="el-GR" sz="2800" smtClean="0"/>
              <a:t>(BufferedReader in</a:t>
            </a:r>
            <a:r>
              <a:rPr lang="en-US" altLang="el-GR" sz="2800" smtClean="0"/>
              <a:t>,int [] numbers</a:t>
            </a:r>
            <a:r>
              <a:rPr lang="el-GR" altLang="el-GR" sz="2800" smtClean="0"/>
              <a:t>) </a:t>
            </a:r>
            <a:r>
              <a:rPr lang="en-US" altLang="el-GR" sz="2800" smtClean="0"/>
              <a:t>{</a:t>
            </a:r>
          </a:p>
          <a:p>
            <a:pPr eaLnBrk="1" hangingPunct="1">
              <a:buFontTx/>
              <a:buNone/>
            </a:pPr>
            <a:r>
              <a:rPr lang="en-US" altLang="el-GR" sz="2800" smtClean="0"/>
              <a:t>try{</a:t>
            </a:r>
          </a:p>
          <a:p>
            <a:pPr eaLnBrk="1" hangingPunct="1">
              <a:buFontTx/>
              <a:buNone/>
            </a:pPr>
            <a:r>
              <a:rPr lang="el-GR" altLang="el-GR" sz="2800" smtClean="0"/>
              <a:t>String input = stdin.readLine();   </a:t>
            </a:r>
            <a:endParaRPr lang="en-US" altLang="el-GR" sz="2800" smtClean="0"/>
          </a:p>
          <a:p>
            <a:pPr eaLnBrk="1" hangingPunct="1">
              <a:buFontTx/>
              <a:buNone/>
            </a:pPr>
            <a:r>
              <a:rPr lang="el-GR" altLang="el-GR" sz="2800" smtClean="0"/>
              <a:t>int number = Integer.parseInt( input );</a:t>
            </a:r>
            <a:endParaRPr lang="en-US" altLang="el-GR" sz="2800" smtClean="0"/>
          </a:p>
          <a:p>
            <a:pPr eaLnBrk="1" hangingPunct="1">
              <a:buFontTx/>
              <a:buNone/>
            </a:pPr>
            <a:r>
              <a:rPr lang="en-US" altLang="el-GR" sz="2800" smtClean="0"/>
              <a:t>  }</a:t>
            </a:r>
          </a:p>
          <a:p>
            <a:pPr eaLnBrk="1" hangingPunct="1">
              <a:buFontTx/>
              <a:buNone/>
            </a:pPr>
            <a:r>
              <a:rPr lang="el-GR" altLang="el-GR" sz="2800" smtClean="0"/>
              <a:t>catch ( IOException e ) { </a:t>
            </a:r>
            <a:endParaRPr lang="en-US" altLang="el-GR" sz="2800" smtClean="0"/>
          </a:p>
          <a:p>
            <a:pPr eaLnBrk="1" hangingPunct="1">
              <a:buFontTx/>
              <a:buNone/>
            </a:pPr>
            <a:r>
              <a:rPr lang="en-US" altLang="el-GR" sz="2800" smtClean="0"/>
              <a:t>   </a:t>
            </a:r>
            <a:r>
              <a:rPr lang="el-GR" altLang="el-GR" sz="2800" smtClean="0"/>
              <a:t>System.out.println(e); </a:t>
            </a:r>
            <a:endParaRPr lang="en-US" altLang="el-GR" sz="2800" smtClean="0"/>
          </a:p>
          <a:p>
            <a:pPr eaLnBrk="1" hangingPunct="1">
              <a:buFontTx/>
              <a:buNone/>
            </a:pPr>
            <a:r>
              <a:rPr lang="en-US" altLang="el-GR" sz="2800" smtClean="0"/>
              <a:t>   </a:t>
            </a:r>
            <a:r>
              <a:rPr lang="el-GR" altLang="el-GR" sz="2800" smtClean="0"/>
              <a:t>System.out.println("Unable to finish adding data."); </a:t>
            </a:r>
            <a:endParaRPr lang="en-US" altLang="el-GR" sz="2800" smtClean="0"/>
          </a:p>
          <a:p>
            <a:pPr eaLnBrk="1" hangingPunct="1">
              <a:buFontTx/>
              <a:buNone/>
            </a:pPr>
            <a:r>
              <a:rPr lang="el-GR" altLang="el-GR" sz="2800" smtClean="0"/>
              <a:t>}</a:t>
            </a:r>
            <a:endParaRPr lang="en-US" altLang="el-GR" sz="2800" smtClean="0"/>
          </a:p>
          <a:p>
            <a:pPr eaLnBrk="1" hangingPunct="1">
              <a:buFontTx/>
              <a:buNone/>
            </a:pPr>
            <a:r>
              <a:rPr lang="en-US" altLang="el-GR" sz="2800" smtClean="0"/>
              <a:t>}</a:t>
            </a:r>
            <a:r>
              <a:rPr lang="el-GR" altLang="el-GR" sz="2800" smtClean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Κλάσεις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85225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public class Student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  private String AM,Fname,Lname,telephone;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  private int age;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public void setAM(String S){ //</a:t>
            </a:r>
            <a:r>
              <a:rPr lang="el-GR" altLang="el-GR" sz="2400" smtClean="0"/>
              <a:t>θέτει τιμή στο </a:t>
            </a:r>
            <a:r>
              <a:rPr lang="en-US" altLang="el-GR" sz="2400" smtClean="0"/>
              <a:t>AM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         AM=S;}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public void setAge(int a){ //</a:t>
            </a:r>
            <a:r>
              <a:rPr lang="el-GR" altLang="el-GR" sz="2400" smtClean="0"/>
              <a:t>θέτει τιμή στο </a:t>
            </a:r>
            <a:r>
              <a:rPr lang="en-US" altLang="el-GR" sz="2400" smtClean="0"/>
              <a:t>age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    if (a&gt;=17) { age=a;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    else  {System.out.println(“error”);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l-GR" altLang="el-GR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smtClean="0"/>
              <a:t>.......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smtClean="0"/>
              <a:t>}</a:t>
            </a:r>
            <a:endParaRPr lang="el-GR" altLang="el-GR" sz="24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l-GR" altLang="el-GR" smtClean="0"/>
              <a:t>Κλάσεις</a:t>
            </a:r>
            <a:r>
              <a:rPr lang="en-US" altLang="el-GR" smtClean="0"/>
              <a:t> - constructor</a:t>
            </a:r>
            <a:endParaRPr lang="el-GR" altLang="el-GR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28800"/>
            <a:ext cx="8785225" cy="511256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dirty="0" smtClean="0"/>
              <a:t>public class Student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dirty="0" smtClean="0"/>
              <a:t>{private String </a:t>
            </a:r>
            <a:r>
              <a:rPr lang="en-US" altLang="el-GR" sz="2400" dirty="0" err="1" smtClean="0"/>
              <a:t>AM,Fname,Lname,telephone,Address</a:t>
            </a:r>
            <a:r>
              <a:rPr lang="en-US" altLang="el-GR" sz="24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dirty="0" smtClean="0"/>
              <a:t>  private </a:t>
            </a:r>
            <a:r>
              <a:rPr lang="en-US" altLang="el-GR" sz="2400" dirty="0" err="1" smtClean="0"/>
              <a:t>int</a:t>
            </a:r>
            <a:r>
              <a:rPr lang="en-US" altLang="el-GR" sz="2400" dirty="0" smtClean="0"/>
              <a:t> age;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400" dirty="0" smtClean="0"/>
              <a:t>...........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dirty="0" smtClean="0"/>
              <a:t>public Student (String A, String Fn, String </a:t>
            </a:r>
            <a:r>
              <a:rPr lang="en-US" altLang="el-GR" sz="2400" dirty="0" err="1" smtClean="0"/>
              <a:t>Ln</a:t>
            </a:r>
            <a:r>
              <a:rPr lang="en-US" altLang="el-GR" sz="2400" dirty="0" smtClean="0"/>
              <a:t>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dirty="0" smtClean="0"/>
              <a:t>                         String Ad, String </a:t>
            </a:r>
            <a:r>
              <a:rPr lang="en-US" altLang="el-GR" sz="2400" dirty="0" err="1" smtClean="0"/>
              <a:t>tel</a:t>
            </a:r>
            <a:r>
              <a:rPr lang="en-US" altLang="el-GR" sz="2400" dirty="0" smtClean="0"/>
              <a:t>, </a:t>
            </a:r>
            <a:r>
              <a:rPr lang="en-US" altLang="el-GR" sz="2400" dirty="0" err="1" smtClean="0"/>
              <a:t>int</a:t>
            </a:r>
            <a:r>
              <a:rPr lang="en-US" altLang="el-GR" sz="2400" dirty="0" smtClean="0"/>
              <a:t> </a:t>
            </a:r>
            <a:r>
              <a:rPr lang="en-US" altLang="el-GR" sz="2400" dirty="0" err="1" smtClean="0"/>
              <a:t>ag</a:t>
            </a:r>
            <a:r>
              <a:rPr lang="en-US" altLang="el-GR" sz="2400" dirty="0" smtClean="0"/>
              <a:t>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dirty="0" smtClean="0"/>
              <a:t>AM=A; </a:t>
            </a:r>
            <a:r>
              <a:rPr lang="en-US" altLang="el-GR" sz="2400" dirty="0" err="1" smtClean="0"/>
              <a:t>Fname</a:t>
            </a:r>
            <a:r>
              <a:rPr lang="en-US" altLang="el-GR" sz="2400" dirty="0" smtClean="0"/>
              <a:t>=Fn; </a:t>
            </a:r>
            <a:r>
              <a:rPr lang="en-US" altLang="el-GR" sz="2400" dirty="0" err="1" smtClean="0"/>
              <a:t>Lname</a:t>
            </a:r>
            <a:r>
              <a:rPr lang="en-US" altLang="el-GR" sz="2400" dirty="0" smtClean="0"/>
              <a:t>=</a:t>
            </a:r>
            <a:r>
              <a:rPr lang="en-US" altLang="el-GR" sz="2400" dirty="0" err="1" smtClean="0"/>
              <a:t>Ln</a:t>
            </a:r>
            <a:r>
              <a:rPr lang="en-US" altLang="el-GR" sz="2400" dirty="0" smtClean="0"/>
              <a:t>; Address=Ad;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dirty="0" smtClean="0"/>
              <a:t>Telephone=</a:t>
            </a:r>
            <a:r>
              <a:rPr lang="en-US" altLang="el-GR" sz="2400" dirty="0" err="1" smtClean="0"/>
              <a:t>tel</a:t>
            </a:r>
            <a:r>
              <a:rPr lang="en-US" altLang="el-GR" sz="24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dirty="0" smtClean="0"/>
              <a:t>If (</a:t>
            </a:r>
            <a:r>
              <a:rPr lang="en-US" altLang="el-GR" sz="2400" dirty="0" err="1" smtClean="0"/>
              <a:t>ag</a:t>
            </a:r>
            <a:r>
              <a:rPr lang="en-US" altLang="el-GR" sz="2400" dirty="0" smtClean="0"/>
              <a:t>&gt;=17) {age=</a:t>
            </a:r>
            <a:r>
              <a:rPr lang="en-US" altLang="el-GR" sz="2400" dirty="0" err="1" smtClean="0"/>
              <a:t>ag</a:t>
            </a:r>
            <a:r>
              <a:rPr lang="en-US" altLang="el-GR" sz="2400" dirty="0" smtClean="0"/>
              <a:t>;}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dirty="0" smtClean="0"/>
              <a:t>}</a:t>
            </a:r>
            <a:endParaRPr lang="el-GR" altLang="el-GR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dirty="0" smtClean="0"/>
              <a:t>public Student (String A</a:t>
            </a:r>
            <a:r>
              <a:rPr lang="el-GR" altLang="el-GR" sz="2400" dirty="0" smtClean="0"/>
              <a:t>) {</a:t>
            </a:r>
            <a:r>
              <a:rPr lang="en-US" altLang="el-GR" sz="2400" dirty="0" smtClean="0"/>
              <a:t> // </a:t>
            </a:r>
            <a:r>
              <a:rPr lang="el-GR" altLang="el-GR" sz="2400" dirty="0" smtClean="0"/>
              <a:t>δεύτερος κατασκευαστής</a:t>
            </a:r>
            <a:endParaRPr lang="en-US" altLang="el-GR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dirty="0" smtClean="0"/>
              <a:t>       </a:t>
            </a:r>
            <a:r>
              <a:rPr lang="el-GR" altLang="el-GR" sz="2400" dirty="0" smtClean="0"/>
              <a:t>ΑΜ = Α</a:t>
            </a:r>
            <a:r>
              <a:rPr lang="en-US" altLang="el-GR" sz="2400" dirty="0" smtClean="0"/>
              <a:t>;}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400" dirty="0" smtClean="0">
                <a:sym typeface="Wingdings" pitchFamily="2" charset="2"/>
              </a:rPr>
              <a:t> </a:t>
            </a:r>
            <a:r>
              <a:rPr lang="el-GR" altLang="el-GR" sz="2400" dirty="0" smtClean="0">
                <a:sym typeface="Wingdings" pitchFamily="2" charset="2"/>
              </a:rPr>
              <a:t>Οι μέθοδοι με το ίδιο όνομα με την κλάση χρησιμοποιούνται για να δημιουργήσουν νέα αντικείμενα αντιπρόσωπων της κλάσης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l-GR" altLang="el-GR" dirty="0" smtClean="0"/>
              <a:t>Αντικείμενα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1628800"/>
            <a:ext cx="8964612" cy="50133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l-GR" altLang="el-GR" sz="2400" dirty="0" smtClean="0"/>
              <a:t>Τα αντικείμενα είναι αντιπρόσωποι μια κλάσης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2400" dirty="0" smtClean="0"/>
              <a:t>Κάθε αντικείμενο έχει όλα τα χαρακτηριστικά και τις μεθόδους της κλάσης της οποίας είναι αντιπρόσωπος.</a:t>
            </a:r>
          </a:p>
          <a:p>
            <a:pPr eaLnBrk="1" hangingPunct="1">
              <a:lnSpc>
                <a:spcPct val="80000"/>
              </a:lnSpc>
            </a:pPr>
            <a:endParaRPr lang="el-GR" altLang="el-GR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/>
              <a:t>public class </a:t>
            </a:r>
            <a:r>
              <a:rPr lang="en-US" altLang="el-GR" sz="2000" dirty="0" err="1" smtClean="0"/>
              <a:t>myMain</a:t>
            </a:r>
            <a:r>
              <a:rPr lang="en-US" altLang="el-GR" sz="2000" dirty="0" smtClean="0"/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/>
              <a:t>public static void main(String[] </a:t>
            </a:r>
            <a:r>
              <a:rPr lang="en-US" altLang="el-GR" sz="2000" dirty="0" err="1" smtClean="0"/>
              <a:t>args</a:t>
            </a:r>
            <a:r>
              <a:rPr lang="en-US" altLang="el-GR" sz="2000" dirty="0" smtClean="0"/>
              <a:t>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/>
              <a:t>Student s1,s2;</a:t>
            </a:r>
            <a:r>
              <a:rPr lang="el-GR" altLang="el-GR" sz="2000" dirty="0" smtClean="0"/>
              <a:t>  </a:t>
            </a:r>
            <a:endParaRPr lang="en-US" altLang="el-GR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/>
              <a:t> s1=new Student(‘HY123’,’Nikos’,’Papadopoulos’,’2821087652’,17);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dirty="0" smtClean="0"/>
              <a:t> </a:t>
            </a:r>
            <a:r>
              <a:rPr lang="en-US" altLang="el-GR" sz="2000" dirty="0" smtClean="0"/>
              <a:t>s2=new Student(‘HY223’);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/>
              <a:t> s2.setAge(20);</a:t>
            </a:r>
            <a:endParaRPr lang="el-GR" altLang="el-GR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/>
              <a:t>…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/>
              <a:t>}}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l-GR" sz="20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l-GR" sz="2000" dirty="0" smtClean="0">
                <a:sym typeface="Wingdings" pitchFamily="2" charset="2"/>
              </a:rPr>
              <a:t></a:t>
            </a:r>
            <a:r>
              <a:rPr lang="el-GR" altLang="el-GR" sz="2000" dirty="0" smtClean="0">
                <a:sym typeface="Wingdings" pitchFamily="2" charset="2"/>
              </a:rPr>
              <a:t>η κάθε κλάση έχει</a:t>
            </a:r>
            <a:r>
              <a:rPr lang="en-US" altLang="el-GR" sz="2000" dirty="0" smtClean="0">
                <a:sym typeface="Wingdings" pitchFamily="2" charset="2"/>
              </a:rPr>
              <a:t> </a:t>
            </a:r>
            <a:r>
              <a:rPr lang="el-GR" altLang="el-GR" sz="2000" dirty="0" smtClean="0">
                <a:sym typeface="Wingdings" pitchFamily="2" charset="2"/>
              </a:rPr>
              <a:t>μια ή περισσότερες μεθόδους με το ίδιο όνομα με αυτήν και οι οποίοι καλούνται για να δεσμεύσουν μνήμη και να δημιουργήσουν ένα νέο αντικείμενο.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2000" dirty="0" err="1" smtClean="0">
                <a:sym typeface="Wingdings" pitchFamily="2" charset="2"/>
              </a:rPr>
              <a:t>κάθε</a:t>
            </a:r>
            <a:r>
              <a:rPr lang="el-GR" altLang="el-GR" sz="2000" dirty="0" smtClean="0">
                <a:sym typeface="Wingdings" pitchFamily="2" charset="2"/>
              </a:rPr>
              <a:t> αντικείμενο μπορεί να αναφερθεί στα χαρακτηριστικά του ή στις μεθόδους τους με την χρήση της τελείας (.)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el-GR" altLang="el-GR" smtClean="0"/>
              <a:t>Αντικείμενα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800"/>
            <a:ext cx="8229600" cy="5229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dirty="0" smtClean="0"/>
              <a:t>public class </a:t>
            </a:r>
            <a:r>
              <a:rPr lang="en-US" altLang="el-GR" sz="2000" dirty="0" err="1" smtClean="0"/>
              <a:t>myMain</a:t>
            </a:r>
            <a:r>
              <a:rPr lang="en-US" altLang="el-GR" sz="2000" dirty="0" smtClean="0"/>
              <a:t>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dirty="0" smtClean="0"/>
              <a:t>public static void main(String[] </a:t>
            </a:r>
            <a:r>
              <a:rPr lang="en-US" altLang="el-GR" sz="2000" dirty="0" err="1" smtClean="0"/>
              <a:t>args</a:t>
            </a:r>
            <a:r>
              <a:rPr lang="en-US" altLang="el-GR" sz="2000" dirty="0" smtClean="0"/>
              <a:t>)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dirty="0" smtClean="0"/>
              <a:t>Student s1,s2;</a:t>
            </a:r>
            <a:r>
              <a:rPr lang="el-GR" altLang="el-GR" sz="2000" dirty="0" smtClean="0"/>
              <a:t>  </a:t>
            </a:r>
            <a:endParaRPr lang="en-US" altLang="el-GR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dirty="0" smtClean="0"/>
              <a:t> s1=new Student(‘HY123’,’Nikos’,’Papadopoulos’,’2821087652’,17);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l-GR" altLang="el-GR" sz="2000" dirty="0" smtClean="0"/>
              <a:t> </a:t>
            </a:r>
            <a:r>
              <a:rPr lang="en-US" altLang="el-GR" sz="2000" dirty="0" smtClean="0"/>
              <a:t>s2=new Student(‘HY223’);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dirty="0" smtClean="0"/>
              <a:t> s2.setAge(20);</a:t>
            </a:r>
            <a:endParaRPr lang="el-GR" altLang="el-GR" sz="2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dirty="0" smtClean="0"/>
              <a:t>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z="2000" dirty="0" smtClean="0"/>
              <a:t>}}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l-GR" altLang="el-GR" sz="2000" dirty="0" smtClean="0"/>
          </a:p>
          <a:p>
            <a:pPr eaLnBrk="1" hangingPunct="1">
              <a:lnSpc>
                <a:spcPct val="90000"/>
              </a:lnSpc>
            </a:pPr>
            <a:r>
              <a:rPr lang="el-GR" altLang="el-GR" sz="2400" dirty="0" smtClean="0"/>
              <a:t>Τα αντικείμενα </a:t>
            </a:r>
            <a:r>
              <a:rPr lang="en-US" altLang="el-GR" sz="2400" dirty="0" smtClean="0"/>
              <a:t>s1 </a:t>
            </a:r>
            <a:r>
              <a:rPr lang="el-GR" altLang="el-GR" sz="2400" dirty="0" smtClean="0"/>
              <a:t>και </a:t>
            </a:r>
            <a:r>
              <a:rPr lang="en-US" altLang="el-GR" sz="2400" dirty="0" smtClean="0"/>
              <a:t>s2 </a:t>
            </a:r>
            <a:r>
              <a:rPr lang="el-GR" altLang="el-GR" sz="2400" dirty="0" smtClean="0"/>
              <a:t>έχουν διαφορετικό χώρο στην μνήμη. 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dirty="0" smtClean="0"/>
              <a:t>Για να δημιουργηθεί ένα νέο αντικείμενο πρέπει να κληθεί ο </a:t>
            </a:r>
            <a:r>
              <a:rPr lang="en-US" altLang="el-GR" sz="2400" dirty="0" smtClean="0"/>
              <a:t>constructor </a:t>
            </a:r>
            <a:r>
              <a:rPr lang="el-GR" altLang="el-GR" sz="2400" dirty="0" smtClean="0"/>
              <a:t>της κλάσης της οποίας είναι αντιπρόσωπος 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z="2400" dirty="0" smtClean="0"/>
              <a:t>Στο πιο πάνω παράδειγμα το αντικείμενο </a:t>
            </a:r>
            <a:r>
              <a:rPr lang="en-US" altLang="el-GR" sz="2400" dirty="0" smtClean="0"/>
              <a:t>s1 </a:t>
            </a:r>
            <a:r>
              <a:rPr lang="el-GR" altLang="el-GR" sz="2400" dirty="0" smtClean="0"/>
              <a:t>έχει τιμή σε όλα τα χαρακτηριστικά του ενώ το </a:t>
            </a:r>
            <a:r>
              <a:rPr lang="en-US" altLang="el-GR" sz="2400" dirty="0" smtClean="0"/>
              <a:t>s2 </a:t>
            </a:r>
            <a:r>
              <a:rPr lang="el-GR" altLang="el-GR" sz="2400" dirty="0" smtClean="0"/>
              <a:t>μόνο στο </a:t>
            </a:r>
            <a:r>
              <a:rPr lang="en-US" altLang="el-GR" sz="2400" dirty="0" smtClean="0"/>
              <a:t>AM.</a:t>
            </a:r>
            <a:endParaRPr lang="el-GR" altLang="el-GR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 smtClean="0"/>
              <a:t>Πίνακες Αντικειμένων</a:t>
            </a:r>
          </a:p>
        </p:txBody>
      </p:sp>
      <p:sp>
        <p:nvSpPr>
          <p:cNvPr id="40963" name="AutoShape 3"/>
          <p:cNvSpPr>
            <a:spLocks noGrp="1" noChangeAspect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smtClean="0"/>
              <a:t>public class myproject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smtClean="0"/>
              <a:t>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smtClean="0"/>
              <a:t>    public static void main(String[] args)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smtClean="0"/>
              <a:t>    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smtClean="0"/>
              <a:t>		Student[] s;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smtClean="0"/>
              <a:t>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smtClean="0"/>
              <a:t>		s=new Student[100];</a:t>
            </a:r>
            <a:r>
              <a:rPr lang="en-US" altLang="el-GR" sz="1800" smtClean="0"/>
              <a:t>  //</a:t>
            </a:r>
            <a:r>
              <a:rPr lang="el-GR" altLang="el-GR" sz="1800" smtClean="0"/>
              <a:t>ορίζουμε ότι θα έχουμε 100 φοιτητές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smtClean="0"/>
              <a:t>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smtClean="0"/>
              <a:t>		s[0]=new Student("Hy2543", "Kostas","papa","ikarou","ikhjhg",20);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smtClean="0"/>
              <a:t>		s[1]=new Student("Hy7653", "nikos","papa","ikarou","jghf",23);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smtClean="0"/>
              <a:t>        System.out.print(s[0].AM+s[1].AM+s.length);  //το </a:t>
            </a:r>
            <a:r>
              <a:rPr lang="en-US" altLang="el-GR" sz="1800" smtClean="0"/>
              <a:t>length </a:t>
            </a:r>
            <a:r>
              <a:rPr lang="el-GR" altLang="el-GR" sz="1800" smtClean="0"/>
              <a:t>είναι 100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smtClean="0"/>
              <a:t>		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smtClean="0"/>
              <a:t>					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smtClean="0"/>
              <a:t>    	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1800" smtClean="0"/>
              <a:t>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Πίνακες Αντικειμένων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Μπορούμε να ορίσουμε ένα πίνακα από αντικείμενα μια κλάσης.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Για να δημιουργηθεί ο πίνακας χρησιμοποιούμε </a:t>
            </a:r>
            <a:endParaRPr lang="en-US" altLang="el-GR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l-GR" smtClean="0"/>
              <a:t>         new ONOMA_CLASS[num]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l-GR" smtClean="0"/>
              <a:t>Μπορεί μια κλάση να έχει ως χαρακτηριστικό ένα πίνακα από αντικείμενα άλλη κλάσης π.χ. Η κλάση </a:t>
            </a:r>
            <a:r>
              <a:rPr lang="en-US" altLang="el-GR" smtClean="0"/>
              <a:t>department</a:t>
            </a:r>
            <a:endParaRPr lang="el-GR" altLang="el-GR" smtClean="0"/>
          </a:p>
          <a:p>
            <a:pPr eaLnBrk="1" hangingPunct="1">
              <a:lnSpc>
                <a:spcPct val="90000"/>
              </a:lnSpc>
            </a:pPr>
            <a:endParaRPr lang="el-GR" altLang="el-G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1617</Words>
  <Application>Microsoft Office PowerPoint</Application>
  <PresentationFormat>Προβολή στην οθόνη (4:3)</PresentationFormat>
  <Paragraphs>319</Paragraphs>
  <Slides>35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35</vt:i4>
      </vt:variant>
    </vt:vector>
  </HeadingPairs>
  <TitlesOfParts>
    <vt:vector size="36" baseType="lpstr">
      <vt:lpstr>Office Theme</vt:lpstr>
      <vt:lpstr>Διαφάνεια 1</vt:lpstr>
      <vt:lpstr>Αντικειμενοστρεφής προγραμματισμός</vt:lpstr>
      <vt:lpstr>Κλάσεις</vt:lpstr>
      <vt:lpstr>Κλάσεις</vt:lpstr>
      <vt:lpstr>Κλάσεις - constructor</vt:lpstr>
      <vt:lpstr>Αντικείμενα</vt:lpstr>
      <vt:lpstr>Αντικείμενα</vt:lpstr>
      <vt:lpstr>Πίνακες Αντικειμένων</vt:lpstr>
      <vt:lpstr>Πίνακες Αντικειμένων</vt:lpstr>
      <vt:lpstr>Παράδειγμα</vt:lpstr>
      <vt:lpstr>Παράδειγμα</vt:lpstr>
      <vt:lpstr>Παράδειγμα (συν.)</vt:lpstr>
      <vt:lpstr>Παράδειγμα(συν)</vt:lpstr>
      <vt:lpstr>Παράδειγμα (συν.)</vt:lpstr>
      <vt:lpstr>Διαφάνεια 15</vt:lpstr>
      <vt:lpstr>Πλεονεκτήματα Αντικειμενοστρεφούς προγραμματισμού</vt:lpstr>
      <vt:lpstr>Υπερφορτισμός</vt:lpstr>
      <vt:lpstr>Οι λέξεις public – private - protect</vt:lpstr>
      <vt:lpstr>public-private-protect</vt:lpstr>
      <vt:lpstr>Πλεονεκτήματα από τον ορισμό κλάσεων</vt:lpstr>
      <vt:lpstr>Η έννοια του this</vt:lpstr>
      <vt:lpstr>Η έννοια του this</vt:lpstr>
      <vt:lpstr>Εξαιρέσεις</vt:lpstr>
      <vt:lpstr>Πιθανές Περιπτώσεις Εξαιρέσεων</vt:lpstr>
      <vt:lpstr>Τι γίνεται όταν συμβεί μια εξαίρεση εξαίρεσης</vt:lpstr>
      <vt:lpstr>Ιεραρχία Εξαιρέσεων</vt:lpstr>
      <vt:lpstr>Χειρισμός  Εξαιρέσεων RuntimeExeception </vt:lpstr>
      <vt:lpstr>Χειρισμός  Εξαιρέσεων ΙΟExeception - SQLException</vt:lpstr>
      <vt:lpstr>Χειρισμός  Εξαιρέσεων Error </vt:lpstr>
      <vt:lpstr>Χειρισμός exceptions try-catch</vt:lpstr>
      <vt:lpstr>Χειρισμός exceptions try-catch</vt:lpstr>
      <vt:lpstr>Χειρισμός exceptions try-catch</vt:lpstr>
      <vt:lpstr>Χειρισμός exceptions try-catch</vt:lpstr>
      <vt:lpstr>Χειρισμός exceptions try-catch</vt:lpstr>
      <vt:lpstr>Χειρισμός exceptions try-catch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Σχόλιο</dc:creator>
  <cp:lastModifiedBy>k107</cp:lastModifiedBy>
  <cp:revision>40</cp:revision>
  <dcterms:created xsi:type="dcterms:W3CDTF">2014-11-05T14:25:28Z</dcterms:created>
  <dcterms:modified xsi:type="dcterms:W3CDTF">2015-07-15T12:23:10Z</dcterms:modified>
</cp:coreProperties>
</file>