
<file path=[Content_Types].xml><?xml version="1.0" encoding="utf-8"?>
<Types xmlns="http://schemas.openxmlformats.org/package/2006/content-types">
  <Override PartName="/ppt/notesSlides/notesSlide2.xml" ContentType="application/vnd.openxmlformats-officedocument.presentationml.notesSlide+xml"/>
  <Override PartName="/ppt/tags/tag8.xml" ContentType="application/vnd.openxmlformats-officedocument.presentationml.tag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ags/tag4.xml" ContentType="application/vnd.openxmlformats-officedocument.presentationml.tags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tags/tag2.xml" ContentType="application/vnd.openxmlformats-officedocument.presentationml.tags+xml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tags/tag16.xml" ContentType="application/vnd.openxmlformats-officedocument.presentationml.tags+xml"/>
  <Override PartName="/ppt/notesSlides/notesSlide14.xml" ContentType="application/vnd.openxmlformats-officedocument.presentationml.notesSlide+xml"/>
  <Override PartName="/ppt/tags/tag18.xml" ContentType="application/vnd.openxmlformats-officedocument.presentationml.tags+xml"/>
  <Override PartName="/ppt/notesSlides/notesSlide23.xml" ContentType="application/vnd.openxmlformats-officedocument.presentationml.notesSlide+xml"/>
  <Override PartName="/ppt/tags/tag27.xml" ContentType="application/vnd.openxmlformats-officedocument.presentationml.tags+xml"/>
  <Override PartName="/docProps/custom.xml" ContentType="application/vnd.openxmlformats-officedocument.custom-properties+xml"/>
  <Override PartName="/ppt/notesSlides/notesSlide9.xml" ContentType="application/vnd.openxmlformats-officedocument.presentationml.notesSlide+xml"/>
  <Override PartName="/ppt/tags/tag14.xml" ContentType="application/vnd.openxmlformats-officedocument.presentationml.tags+xml"/>
  <Override PartName="/ppt/notesSlides/notesSlide12.xml" ContentType="application/vnd.openxmlformats-officedocument.presentationml.notesSlide+xml"/>
  <Override PartName="/ppt/notesSlides/notesSlide21.xml" ContentType="application/vnd.openxmlformats-officedocument.presentationml.notesSlide+xml"/>
  <Override PartName="/ppt/tags/tag25.xml" ContentType="application/vnd.openxmlformats-officedocument.presentationml.tags+xml"/>
  <Override PartName="/ppt/notesSlides/notesSlide7.xml" ContentType="application/vnd.openxmlformats-officedocument.presentationml.notesSlide+xml"/>
  <Override PartName="/ppt/tags/tag12.xml" ContentType="application/vnd.openxmlformats-officedocument.presentationml.tags+xml"/>
  <Override PartName="/ppt/notesSlides/notesSlide10.xml" ContentType="application/vnd.openxmlformats-officedocument.presentationml.notesSlide+xml"/>
  <Override PartName="/ppt/tags/tag23.xml" ContentType="application/vnd.openxmlformats-officedocument.presentationml.tags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21.xml" ContentType="application/vnd.openxmlformats-officedocument.presentationml.tag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tags/tag7.xml" ContentType="application/vnd.openxmlformats-officedocument.presentationml.tags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ags/tag5.xml" ContentType="application/vnd.openxmlformats-officedocument.presentationml.tags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tags/tag3.xml" ContentType="application/vnd.openxmlformats-officedocument.presentationml.tags+xml"/>
  <Override PartName="/ppt/notesSlides/notesSlide17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tags/tag19.xml" ContentType="application/vnd.openxmlformats-officedocument.presentationml.tags+xml"/>
  <Override PartName="/ppt/notesSlides/notesSlide24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notesSlides/notesSlide13.xml" ContentType="application/vnd.openxmlformats-officedocument.presentationml.notesSlide+xml"/>
  <Override PartName="/ppt/tags/tag17.xml" ContentType="application/vnd.openxmlformats-officedocument.presentationml.tags+xml"/>
  <Override PartName="/ppt/notesSlides/notesSlide22.xml" ContentType="application/vnd.openxmlformats-officedocument.presentationml.notesSlide+xml"/>
  <Override PartName="/ppt/tags/tag26.xml" ContentType="application/vnd.openxmlformats-officedocument.presentationml.tags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tags/tag15.xml" ContentType="application/vnd.openxmlformats-officedocument.presentationml.tags+xml"/>
  <Override PartName="/ppt/notesSlides/notesSlide20.xml" ContentType="application/vnd.openxmlformats-officedocument.presentationml.notesSlide+xml"/>
  <Override PartName="/ppt/tags/tag24.xml" ContentType="application/vnd.openxmlformats-officedocument.presentationml.tags+xml"/>
  <Override PartName="/ppt/notesSlides/notesSlide6.xml" ContentType="application/vnd.openxmlformats-officedocument.presentationml.notesSlide+xml"/>
  <Override PartName="/ppt/tags/tag13.xml" ContentType="application/vnd.openxmlformats-officedocument.presentationml.tags+xml"/>
  <Override PartName="/ppt/tags/tag22.xml" ContentType="application/vnd.openxmlformats-officedocument.presentationml.tags+xml"/>
  <Override PartName="/ppt/slides/slide8.xml" ContentType="application/vnd.openxmlformats-officedocument.presentationml.slide+xml"/>
  <Override PartName="/ppt/notesSlides/notesSlide4.xml" ContentType="application/vnd.openxmlformats-officedocument.presentationml.notesSlide+xml"/>
  <Override PartName="/ppt/tags/tag11.xml" ContentType="application/vnd.openxmlformats-officedocument.presentationml.tags+xml"/>
  <Override PartName="/ppt/tags/tag20.xml" ContentType="application/vnd.openxmlformats-officedocument.presentationml.tags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tags/tag6.xml" ContentType="application/vnd.openxmlformats-officedocument.presentationml.tag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26"/>
  </p:notesMasterIdLst>
  <p:sldIdLst>
    <p:sldId id="256" r:id="rId2"/>
    <p:sldId id="261" r:id="rId3"/>
    <p:sldId id="283" r:id="rId4"/>
    <p:sldId id="263" r:id="rId5"/>
    <p:sldId id="264" r:id="rId6"/>
    <p:sldId id="284" r:id="rId7"/>
    <p:sldId id="265" r:id="rId8"/>
    <p:sldId id="266" r:id="rId9"/>
    <p:sldId id="267" r:id="rId10"/>
    <p:sldId id="268" r:id="rId11"/>
    <p:sldId id="269" r:id="rId12"/>
    <p:sldId id="270" r:id="rId13"/>
    <p:sldId id="271" r:id="rId14"/>
    <p:sldId id="272" r:id="rId15"/>
    <p:sldId id="273" r:id="rId16"/>
    <p:sldId id="274" r:id="rId17"/>
    <p:sldId id="275" r:id="rId18"/>
    <p:sldId id="276" r:id="rId19"/>
    <p:sldId id="277" r:id="rId20"/>
    <p:sldId id="278" r:id="rId21"/>
    <p:sldId id="279" r:id="rId22"/>
    <p:sldId id="280" r:id="rId23"/>
    <p:sldId id="281" r:id="rId24"/>
    <p:sldId id="259" r:id="rId25"/>
  </p:sldIdLst>
  <p:sldSz cx="9144000" cy="6858000" type="screen4x3"/>
  <p:notesSz cx="6858000" cy="9144000"/>
  <p:custDataLst>
    <p:tags r:id="rId27"/>
  </p:custDataLst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84077"/>
    <a:srgbClr val="A54D90"/>
    <a:srgbClr val="80008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606" autoAdjust="0"/>
    <p:restoredTop sz="94206" autoAdjust="0"/>
  </p:normalViewPr>
  <p:slideViewPr>
    <p:cSldViewPr>
      <p:cViewPr varScale="1">
        <p:scale>
          <a:sx n="70" d="100"/>
          <a:sy n="70" d="100"/>
        </p:scale>
        <p:origin x="-1110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gs" Target="tags/tag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007E39B-68C5-4C6C-8B23-71BDD6068CFF}" type="datetimeFigureOut">
              <a:rPr lang="el-GR" smtClean="0"/>
              <a:pPr/>
              <a:t>14/7/2014</a:t>
            </a:fld>
            <a:endParaRPr lang="el-G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B5A933E-ACF4-49FE-B179-438D2946660D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24717502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5A933E-ACF4-49FE-B179-438D2946660D}" type="slidenum">
              <a:rPr lang="el-GR" smtClean="0"/>
              <a:pPr/>
              <a:t>1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354155352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FEF61C8-FA7F-4D52-871C-FC6C83480E8E}" type="slidenum">
              <a:rPr lang="el-GR" smtClean="0"/>
              <a:pPr/>
              <a:t>10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95512525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FEF61C8-FA7F-4D52-871C-FC6C83480E8E}" type="slidenum">
              <a:rPr lang="el-GR" smtClean="0"/>
              <a:pPr/>
              <a:t>11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283003068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FEF61C8-FA7F-4D52-871C-FC6C83480E8E}" type="slidenum">
              <a:rPr lang="el-GR" smtClean="0"/>
              <a:pPr/>
              <a:t>12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144686502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FEF61C8-FA7F-4D52-871C-FC6C83480E8E}" type="slidenum">
              <a:rPr lang="el-GR" smtClean="0"/>
              <a:pPr/>
              <a:t>13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201711728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FEF61C8-FA7F-4D52-871C-FC6C83480E8E}" type="slidenum">
              <a:rPr lang="el-GR" smtClean="0"/>
              <a:pPr/>
              <a:t>14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356874658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FEF61C8-FA7F-4D52-871C-FC6C83480E8E}" type="slidenum">
              <a:rPr lang="el-GR" smtClean="0"/>
              <a:pPr/>
              <a:t>15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3603824632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FEF61C8-FA7F-4D52-871C-FC6C83480E8E}" type="slidenum">
              <a:rPr lang="el-GR" smtClean="0"/>
              <a:pPr/>
              <a:t>16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3126920939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FEF61C8-FA7F-4D52-871C-FC6C83480E8E}" type="slidenum">
              <a:rPr lang="el-GR" smtClean="0"/>
              <a:pPr/>
              <a:t>17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1499277069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FEF61C8-FA7F-4D52-871C-FC6C83480E8E}" type="slidenum">
              <a:rPr lang="el-GR" smtClean="0"/>
              <a:pPr/>
              <a:t>18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111323727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FEF61C8-FA7F-4D52-871C-FC6C83480E8E}" type="slidenum">
              <a:rPr lang="el-GR" smtClean="0"/>
              <a:pPr/>
              <a:t>19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399809620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FEF61C8-FA7F-4D52-871C-FC6C83480E8E}" type="slidenum">
              <a:rPr lang="el-GR" smtClean="0"/>
              <a:pPr/>
              <a:t>2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1313834090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FEF61C8-FA7F-4D52-871C-FC6C83480E8E}" type="slidenum">
              <a:rPr lang="el-GR" smtClean="0"/>
              <a:pPr/>
              <a:t>20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271037873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FEF61C8-FA7F-4D52-871C-FC6C83480E8E}" type="slidenum">
              <a:rPr lang="el-GR" smtClean="0"/>
              <a:pPr/>
              <a:t>21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3484860886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FEF61C8-FA7F-4D52-871C-FC6C83480E8E}" type="slidenum">
              <a:rPr lang="el-GR" smtClean="0"/>
              <a:pPr/>
              <a:t>22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2362119877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FEF61C8-FA7F-4D52-871C-FC6C83480E8E}" type="slidenum">
              <a:rPr lang="el-GR" smtClean="0"/>
              <a:pPr/>
              <a:t>23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3186170710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5A933E-ACF4-49FE-B179-438D2946660D}" type="slidenum">
              <a:rPr lang="el-GR" smtClean="0"/>
              <a:pPr/>
              <a:t>24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297190178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5A933E-ACF4-49FE-B179-438D2946660D}" type="slidenum">
              <a:rPr lang="el-GR" smtClean="0"/>
              <a:pPr/>
              <a:t>3</a:t>
            </a:fld>
            <a:endParaRPr lang="el-GR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FEF61C8-FA7F-4D52-871C-FC6C83480E8E}" type="slidenum">
              <a:rPr lang="el-GR" smtClean="0"/>
              <a:pPr/>
              <a:t>4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42361432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FEF61C8-FA7F-4D52-871C-FC6C83480E8E}" type="slidenum">
              <a:rPr lang="el-GR" smtClean="0"/>
              <a:pPr/>
              <a:t>5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159143686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FEF61C8-FA7F-4D52-871C-FC6C83480E8E}" type="slidenum">
              <a:rPr lang="el-GR" smtClean="0"/>
              <a:pPr/>
              <a:t>6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19703897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FEF61C8-FA7F-4D52-871C-FC6C83480E8E}" type="slidenum">
              <a:rPr lang="el-GR" smtClean="0"/>
              <a:pPr/>
              <a:t>7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302503878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FEF61C8-FA7F-4D52-871C-FC6C83480E8E}" type="slidenum">
              <a:rPr lang="el-GR" smtClean="0"/>
              <a:pPr/>
              <a:t>8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390459354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FEF61C8-FA7F-4D52-871C-FC6C83480E8E}" type="slidenum">
              <a:rPr lang="el-GR" smtClean="0"/>
              <a:pPr/>
              <a:t>9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15820831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2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2240280" y="5975388"/>
            <a:ext cx="6903720" cy="8280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2700" cap="rnd" cmpd="dbl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>
                <a:solidFill>
                  <a:schemeClr val="bg1"/>
                </a:solidFill>
              </a:defRPr>
            </a:lvl1pPr>
          </a:lstStyle>
          <a:p>
            <a:r>
              <a:rPr kumimoji="0" lang="en-US" dirty="0" smtClean="0"/>
              <a:t>Click to edit Master title style</a:t>
            </a:r>
            <a:endParaRPr kumimoji="0" lang="en-US" dirty="0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dirty="0" smtClean="0"/>
              <a:t>Click to edit Master subtitle style</a:t>
            </a:r>
            <a:endParaRPr kumimoji="0" lang="en-US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l-GR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0B19A337-1056-4FE5-B4D7-0F8ADC8EE35A}" type="slidenum">
              <a:rPr lang="el-GR" smtClean="0"/>
              <a:pPr/>
              <a:t>‹#›</a:t>
            </a:fld>
            <a:endParaRPr lang="el-GR"/>
          </a:p>
        </p:txBody>
      </p:sp>
      <p:cxnSp>
        <p:nvCxnSpPr>
          <p:cNvPr id="13" name="Straight Connector 12"/>
          <p:cNvCxnSpPr/>
          <p:nvPr userDrawn="1"/>
        </p:nvCxnSpPr>
        <p:spPr>
          <a:xfrm>
            <a:off x="0" y="5975388"/>
            <a:ext cx="245552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 userDrawn="1"/>
        </p:nvCxnSpPr>
        <p:spPr>
          <a:xfrm>
            <a:off x="-38641" y="6796800"/>
            <a:ext cx="245552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custDataLst>
      <p:tags r:id="rId1"/>
    </p:custData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19A337-1056-4FE5-B4D7-0F8ADC8EE35A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el-GR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0B19A337-1056-4FE5-B4D7-0F8ADC8EE35A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1560" y="116632"/>
            <a:ext cx="8153400" cy="9906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B19A337-1056-4FE5-B4D7-0F8ADC8EE35A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600200"/>
            <a:ext cx="1295400" cy="990600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0B19A337-1056-4FE5-B4D7-0F8ADC8EE35A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l-GR"/>
          </a:p>
        </p:txBody>
      </p:sp>
    </p:spTree>
    <p:custDataLst>
      <p:tags r:id="rId1"/>
    </p:custData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endParaRPr lang="el-GR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0B19A337-1056-4FE5-B4D7-0F8ADC8EE35A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endParaRPr lang="el-GR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0B19A337-1056-4FE5-B4D7-0F8ADC8EE35A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l-GR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B19A337-1056-4FE5-B4D7-0F8ADC8EE35A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0B19A337-1056-4FE5-B4D7-0F8ADC8EE35A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B19A337-1056-4FE5-B4D7-0F8ADC8EE35A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endParaRPr lang="el-GR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0B19A337-1056-4FE5-B4D7-0F8ADC8EE35A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el-G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l-G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l-GR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bg2">
              <a:lumMod val="5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  <a:solidFill>
            <a:schemeClr val="bg2">
              <a:lumMod val="50000"/>
            </a:schemeClr>
          </a:solidFill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0B19A337-1056-4FE5-B4D7-0F8ADC8EE35A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Calibri" panose="020F0502020204030204" pitchFamily="34" charset="0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Calibri" panose="020F0502020204030204" pitchFamily="34" charset="0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Calibri" panose="020F0502020204030204" pitchFamily="34" charset="0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Calibri" panose="020F0502020204030204" pitchFamily="34" charset="0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Calibri" panose="020F0502020204030204" pitchFamily="34" charset="0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Calibri" panose="020F0502020204030204" pitchFamily="34" charset="0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notesSlide" Target="../notesSlides/notesSlide1.xml"/><Relationship Id="rId7" Type="http://schemas.openxmlformats.org/officeDocument/2006/relationships/image" Target="../media/image6.jpe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4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7" Type="http://schemas.openxmlformats.org/officeDocument/2006/relationships/image" Target="../media/image11.jpe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3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1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5.xml"/><Relationship Id="rId4" Type="http://schemas.openxmlformats.org/officeDocument/2006/relationships/image" Target="../media/image11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6.xml"/><Relationship Id="rId4" Type="http://schemas.openxmlformats.org/officeDocument/2006/relationships/hyperlink" Target="http://www.claroline.net/" TargetMode="Externa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4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7.xml"/><Relationship Id="rId4" Type="http://schemas.openxmlformats.org/officeDocument/2006/relationships/image" Target="../media/image12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5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8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6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9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7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0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8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9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0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3.xml"/><Relationship Id="rId4" Type="http://schemas.openxmlformats.org/officeDocument/2006/relationships/image" Target="../media/image13.png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png"/><Relationship Id="rId3" Type="http://schemas.openxmlformats.org/officeDocument/2006/relationships/notesSlide" Target="../notesSlides/notesSlide21.xml"/><Relationship Id="rId7" Type="http://schemas.openxmlformats.org/officeDocument/2006/relationships/image" Target="../media/image17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4.xml"/><Relationship Id="rId6" Type="http://schemas.openxmlformats.org/officeDocument/2006/relationships/image" Target="../media/image16.png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5.xml"/><Relationship Id="rId5" Type="http://schemas.openxmlformats.org/officeDocument/2006/relationships/hyperlink" Target="http://wiki.openeclass.org/3.0/" TargetMode="External"/><Relationship Id="rId4" Type="http://schemas.openxmlformats.org/officeDocument/2006/relationships/hyperlink" Target="http://www.openeclass.org/" TargetMode="Externa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6.xml"/><Relationship Id="rId6" Type="http://schemas.openxmlformats.org/officeDocument/2006/relationships/hyperlink" Target="http://wiki.openeclass.org/3.0/doku.php?id=el:detail_descr" TargetMode="External"/><Relationship Id="rId5" Type="http://schemas.openxmlformats.org/officeDocument/2006/relationships/hyperlink" Target="http://minerva.mq.edu.au:8080/vital/access/manager/Repository/mq:16874" TargetMode="External"/><Relationship Id="rId4" Type="http://schemas.openxmlformats.org/officeDocument/2006/relationships/hyperlink" Target="https://www.google.com/url?sa=t&amp;rct=j&amp;q=&amp;esrc=s&amp;source=web&amp;cd=1&amp;cad=rja&amp;uact=8&amp;ved=0CCIQFjAA&amp;url=http://cgit.nutn.edu.tw:8080/cgit/PaperDL/hclin_091027163029.PDF&amp;ei=VP7CU7GtC4XE4gTw5oFA&amp;usg=AFQjCNENv1GW92K3xbmevlyQZK2o1Bdf3g&amp;sig2=0d_f_mItwTgTRtw-5qKf5Q&amp;bvm=bv.70810081,d.bGE" TargetMode="Externa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4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7.xml"/><Relationship Id="rId5" Type="http://schemas.openxmlformats.org/officeDocument/2006/relationships/image" Target="../media/image7.png"/><Relationship Id="rId4" Type="http://schemas.openxmlformats.org/officeDocument/2006/relationships/image" Target="../media/image6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8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9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0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04072" y="2060848"/>
            <a:ext cx="6477000" cy="1828800"/>
          </a:xfrm>
        </p:spPr>
        <p:txBody>
          <a:bodyPr>
            <a:normAutofit/>
          </a:bodyPr>
          <a:lstStyle/>
          <a:p>
            <a:r>
              <a:rPr lang="el-GR" cap="none" dirty="0" smtClean="0">
                <a:solidFill>
                  <a:srgbClr val="000000"/>
                </a:solidFill>
                <a:latin typeface="Calibri"/>
              </a:rPr>
              <a:t>Το </a:t>
            </a:r>
            <a:r>
              <a:rPr lang="el-GR" cap="none" dirty="0" err="1" smtClean="0">
                <a:solidFill>
                  <a:srgbClr val="000000"/>
                </a:solidFill>
                <a:latin typeface="Calibri"/>
              </a:rPr>
              <a:t>Open</a:t>
            </a:r>
            <a:r>
              <a:rPr lang="el-GR" cap="none" dirty="0" smtClean="0">
                <a:solidFill>
                  <a:srgbClr val="000000"/>
                </a:solidFill>
                <a:latin typeface="Calibri"/>
              </a:rPr>
              <a:t> </a:t>
            </a:r>
            <a:r>
              <a:rPr lang="el-GR" cap="none" dirty="0" err="1" smtClean="0">
                <a:solidFill>
                  <a:srgbClr val="000000"/>
                </a:solidFill>
                <a:latin typeface="Calibri"/>
              </a:rPr>
              <a:t>Eclass</a:t>
            </a:r>
            <a:r>
              <a:rPr lang="el-GR" cap="none" dirty="0" smtClean="0">
                <a:solidFill>
                  <a:srgbClr val="000000"/>
                </a:solidFill>
                <a:latin typeface="Calibri"/>
              </a:rPr>
              <a:t> </a:t>
            </a:r>
            <a:r>
              <a:rPr lang="el-GR" sz="3200" cap="none" dirty="0">
                <a:solidFill>
                  <a:srgbClr val="000000"/>
                </a:solidFill>
                <a:latin typeface="Calibri"/>
              </a:rPr>
              <a:t>ω</a:t>
            </a:r>
            <a:r>
              <a:rPr lang="el-GR" sz="3200" cap="none" dirty="0" smtClean="0">
                <a:solidFill>
                  <a:srgbClr val="000000"/>
                </a:solidFill>
                <a:latin typeface="Calibri"/>
              </a:rPr>
              <a:t>ς Σύστημα Διαχείρισης Μάθησης</a:t>
            </a:r>
            <a:endParaRPr lang="el-GR" sz="2000" cap="none" dirty="0">
              <a:solidFill>
                <a:schemeClr val="bg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2926" y="305149"/>
            <a:ext cx="6705600" cy="685800"/>
          </a:xfrm>
        </p:spPr>
        <p:txBody>
          <a:bodyPr>
            <a:normAutofit/>
          </a:bodyPr>
          <a:lstStyle/>
          <a:p>
            <a:pPr algn="ctr"/>
            <a:r>
              <a:rPr lang="el-GR" sz="2300" dirty="0" smtClean="0">
                <a:solidFill>
                  <a:schemeClr val="accent1">
                    <a:lumMod val="75000"/>
                  </a:schemeClr>
                </a:solidFill>
              </a:rPr>
              <a:t>Θερινό Σχολείο, 14 – 20 Ιουλίου 2014</a:t>
            </a:r>
            <a:endParaRPr lang="el-GR" sz="2300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1026" name="Picture 2" descr="C:\Users\alex\Desktop\logo_normal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89135" y="219424"/>
            <a:ext cx="1347787" cy="857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G:\OPEN COURSES TEMP FILES + OLD FOLDER\tei_logo1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117330" y="219423"/>
            <a:ext cx="785595" cy="7985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Picture 5" descr="G:\ELLAK\NEW!!!\b507359f9a62284d6c51d8b4b5ed864a-bpfull.pn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-45565" y="4437112"/>
            <a:ext cx="1284734" cy="12847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cxnSp>
        <p:nvCxnSpPr>
          <p:cNvPr id="6" name="Straight Connector 5"/>
          <p:cNvCxnSpPr/>
          <p:nvPr/>
        </p:nvCxnSpPr>
        <p:spPr>
          <a:xfrm>
            <a:off x="2239501" y="2204864"/>
            <a:ext cx="0" cy="389715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flipH="1">
            <a:off x="2239499" y="4077072"/>
            <a:ext cx="6508963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itle 1"/>
          <p:cNvSpPr txBox="1">
            <a:spLocks/>
          </p:cNvSpPr>
          <p:nvPr/>
        </p:nvSpPr>
        <p:spPr>
          <a:xfrm>
            <a:off x="2391193" y="4293096"/>
            <a:ext cx="6477000" cy="1572765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400" kern="1200" cap="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l-GR" sz="2800" cap="none" dirty="0" err="1" smtClean="0">
                <a:solidFill>
                  <a:schemeClr val="bg1">
                    <a:lumMod val="75000"/>
                    <a:lumOff val="25000"/>
                  </a:schemeClr>
                </a:solidFill>
                <a:latin typeface="+mn-lt"/>
              </a:rPr>
              <a:t>Βάλια</a:t>
            </a:r>
            <a:r>
              <a:rPr lang="el-GR" sz="2800" cap="none" dirty="0" smtClean="0">
                <a:solidFill>
                  <a:schemeClr val="bg1">
                    <a:lumMod val="75000"/>
                    <a:lumOff val="25000"/>
                  </a:schemeClr>
                </a:solidFill>
                <a:latin typeface="+mn-lt"/>
              </a:rPr>
              <a:t> </a:t>
            </a:r>
            <a:r>
              <a:rPr lang="el-GR" sz="2800" cap="none" dirty="0" err="1" smtClean="0">
                <a:solidFill>
                  <a:schemeClr val="bg1">
                    <a:lumMod val="75000"/>
                    <a:lumOff val="25000"/>
                  </a:schemeClr>
                </a:solidFill>
                <a:latin typeface="+mn-lt"/>
              </a:rPr>
              <a:t>Τριπερίνα</a:t>
            </a:r>
            <a:endParaRPr lang="el-GR" sz="2800" cap="none" dirty="0" smtClean="0">
              <a:solidFill>
                <a:schemeClr val="bg1">
                  <a:lumMod val="75000"/>
                  <a:lumOff val="25000"/>
                </a:schemeClr>
              </a:solidFill>
              <a:latin typeface="+mn-lt"/>
            </a:endParaRPr>
          </a:p>
          <a:p>
            <a:r>
              <a:rPr lang="el-GR" sz="2800" cap="none" dirty="0" smtClean="0">
                <a:solidFill>
                  <a:schemeClr val="bg1">
                    <a:lumMod val="75000"/>
                    <a:lumOff val="25000"/>
                  </a:schemeClr>
                </a:solidFill>
                <a:latin typeface="+mn-lt"/>
              </a:rPr>
              <a:t>Γιώργος </a:t>
            </a:r>
            <a:r>
              <a:rPr lang="el-GR" sz="2800" cap="none" dirty="0" err="1" smtClean="0">
                <a:solidFill>
                  <a:schemeClr val="bg1">
                    <a:lumMod val="75000"/>
                    <a:lumOff val="25000"/>
                  </a:schemeClr>
                </a:solidFill>
                <a:latin typeface="+mn-lt"/>
              </a:rPr>
              <a:t>Φουρτούνης</a:t>
            </a:r>
            <a:endParaRPr lang="el-GR" sz="2800" cap="none" dirty="0">
              <a:solidFill>
                <a:schemeClr val="bg1">
                  <a:lumMod val="75000"/>
                  <a:lumOff val="25000"/>
                </a:schemeClr>
              </a:solidFill>
              <a:latin typeface="+mn-lt"/>
            </a:endParaRPr>
          </a:p>
        </p:txBody>
      </p:sp>
      <p:pic>
        <p:nvPicPr>
          <p:cNvPr id="1033" name="Picture 9" descr="C:\Users\alex\Desktop\images.jp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157306" y="6066000"/>
            <a:ext cx="1920047" cy="6724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C:\Users\alex\Desktop\logo.png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0305" y="6102022"/>
            <a:ext cx="2172502" cy="6031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Subtitle 2"/>
          <p:cNvSpPr txBox="1">
            <a:spLocks/>
          </p:cNvSpPr>
          <p:nvPr/>
        </p:nvSpPr>
        <p:spPr>
          <a:xfrm>
            <a:off x="2289772" y="6081884"/>
            <a:ext cx="6705600" cy="685800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marL="0" indent="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None/>
              <a:defRPr kumimoji="0" sz="2600" kern="1200">
                <a:solidFill>
                  <a:srgbClr val="FFFFFF"/>
                </a:solidFill>
                <a:latin typeface="Calibri" panose="020F0502020204030204" pitchFamily="34" charset="0"/>
                <a:ea typeface="+mn-ea"/>
                <a:cs typeface="+mn-cs"/>
              </a:defRPr>
            </a:lvl1pPr>
            <a:lvl2pPr marL="457200" indent="0" algn="ctr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None/>
              <a:defRPr kumimoji="0" sz="26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2pPr>
            <a:lvl3pPr marL="914400" indent="0" algn="ctr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None/>
              <a:defRPr kumimoji="0" sz="23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3pPr>
            <a:lvl4pPr marL="1371600" indent="0" algn="ctr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None/>
              <a:defRPr kumimoji="0" sz="20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4pPr>
            <a:lvl5pPr marL="1828800" indent="0" algn="ctr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None/>
              <a:defRPr kumimoji="0" sz="20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5pPr>
            <a:lvl6pPr marL="22860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None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None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None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None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l-GR" sz="2300" dirty="0" smtClean="0"/>
              <a:t>Μονάδα Αριστείας ΕΛ/ΛΑΚ ΤΕΙ Αθήνας</a:t>
            </a:r>
            <a:endParaRPr lang="el-GR" sz="23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xmlns="" val="9630122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" name="Picture 3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500040" y="4286160"/>
            <a:ext cx="3785760" cy="935640"/>
          </a:xfrm>
          <a:prstGeom prst="rect">
            <a:avLst/>
          </a:prstGeom>
          <a:ln>
            <a:noFill/>
          </a:ln>
        </p:spPr>
      </p:pic>
      <p:pic>
        <p:nvPicPr>
          <p:cNvPr id="134" name="Picture 4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5643720" y="3214800"/>
            <a:ext cx="2034000" cy="1213920"/>
          </a:xfrm>
          <a:prstGeom prst="rect">
            <a:avLst/>
          </a:prstGeom>
          <a:ln>
            <a:noFill/>
          </a:ln>
        </p:spPr>
      </p:pic>
      <p:pic>
        <p:nvPicPr>
          <p:cNvPr id="135" name="Picture 5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5286240" y="5143680"/>
            <a:ext cx="2976120" cy="928440"/>
          </a:xfrm>
          <a:prstGeom prst="rect">
            <a:avLst/>
          </a:prstGeom>
          <a:ln>
            <a:noFill/>
          </a:ln>
        </p:spPr>
      </p:pic>
      <p:pic>
        <p:nvPicPr>
          <p:cNvPr id="136" name="Picture 7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928800" y="1857240"/>
            <a:ext cx="4493520" cy="1253880"/>
          </a:xfrm>
          <a:prstGeom prst="rect">
            <a:avLst/>
          </a:prstGeom>
          <a:ln>
            <a:noFill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>
                <a:solidFill>
                  <a:srgbClr val="000000"/>
                </a:solidFill>
                <a:latin typeface="Calibri"/>
              </a:rPr>
              <a:t>Συστήματα Διαχείρισης Μάθησης - </a:t>
            </a:r>
            <a:r>
              <a:rPr lang="el-GR" dirty="0" smtClean="0">
                <a:solidFill>
                  <a:srgbClr val="000000"/>
                </a:solidFill>
                <a:latin typeface="Calibri"/>
              </a:rPr>
              <a:t>Παραδείγματα</a:t>
            </a:r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0B19A337-1056-4FE5-B4D7-0F8ADC8EE35A}" type="slidenum">
              <a:rPr lang="el-GR" smtClean="0"/>
              <a:pPr/>
              <a:t>10</a:t>
            </a:fld>
            <a:endParaRPr lang="el-GR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xmlns="" val="1252622292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>
                <a:solidFill>
                  <a:schemeClr val="bg1"/>
                </a:solidFill>
                <a:latin typeface="Calibri"/>
              </a:rPr>
              <a:t>Open </a:t>
            </a:r>
            <a:r>
              <a:rPr lang="en-US" b="1" dirty="0" err="1" smtClean="0">
                <a:solidFill>
                  <a:schemeClr val="bg1"/>
                </a:solidFill>
                <a:latin typeface="Calibri"/>
              </a:rPr>
              <a:t>eClass</a:t>
            </a:r>
            <a:endParaRPr lang="el-GR" dirty="0">
              <a:solidFill>
                <a:schemeClr val="bg1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B19A337-1056-4FE5-B4D7-0F8ADC8EE35A}" type="slidenum">
              <a:rPr lang="el-GR" smtClean="0"/>
              <a:pPr/>
              <a:t>11</a:t>
            </a:fld>
            <a:endParaRPr lang="el-GR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xmlns="" val="1489958762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0" name="Picture 3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5832000" y="5839200"/>
            <a:ext cx="3071520" cy="856800"/>
          </a:xfrm>
          <a:prstGeom prst="rect">
            <a:avLst/>
          </a:prstGeom>
          <a:ln>
            <a:noFill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rgbClr val="000000"/>
                </a:solidFill>
                <a:latin typeface="Calibri"/>
              </a:rPr>
              <a:t>Open </a:t>
            </a:r>
            <a:r>
              <a:rPr lang="en-US" dirty="0" err="1">
                <a:solidFill>
                  <a:srgbClr val="000000"/>
                </a:solidFill>
                <a:latin typeface="Calibri"/>
              </a:rPr>
              <a:t>eClass</a:t>
            </a:r>
            <a:r>
              <a:rPr lang="en-US" dirty="0">
                <a:solidFill>
                  <a:srgbClr val="000000"/>
                </a:solidFill>
                <a:latin typeface="Calibri"/>
              </a:rPr>
              <a:t> – </a:t>
            </a:r>
            <a:r>
              <a:rPr lang="el-GR" dirty="0">
                <a:solidFill>
                  <a:srgbClr val="000000"/>
                </a:solidFill>
                <a:latin typeface="Calibri"/>
              </a:rPr>
              <a:t>Εισαγωγή (1/2</a:t>
            </a:r>
            <a:r>
              <a:rPr lang="el-GR" dirty="0" smtClean="0">
                <a:solidFill>
                  <a:srgbClr val="000000"/>
                </a:solidFill>
                <a:latin typeface="Calibri"/>
              </a:rPr>
              <a:t>)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  <a:buFont typeface="Arial"/>
              <a:buChar char="•"/>
            </a:pPr>
            <a:r>
              <a:rPr lang="el-GR" sz="2400" dirty="0">
                <a:solidFill>
                  <a:srgbClr val="000000"/>
                </a:solidFill>
                <a:latin typeface="Calibri"/>
              </a:rPr>
              <a:t>Η πλατφόρμα </a:t>
            </a:r>
            <a:r>
              <a:rPr lang="el-GR" sz="2400" b="1" dirty="0" err="1">
                <a:solidFill>
                  <a:srgbClr val="000000"/>
                </a:solidFill>
                <a:latin typeface="Calibri"/>
              </a:rPr>
              <a:t>Open</a:t>
            </a:r>
            <a:r>
              <a:rPr lang="el-GR" sz="2400" b="1" dirty="0">
                <a:solidFill>
                  <a:srgbClr val="000000"/>
                </a:solidFill>
                <a:latin typeface="Calibri"/>
              </a:rPr>
              <a:t> </a:t>
            </a:r>
            <a:r>
              <a:rPr lang="el-GR" sz="2400" b="1" dirty="0" err="1">
                <a:solidFill>
                  <a:srgbClr val="000000"/>
                </a:solidFill>
                <a:latin typeface="Calibri"/>
              </a:rPr>
              <a:t>eClass</a:t>
            </a:r>
            <a:r>
              <a:rPr lang="el-GR" sz="2400" dirty="0">
                <a:solidFill>
                  <a:srgbClr val="000000"/>
                </a:solidFill>
                <a:latin typeface="Calibri"/>
              </a:rPr>
              <a:t> είναι ένα ολοκληρωμένο </a:t>
            </a:r>
            <a:r>
              <a:rPr lang="el-GR" sz="2400" b="1" dirty="0">
                <a:solidFill>
                  <a:srgbClr val="000000"/>
                </a:solidFill>
                <a:latin typeface="Calibri"/>
              </a:rPr>
              <a:t>Σύστημα Διαχείρισης Ηλεκτρονικών Μαθημάτων </a:t>
            </a:r>
            <a:r>
              <a:rPr lang="el-GR" sz="2400" dirty="0">
                <a:solidFill>
                  <a:srgbClr val="000000"/>
                </a:solidFill>
                <a:latin typeface="Calibri"/>
              </a:rPr>
              <a:t>για την ηλεκτρονική οργάνωση, αποθήκευση και παρουσίαση του εκπαιδευτικού υλικού</a:t>
            </a:r>
            <a:endParaRPr lang="el-GR" sz="2400" dirty="0"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el-GR" sz="2400" dirty="0">
                <a:solidFill>
                  <a:srgbClr val="000000"/>
                </a:solidFill>
                <a:latin typeface="Calibri"/>
              </a:rPr>
              <a:t>Βασική επιδίωξη της πλατφόρμας είναι η ενσωμάτωση των νέων τεχνολογιών και η εποικοδομητική χρήση του διαδικτύου στην εκπαιδευτική διαδικασία</a:t>
            </a:r>
            <a:endParaRPr lang="el-GR" sz="2400" dirty="0"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el-GR" sz="2400" dirty="0">
                <a:solidFill>
                  <a:srgbClr val="000000"/>
                </a:solidFill>
                <a:latin typeface="Calibri"/>
              </a:rPr>
              <a:t>Βασίζεται στη φιλοσοφία του λογισμικού ανοικτού κώδικα, υποστηρίζεται ενεργά από το </a:t>
            </a:r>
            <a:r>
              <a:rPr lang="el-GR" sz="2400" dirty="0" err="1">
                <a:solidFill>
                  <a:srgbClr val="000000"/>
                </a:solidFill>
                <a:latin typeface="Calibri"/>
              </a:rPr>
              <a:t>GUnet</a:t>
            </a:r>
            <a:r>
              <a:rPr lang="el-GR" sz="2400" dirty="0">
                <a:solidFill>
                  <a:srgbClr val="000000"/>
                </a:solidFill>
                <a:latin typeface="Calibri"/>
              </a:rPr>
              <a:t> και διανέμεται </a:t>
            </a:r>
            <a:r>
              <a:rPr lang="el-GR" sz="2400" dirty="0" smtClean="0">
                <a:solidFill>
                  <a:srgbClr val="000000"/>
                </a:solidFill>
                <a:latin typeface="Calibri"/>
              </a:rPr>
              <a:t>ελεύθερα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0B19A337-1056-4FE5-B4D7-0F8ADC8EE35A}" type="slidenum">
              <a:rPr lang="el-GR" smtClean="0"/>
              <a:pPr/>
              <a:t>12</a:t>
            </a:fld>
            <a:endParaRPr lang="el-GR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xmlns="" val="3912866803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rgbClr val="000000"/>
                </a:solidFill>
                <a:latin typeface="Calibri"/>
              </a:rPr>
              <a:t>Open </a:t>
            </a:r>
            <a:r>
              <a:rPr lang="en-US" dirty="0" err="1">
                <a:solidFill>
                  <a:srgbClr val="000000"/>
                </a:solidFill>
                <a:latin typeface="Calibri"/>
              </a:rPr>
              <a:t>eClass</a:t>
            </a:r>
            <a:r>
              <a:rPr lang="en-US" dirty="0">
                <a:solidFill>
                  <a:srgbClr val="000000"/>
                </a:solidFill>
                <a:latin typeface="Calibri"/>
              </a:rPr>
              <a:t> – </a:t>
            </a:r>
            <a:r>
              <a:rPr lang="el-GR" dirty="0">
                <a:solidFill>
                  <a:srgbClr val="000000"/>
                </a:solidFill>
                <a:latin typeface="Calibri"/>
              </a:rPr>
              <a:t>Εισαγωγή (2/2</a:t>
            </a:r>
            <a:r>
              <a:rPr lang="el-GR" dirty="0" smtClean="0">
                <a:solidFill>
                  <a:srgbClr val="000000"/>
                </a:solidFill>
                <a:latin typeface="Calibri"/>
              </a:rPr>
              <a:t>)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  <a:buFont typeface="Arial"/>
              <a:buChar char="•"/>
            </a:pPr>
            <a:r>
              <a:rPr lang="el-GR" sz="2400" dirty="0">
                <a:solidFill>
                  <a:srgbClr val="000000"/>
                </a:solidFill>
                <a:latin typeface="Calibri"/>
              </a:rPr>
              <a:t>Αποτελεί την πρόταση του Ακαδημαϊκού Διαδικτύου </a:t>
            </a:r>
            <a:r>
              <a:rPr lang="el-GR" sz="2400" dirty="0" err="1">
                <a:solidFill>
                  <a:srgbClr val="000000"/>
                </a:solidFill>
                <a:latin typeface="Calibri"/>
              </a:rPr>
              <a:t>GUnet</a:t>
            </a:r>
            <a:r>
              <a:rPr lang="el-GR" sz="2400" dirty="0">
                <a:solidFill>
                  <a:srgbClr val="000000"/>
                </a:solidFill>
                <a:latin typeface="Calibri"/>
              </a:rPr>
              <a:t> για την υποστήριξη των Υπηρεσιών Ασύγχρονης </a:t>
            </a:r>
            <a:r>
              <a:rPr lang="el-GR" sz="2400" dirty="0" err="1">
                <a:solidFill>
                  <a:srgbClr val="000000"/>
                </a:solidFill>
                <a:latin typeface="Calibri"/>
              </a:rPr>
              <a:t>Τηλεκπαίδευσης</a:t>
            </a:r>
            <a:r>
              <a:rPr lang="el-GR" sz="2400" dirty="0">
                <a:solidFill>
                  <a:srgbClr val="000000"/>
                </a:solidFill>
                <a:latin typeface="Calibri"/>
              </a:rPr>
              <a:t>.</a:t>
            </a:r>
            <a:endParaRPr lang="el-GR" sz="2400" dirty="0"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el-GR" sz="2400" dirty="0">
                <a:solidFill>
                  <a:srgbClr val="000000"/>
                </a:solidFill>
                <a:latin typeface="Calibri"/>
              </a:rPr>
              <a:t>Ελληνικό </a:t>
            </a:r>
            <a:r>
              <a:rPr lang="el-GR" sz="2400" b="1" dirty="0">
                <a:solidFill>
                  <a:srgbClr val="000000"/>
                </a:solidFill>
                <a:latin typeface="Calibri"/>
              </a:rPr>
              <a:t>λογισμικό ΕΛ/ΛΑΚ</a:t>
            </a:r>
            <a:endParaRPr lang="el-GR" sz="2400" dirty="0"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el-GR" sz="2400" dirty="0">
                <a:solidFill>
                  <a:srgbClr val="000000"/>
                </a:solidFill>
                <a:latin typeface="Calibri"/>
              </a:rPr>
              <a:t>Η διανομή της πρώτης έκδοσης (1.0) είχε βασιστεί στην πλατφόρμα ανοικτού κώδικα </a:t>
            </a:r>
            <a:r>
              <a:rPr lang="el-GR" sz="2400" dirty="0" err="1">
                <a:solidFill>
                  <a:srgbClr val="000000"/>
                </a:solidFill>
                <a:latin typeface="Calibri"/>
              </a:rPr>
              <a:t>Claroline</a:t>
            </a:r>
            <a:r>
              <a:rPr lang="el-GR" sz="2400" dirty="0">
                <a:solidFill>
                  <a:srgbClr val="000000"/>
                </a:solidFill>
                <a:latin typeface="Calibri"/>
              </a:rPr>
              <a:t> </a:t>
            </a:r>
            <a:r>
              <a:rPr lang="el-GR" sz="2400" dirty="0" smtClean="0">
                <a:solidFill>
                  <a:srgbClr val="000000"/>
                </a:solidFill>
                <a:latin typeface="Calibri"/>
              </a:rPr>
              <a:t>(</a:t>
            </a:r>
            <a:r>
              <a:rPr lang="en-US" sz="2400" dirty="0">
                <a:solidFill>
                  <a:srgbClr val="000000"/>
                </a:solidFill>
                <a:latin typeface="Calibri"/>
                <a:hlinkClick r:id="rId4"/>
              </a:rPr>
              <a:t>www.claroline.net</a:t>
            </a:r>
            <a:r>
              <a:rPr lang="el-GR" sz="2400" dirty="0" smtClean="0">
                <a:solidFill>
                  <a:srgbClr val="000000"/>
                </a:solidFill>
                <a:latin typeface="Calibri"/>
              </a:rPr>
              <a:t>)</a:t>
            </a:r>
            <a:endParaRPr lang="el-GR" sz="2400" dirty="0"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el-GR" sz="2400" dirty="0">
                <a:solidFill>
                  <a:srgbClr val="000000"/>
                </a:solidFill>
                <a:latin typeface="Calibri"/>
              </a:rPr>
              <a:t>Στη συνέχεια σχεδιάστηκαν &amp; αναπτύχθηκαν πολλές νέες εκδόσεις της πλατφόρμας</a:t>
            </a:r>
            <a:endParaRPr lang="el-GR" sz="2400" dirty="0"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el-GR" sz="2400" dirty="0">
                <a:solidFill>
                  <a:srgbClr val="000000"/>
                </a:solidFill>
                <a:latin typeface="Calibri"/>
              </a:rPr>
              <a:t>Τώρα αποτελεί αυτόνομη </a:t>
            </a:r>
            <a:r>
              <a:rPr lang="el-GR" sz="2400" dirty="0" smtClean="0">
                <a:solidFill>
                  <a:srgbClr val="000000"/>
                </a:solidFill>
                <a:latin typeface="Calibri"/>
              </a:rPr>
              <a:t>πλατφόρμα</a:t>
            </a:r>
            <a:endParaRPr lang="el-GR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0B19A337-1056-4FE5-B4D7-0F8ADC8EE35A}" type="slidenum">
              <a:rPr lang="el-GR" smtClean="0"/>
              <a:pPr/>
              <a:t>13</a:t>
            </a:fld>
            <a:endParaRPr lang="el-GR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xmlns="" val="3568213061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4" name="Picture 2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545580" y="1656540"/>
            <a:ext cx="8124120" cy="4379760"/>
          </a:xfrm>
          <a:prstGeom prst="rect">
            <a:avLst/>
          </a:prstGeom>
          <a:ln>
            <a:noFill/>
          </a:ln>
        </p:spPr>
      </p:pic>
      <p:sp>
        <p:nvSpPr>
          <p:cNvPr id="145" name="CustomShape 2"/>
          <p:cNvSpPr/>
          <p:nvPr/>
        </p:nvSpPr>
        <p:spPr>
          <a:xfrm>
            <a:off x="2500560" y="5857920"/>
            <a:ext cx="4142880" cy="356760"/>
          </a:xfrm>
          <a:prstGeom prst="rect">
            <a:avLst/>
          </a:prstGeom>
          <a:solidFill>
            <a:schemeClr val="tx2"/>
          </a:solidFill>
          <a:ln w="25560">
            <a:noFill/>
            <a:round/>
          </a:ln>
        </p:spPr>
      </p:sp>
      <p:sp>
        <p:nvSpPr>
          <p:cNvPr id="146" name="CustomShape 3"/>
          <p:cNvSpPr/>
          <p:nvPr/>
        </p:nvSpPr>
        <p:spPr>
          <a:xfrm>
            <a:off x="2571840" y="5857920"/>
            <a:ext cx="4071600" cy="63828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el-GR" dirty="0" err="1">
                <a:solidFill>
                  <a:schemeClr val="bg1"/>
                </a:solidFill>
                <a:latin typeface="Calibri"/>
              </a:rPr>
              <a:t>Open</a:t>
            </a:r>
            <a:r>
              <a:rPr lang="el-GR" dirty="0">
                <a:solidFill>
                  <a:schemeClr val="bg1"/>
                </a:solidFill>
                <a:latin typeface="Calibri"/>
              </a:rPr>
              <a:t> </a:t>
            </a:r>
            <a:r>
              <a:rPr lang="el-GR" dirty="0" err="1">
                <a:solidFill>
                  <a:schemeClr val="bg1"/>
                </a:solidFill>
                <a:latin typeface="Calibri"/>
              </a:rPr>
              <a:t>eClass</a:t>
            </a:r>
            <a:r>
              <a:rPr lang="el-GR" dirty="0">
                <a:solidFill>
                  <a:schemeClr val="bg1"/>
                </a:solidFill>
                <a:latin typeface="Calibri"/>
              </a:rPr>
              <a:t>: http://www.openeclass.org</a:t>
            </a:r>
            <a:endParaRPr dirty="0">
              <a:solidFill>
                <a:schemeClr val="bg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rgbClr val="000000"/>
                </a:solidFill>
                <a:latin typeface="Calibri"/>
              </a:rPr>
              <a:t>Open </a:t>
            </a:r>
            <a:r>
              <a:rPr lang="en-US" dirty="0" err="1" smtClean="0">
                <a:solidFill>
                  <a:srgbClr val="000000"/>
                </a:solidFill>
                <a:latin typeface="Calibri"/>
              </a:rPr>
              <a:t>eClass</a:t>
            </a:r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0B19A337-1056-4FE5-B4D7-0F8ADC8EE35A}" type="slidenum">
              <a:rPr lang="el-GR" smtClean="0"/>
              <a:pPr/>
              <a:t>14</a:t>
            </a:fld>
            <a:endParaRPr lang="el-GR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xmlns="" val="2011339359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rgbClr val="000000"/>
                </a:solidFill>
                <a:latin typeface="Calibri"/>
              </a:rPr>
              <a:t>Open </a:t>
            </a:r>
            <a:r>
              <a:rPr lang="en-US" dirty="0" err="1">
                <a:solidFill>
                  <a:srgbClr val="000000"/>
                </a:solidFill>
                <a:latin typeface="Calibri"/>
              </a:rPr>
              <a:t>eClass</a:t>
            </a:r>
            <a:r>
              <a:rPr lang="en-US" dirty="0">
                <a:solidFill>
                  <a:srgbClr val="000000"/>
                </a:solidFill>
                <a:latin typeface="Calibri"/>
              </a:rPr>
              <a:t> - </a:t>
            </a:r>
            <a:r>
              <a:rPr lang="el-GR" dirty="0" smtClean="0">
                <a:solidFill>
                  <a:srgbClr val="000000"/>
                </a:solidFill>
                <a:latin typeface="Calibri"/>
              </a:rPr>
              <a:t>πλεονεκτήματα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lnSpc>
                <a:spcPct val="100000"/>
              </a:lnSpc>
              <a:buFont typeface="Arial"/>
              <a:buChar char="•"/>
            </a:pPr>
            <a:r>
              <a:rPr lang="el-GR" sz="2800" dirty="0">
                <a:solidFill>
                  <a:srgbClr val="000000"/>
                </a:solidFill>
                <a:latin typeface="Calibri"/>
              </a:rPr>
              <a:t>Υποστήριξη  ανοικτών  προτύπων</a:t>
            </a:r>
            <a:endParaRPr lang="el-GR" dirty="0"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el-GR" sz="2800" dirty="0">
                <a:solidFill>
                  <a:srgbClr val="000000"/>
                </a:solidFill>
                <a:latin typeface="Calibri"/>
              </a:rPr>
              <a:t>Διακριτοί  ρόλοι χρηστών</a:t>
            </a:r>
            <a:endParaRPr lang="el-GR" dirty="0"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el-GR" sz="2800" dirty="0">
                <a:solidFill>
                  <a:srgbClr val="000000"/>
                </a:solidFill>
                <a:latin typeface="Calibri"/>
              </a:rPr>
              <a:t>Ευκολία στη δημιουργία και υποστήριξη των </a:t>
            </a:r>
            <a:r>
              <a:rPr lang="el-GR" sz="2800" dirty="0" smtClean="0">
                <a:solidFill>
                  <a:srgbClr val="000000"/>
                </a:solidFill>
                <a:latin typeface="Calibri"/>
              </a:rPr>
              <a:t>μαθημάτων</a:t>
            </a:r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0B19A337-1056-4FE5-B4D7-0F8ADC8EE35A}" type="slidenum">
              <a:rPr lang="el-GR" smtClean="0"/>
              <a:pPr/>
              <a:t>15</a:t>
            </a:fld>
            <a:endParaRPr lang="el-GR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xmlns="" val="3828615040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rgbClr val="000000"/>
                </a:solidFill>
                <a:latin typeface="Calibri"/>
              </a:rPr>
              <a:t>Open </a:t>
            </a:r>
            <a:r>
              <a:rPr lang="en-US" dirty="0" err="1">
                <a:solidFill>
                  <a:srgbClr val="000000"/>
                </a:solidFill>
                <a:latin typeface="Calibri"/>
              </a:rPr>
              <a:t>eClass</a:t>
            </a:r>
            <a:r>
              <a:rPr lang="en-US" dirty="0">
                <a:solidFill>
                  <a:srgbClr val="000000"/>
                </a:solidFill>
                <a:latin typeface="Calibri"/>
              </a:rPr>
              <a:t> - </a:t>
            </a:r>
            <a:r>
              <a:rPr lang="el-GR" dirty="0" smtClean="0">
                <a:solidFill>
                  <a:srgbClr val="000000"/>
                </a:solidFill>
                <a:latin typeface="Calibri"/>
              </a:rPr>
              <a:t>Λειτουργίες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 numCol="2">
            <a:normAutofit fontScale="92500" lnSpcReduction="10000"/>
          </a:bodyPr>
          <a:lstStyle/>
          <a:p>
            <a:pPr>
              <a:lnSpc>
                <a:spcPct val="100000"/>
              </a:lnSpc>
              <a:buFont typeface="Arial"/>
              <a:buChar char="•"/>
            </a:pPr>
            <a:r>
              <a:rPr lang="el-GR" sz="2800" dirty="0">
                <a:solidFill>
                  <a:srgbClr val="000000"/>
                </a:solidFill>
                <a:latin typeface="Calibri"/>
              </a:rPr>
              <a:t>Ατζέντα</a:t>
            </a:r>
            <a:endParaRPr lang="el-GR" dirty="0"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el-GR" sz="2800" dirty="0">
                <a:solidFill>
                  <a:srgbClr val="000000"/>
                </a:solidFill>
                <a:latin typeface="Calibri"/>
              </a:rPr>
              <a:t>Έγγραφα</a:t>
            </a:r>
            <a:endParaRPr lang="el-GR" dirty="0"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el-GR" sz="2800" dirty="0">
                <a:solidFill>
                  <a:srgbClr val="000000"/>
                </a:solidFill>
                <a:latin typeface="Calibri"/>
              </a:rPr>
              <a:t>Ανακοινώσεις</a:t>
            </a:r>
            <a:endParaRPr lang="el-GR" dirty="0"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el-GR" sz="2800" dirty="0">
                <a:solidFill>
                  <a:srgbClr val="000000"/>
                </a:solidFill>
                <a:latin typeface="Calibri"/>
              </a:rPr>
              <a:t>Περιοχές Συζητήσεων</a:t>
            </a:r>
            <a:endParaRPr lang="el-GR" dirty="0"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el-GR" sz="2800" dirty="0">
                <a:solidFill>
                  <a:srgbClr val="000000"/>
                </a:solidFill>
                <a:latin typeface="Calibri"/>
              </a:rPr>
              <a:t>Ομάδες Εργασίας</a:t>
            </a:r>
            <a:endParaRPr lang="el-GR" dirty="0"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el-GR" sz="2800" dirty="0">
                <a:solidFill>
                  <a:srgbClr val="000000"/>
                </a:solidFill>
                <a:latin typeface="Calibri"/>
              </a:rPr>
              <a:t>Σύνδεσμοι – χρήσιμες πηγές </a:t>
            </a:r>
            <a:endParaRPr lang="el-GR" dirty="0"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el-GR" sz="2800" dirty="0">
                <a:solidFill>
                  <a:srgbClr val="000000"/>
                </a:solidFill>
                <a:latin typeface="Calibri"/>
              </a:rPr>
              <a:t>Ασκήσεις Αυτοαξιολόγησης </a:t>
            </a:r>
            <a:endParaRPr lang="el-GR" dirty="0"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el-GR" sz="2800" dirty="0" err="1">
                <a:solidFill>
                  <a:srgbClr val="000000"/>
                </a:solidFill>
                <a:latin typeface="Calibri"/>
              </a:rPr>
              <a:t>Wiki</a:t>
            </a:r>
            <a:endParaRPr lang="el-GR" dirty="0"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el-GR" sz="2800" dirty="0">
                <a:solidFill>
                  <a:srgbClr val="000000"/>
                </a:solidFill>
                <a:latin typeface="Calibri"/>
              </a:rPr>
              <a:t>Περιγραφή Μαθήματος</a:t>
            </a:r>
            <a:endParaRPr lang="el-GR" dirty="0"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el-GR" sz="2800" dirty="0">
                <a:solidFill>
                  <a:srgbClr val="000000"/>
                </a:solidFill>
                <a:latin typeface="Calibri"/>
              </a:rPr>
              <a:t>Γλωσσάριο</a:t>
            </a:r>
            <a:endParaRPr lang="el-GR" dirty="0"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el-GR" sz="2800" dirty="0">
                <a:solidFill>
                  <a:srgbClr val="000000"/>
                </a:solidFill>
                <a:latin typeface="Calibri"/>
              </a:rPr>
              <a:t>Ηλεκτρονικό Βιβλίο</a:t>
            </a:r>
            <a:endParaRPr lang="el-GR" dirty="0"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el-GR" sz="2800" dirty="0">
                <a:solidFill>
                  <a:srgbClr val="000000"/>
                </a:solidFill>
                <a:latin typeface="Calibri"/>
              </a:rPr>
              <a:t>Πολυμέσα</a:t>
            </a:r>
            <a:endParaRPr lang="el-GR" dirty="0"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el-GR" sz="2800" dirty="0">
                <a:solidFill>
                  <a:srgbClr val="000000"/>
                </a:solidFill>
                <a:latin typeface="Calibri"/>
              </a:rPr>
              <a:t>Γραμμή Μάθησης</a:t>
            </a:r>
            <a:endParaRPr lang="el-GR" dirty="0"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el-GR" sz="2800" dirty="0" err="1">
                <a:solidFill>
                  <a:srgbClr val="000000"/>
                </a:solidFill>
                <a:latin typeface="Calibri"/>
              </a:rPr>
              <a:t>Τηλεσυνεργασία</a:t>
            </a:r>
            <a:endParaRPr lang="el-GR" dirty="0"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el-GR" sz="2800" dirty="0">
                <a:solidFill>
                  <a:srgbClr val="000000"/>
                </a:solidFill>
                <a:latin typeface="Calibri"/>
              </a:rPr>
              <a:t>Ερωτηματολόγια</a:t>
            </a:r>
            <a:endParaRPr lang="el-GR" dirty="0"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el-GR" sz="2800" dirty="0">
                <a:solidFill>
                  <a:srgbClr val="000000"/>
                </a:solidFill>
                <a:latin typeface="Calibri"/>
              </a:rPr>
              <a:t>Χώρος Ανταλλαγής Αρχείων</a:t>
            </a:r>
            <a:endParaRPr lang="el-GR" dirty="0"/>
          </a:p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0B19A337-1056-4FE5-B4D7-0F8ADC8EE35A}" type="slidenum">
              <a:rPr lang="el-GR" smtClean="0"/>
              <a:pPr/>
              <a:t>16</a:t>
            </a:fld>
            <a:endParaRPr lang="el-GR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xmlns="" val="1670664950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err="1">
                <a:solidFill>
                  <a:srgbClr val="000000"/>
                </a:solidFill>
                <a:latin typeface="Calibri"/>
              </a:rPr>
              <a:t>Open</a:t>
            </a:r>
            <a:r>
              <a:rPr lang="el-GR" dirty="0">
                <a:solidFill>
                  <a:srgbClr val="000000"/>
                </a:solidFill>
                <a:latin typeface="Calibri"/>
              </a:rPr>
              <a:t> </a:t>
            </a:r>
            <a:r>
              <a:rPr lang="el-GR" dirty="0" err="1">
                <a:solidFill>
                  <a:srgbClr val="000000"/>
                </a:solidFill>
                <a:latin typeface="Calibri"/>
              </a:rPr>
              <a:t>eClass</a:t>
            </a:r>
            <a:r>
              <a:rPr lang="el-GR" dirty="0">
                <a:solidFill>
                  <a:srgbClr val="000000"/>
                </a:solidFill>
                <a:latin typeface="Calibri"/>
              </a:rPr>
              <a:t> - </a:t>
            </a:r>
            <a:r>
              <a:rPr lang="el-GR" dirty="0" err="1">
                <a:solidFill>
                  <a:srgbClr val="000000"/>
                </a:solidFill>
                <a:latin typeface="Calibri"/>
              </a:rPr>
              <a:t>Διεπαφές</a:t>
            </a:r>
            <a:r>
              <a:rPr lang="el-GR" dirty="0">
                <a:solidFill>
                  <a:srgbClr val="000000"/>
                </a:solidFill>
                <a:latin typeface="Calibri"/>
              </a:rPr>
              <a:t> Χρηστών (1/2</a:t>
            </a:r>
            <a:r>
              <a:rPr lang="el-GR" dirty="0" smtClean="0">
                <a:solidFill>
                  <a:srgbClr val="000000"/>
                </a:solidFill>
                <a:latin typeface="Calibri"/>
              </a:rPr>
              <a:t>)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  <a:buFont typeface="Arial"/>
              <a:buChar char="•"/>
            </a:pPr>
            <a:r>
              <a:rPr lang="el-GR" sz="2400" dirty="0">
                <a:solidFill>
                  <a:srgbClr val="000000"/>
                </a:solidFill>
                <a:latin typeface="Calibri"/>
              </a:rPr>
              <a:t>Αρχική Σελίδα πλατφόρμας: κατάλογος μαθημάτων, </a:t>
            </a:r>
            <a:r>
              <a:rPr lang="el-GR" sz="2400" dirty="0" err="1">
                <a:solidFill>
                  <a:srgbClr val="000000"/>
                </a:solidFill>
                <a:latin typeface="Calibri"/>
              </a:rPr>
              <a:t>διεπαφές</a:t>
            </a:r>
            <a:r>
              <a:rPr lang="el-GR" sz="2400" dirty="0">
                <a:solidFill>
                  <a:srgbClr val="000000"/>
                </a:solidFill>
                <a:latin typeface="Calibri"/>
              </a:rPr>
              <a:t> δημιουργίας λογαριασμού χρήστη, όλα τα χρήσιμα εγχειρίδια, ταυτότητα της πλατφόρμας, στοιχεία επικοινωνίας με τους διαχειριστές</a:t>
            </a:r>
            <a:endParaRPr lang="el-GR" sz="2400" dirty="0"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el-GR" sz="2400" dirty="0">
                <a:solidFill>
                  <a:srgbClr val="000000"/>
                </a:solidFill>
                <a:latin typeface="Calibri"/>
              </a:rPr>
              <a:t>Χαρτοφυλάκιο Χρήστη: οργάνωση &amp; έλεγχος ηλεκτρονικών μαθημάτων της πλατφόρμας του εγγεγραμμένου </a:t>
            </a:r>
            <a:r>
              <a:rPr lang="el-GR" sz="2400" dirty="0" smtClean="0">
                <a:solidFill>
                  <a:srgbClr val="000000"/>
                </a:solidFill>
                <a:latin typeface="Calibri"/>
              </a:rPr>
              <a:t>χρήστη</a:t>
            </a:r>
            <a:endParaRPr lang="el-GR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0B19A337-1056-4FE5-B4D7-0F8ADC8EE35A}" type="slidenum">
              <a:rPr lang="el-GR" smtClean="0"/>
              <a:pPr/>
              <a:t>17</a:t>
            </a:fld>
            <a:endParaRPr lang="el-GR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xmlns="" val="1410583649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err="1">
                <a:solidFill>
                  <a:srgbClr val="000000"/>
                </a:solidFill>
                <a:latin typeface="Calibri"/>
              </a:rPr>
              <a:t>Open</a:t>
            </a:r>
            <a:r>
              <a:rPr lang="el-GR" dirty="0">
                <a:solidFill>
                  <a:srgbClr val="000000"/>
                </a:solidFill>
                <a:latin typeface="Calibri"/>
              </a:rPr>
              <a:t> </a:t>
            </a:r>
            <a:r>
              <a:rPr lang="el-GR" dirty="0" err="1">
                <a:solidFill>
                  <a:srgbClr val="000000"/>
                </a:solidFill>
                <a:latin typeface="Calibri"/>
              </a:rPr>
              <a:t>eClass</a:t>
            </a:r>
            <a:r>
              <a:rPr lang="el-GR" dirty="0">
                <a:solidFill>
                  <a:srgbClr val="000000"/>
                </a:solidFill>
                <a:latin typeface="Calibri"/>
              </a:rPr>
              <a:t> - </a:t>
            </a:r>
            <a:r>
              <a:rPr lang="el-GR" dirty="0" err="1">
                <a:solidFill>
                  <a:srgbClr val="000000"/>
                </a:solidFill>
                <a:latin typeface="Calibri"/>
              </a:rPr>
              <a:t>Διεπαφές</a:t>
            </a:r>
            <a:r>
              <a:rPr lang="el-GR" dirty="0">
                <a:solidFill>
                  <a:srgbClr val="000000"/>
                </a:solidFill>
                <a:latin typeface="Calibri"/>
              </a:rPr>
              <a:t> Χρηστών </a:t>
            </a:r>
            <a:r>
              <a:rPr lang="el-GR" dirty="0" smtClean="0">
                <a:solidFill>
                  <a:srgbClr val="000000"/>
                </a:solidFill>
                <a:latin typeface="Calibri"/>
              </a:rPr>
              <a:t>(2/2)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  <a:buFont typeface="Arial"/>
              <a:buChar char="•"/>
            </a:pPr>
            <a:r>
              <a:rPr lang="el-GR" sz="2400" b="1" dirty="0">
                <a:solidFill>
                  <a:srgbClr val="000000"/>
                </a:solidFill>
                <a:latin typeface="Calibri"/>
              </a:rPr>
              <a:t>Ηλεκτρονικό Μάθημα:</a:t>
            </a:r>
            <a:r>
              <a:rPr lang="el-GR" sz="2400" dirty="0">
                <a:solidFill>
                  <a:srgbClr val="000000"/>
                </a:solidFill>
                <a:latin typeface="Calibri"/>
              </a:rPr>
              <a:t> Κάθε μάθημα ενσωματώνει μια σειρά από υποσυστήματα, τα οποία οργανώνονται και διαχειρίζονται από τον υπεύθυνο εκπαιδευτή</a:t>
            </a:r>
            <a:endParaRPr lang="el-GR" sz="2400" dirty="0"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el-GR" sz="2400" b="1" dirty="0">
                <a:solidFill>
                  <a:srgbClr val="000000"/>
                </a:solidFill>
                <a:latin typeface="Calibri"/>
              </a:rPr>
              <a:t>Περιοχή Διαχείρισης πλατφόρμας:</a:t>
            </a:r>
            <a:r>
              <a:rPr lang="el-GR" sz="2400" dirty="0">
                <a:solidFill>
                  <a:srgbClr val="000000"/>
                </a:solidFill>
                <a:latin typeface="Calibri"/>
              </a:rPr>
              <a:t> Εργαλεία διαχείρισης των εγγεγραμμένων χρηστών, των ηλεκτρονικών μαθημάτων, του εξυπηρετητή, της βάσης δεδομένων καθώς και υποστηρικτικά </a:t>
            </a:r>
            <a:r>
              <a:rPr lang="el-GR" sz="2400" dirty="0" smtClean="0">
                <a:solidFill>
                  <a:srgbClr val="000000"/>
                </a:solidFill>
                <a:latin typeface="Calibri"/>
              </a:rPr>
              <a:t>εργαλεία</a:t>
            </a:r>
            <a:endParaRPr lang="el-GR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0B19A337-1056-4FE5-B4D7-0F8ADC8EE35A}" type="slidenum">
              <a:rPr lang="el-GR" smtClean="0"/>
              <a:pPr/>
              <a:t>18</a:t>
            </a:fld>
            <a:endParaRPr lang="el-GR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xmlns="" val="1089089606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rgbClr val="000000"/>
                </a:solidFill>
                <a:latin typeface="Calibri"/>
              </a:rPr>
              <a:t>Open </a:t>
            </a:r>
            <a:r>
              <a:rPr lang="en-US" dirty="0" err="1">
                <a:solidFill>
                  <a:srgbClr val="000000"/>
                </a:solidFill>
                <a:latin typeface="Calibri"/>
              </a:rPr>
              <a:t>eClass</a:t>
            </a:r>
            <a:r>
              <a:rPr lang="en-US" dirty="0">
                <a:solidFill>
                  <a:srgbClr val="000000"/>
                </a:solidFill>
                <a:latin typeface="Calibri"/>
              </a:rPr>
              <a:t> – </a:t>
            </a:r>
            <a:r>
              <a:rPr lang="el-GR" dirty="0">
                <a:solidFill>
                  <a:srgbClr val="000000"/>
                </a:solidFill>
                <a:latin typeface="Calibri"/>
              </a:rPr>
              <a:t>Τύποι </a:t>
            </a:r>
            <a:r>
              <a:rPr lang="el-GR" dirty="0" smtClean="0">
                <a:solidFill>
                  <a:srgbClr val="000000"/>
                </a:solidFill>
                <a:latin typeface="Calibri"/>
              </a:rPr>
              <a:t>μαθημάτων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pPr>
              <a:lnSpc>
                <a:spcPct val="100000"/>
              </a:lnSpc>
              <a:buFont typeface="Arial"/>
              <a:buChar char="•"/>
            </a:pPr>
            <a:r>
              <a:rPr lang="el-GR" sz="2400" b="1" dirty="0">
                <a:solidFill>
                  <a:srgbClr val="000000"/>
                </a:solidFill>
                <a:latin typeface="Calibri"/>
              </a:rPr>
              <a:t>Ανοικτά μαθήματα:</a:t>
            </a:r>
            <a:r>
              <a:rPr lang="el-GR" sz="2400" dirty="0">
                <a:solidFill>
                  <a:srgbClr val="000000"/>
                </a:solidFill>
                <a:latin typeface="Calibri"/>
              </a:rPr>
              <a:t> ελεύθερη πρόσβαση, όπου έχουν πρόσβαση ακόμα και χρήστες που δεν διαθέτουν λογαριασμό στην πλατφόρμα</a:t>
            </a:r>
            <a:endParaRPr lang="el-GR" sz="2400" dirty="0"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el-GR" sz="2400" b="1" dirty="0">
                <a:solidFill>
                  <a:srgbClr val="000000"/>
                </a:solidFill>
                <a:latin typeface="Calibri"/>
              </a:rPr>
              <a:t>Ανοικτά σε εγγραφή:</a:t>
            </a:r>
            <a:r>
              <a:rPr lang="el-GR" sz="2400" dirty="0">
                <a:solidFill>
                  <a:srgbClr val="000000"/>
                </a:solidFill>
                <a:latin typeface="Calibri"/>
              </a:rPr>
              <a:t> τα μαθήματα στα οποία ένας χρήστης μπορεί να έχει πρόσβαση μόνο αν διαθέτει λογαριασμό στην πλατφόρμα και εγγραφεί σε αυτά</a:t>
            </a:r>
            <a:endParaRPr lang="el-GR" sz="2400" dirty="0"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el-GR" sz="2400" b="1" dirty="0">
                <a:solidFill>
                  <a:srgbClr val="000000"/>
                </a:solidFill>
                <a:latin typeface="Calibri"/>
              </a:rPr>
              <a:t>Κλειστά μαθήματα:</a:t>
            </a:r>
            <a:r>
              <a:rPr lang="el-GR" sz="2400" dirty="0">
                <a:solidFill>
                  <a:srgbClr val="000000"/>
                </a:solidFill>
                <a:latin typeface="Calibri"/>
              </a:rPr>
              <a:t> τα μαθήματα στα οποία ένας χρήστης που έχει λογαριασμό στην πλατφόρμα έχει πρόσβαση μόνο αν του το επιτρέψει ο υπεύθυνος εκπαιδευτής</a:t>
            </a:r>
            <a:endParaRPr lang="el-GR" sz="2400" dirty="0"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el-GR" sz="2400" b="1" dirty="0">
                <a:solidFill>
                  <a:srgbClr val="000000"/>
                </a:solidFill>
                <a:latin typeface="Calibri"/>
              </a:rPr>
              <a:t>Ανενεργά μαθήματα:</a:t>
            </a:r>
            <a:r>
              <a:rPr lang="el-GR" sz="2400" dirty="0">
                <a:solidFill>
                  <a:srgbClr val="000000"/>
                </a:solidFill>
                <a:latin typeface="Calibri"/>
              </a:rPr>
              <a:t> είναι τα μαθήματα στα οποία έχει πρόσβαση μόνο ο υπεύθυνος εκπαιδευτής και δεν είναι ορατά στον κατάλογο </a:t>
            </a:r>
            <a:r>
              <a:rPr lang="el-GR" sz="2400" dirty="0" smtClean="0">
                <a:solidFill>
                  <a:srgbClr val="000000"/>
                </a:solidFill>
                <a:latin typeface="Calibri"/>
              </a:rPr>
              <a:t>μαθημάτων</a:t>
            </a:r>
            <a:endParaRPr lang="el-GR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0B19A337-1056-4FE5-B4D7-0F8ADC8EE35A}" type="slidenum">
              <a:rPr lang="el-GR" smtClean="0"/>
              <a:pPr/>
              <a:t>19</a:t>
            </a:fld>
            <a:endParaRPr lang="el-GR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xmlns="" val="2976812627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 smtClean="0">
                <a:solidFill>
                  <a:srgbClr val="000000"/>
                </a:solidFill>
                <a:latin typeface="Calibri"/>
              </a:rPr>
              <a:t>Περιγραφή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3989040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buFont typeface="Arial"/>
              <a:buChar char="•"/>
            </a:pPr>
            <a:r>
              <a:rPr lang="el-GR" sz="3600" dirty="0">
                <a:solidFill>
                  <a:srgbClr val="000000"/>
                </a:solidFill>
                <a:latin typeface="Calibri"/>
              </a:rPr>
              <a:t>Συστήματα διαχείρισης μάθησης</a:t>
            </a:r>
            <a:endParaRPr lang="el-GR" sz="3600" dirty="0"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el-GR" sz="3600" dirty="0" err="1">
                <a:solidFill>
                  <a:srgbClr val="000000"/>
                </a:solidFill>
                <a:latin typeface="Calibri"/>
              </a:rPr>
              <a:t>Open</a:t>
            </a:r>
            <a:r>
              <a:rPr lang="el-GR" sz="3600" dirty="0">
                <a:solidFill>
                  <a:srgbClr val="000000"/>
                </a:solidFill>
                <a:latin typeface="Calibri"/>
              </a:rPr>
              <a:t> </a:t>
            </a:r>
            <a:r>
              <a:rPr lang="el-GR" sz="3600" dirty="0" err="1">
                <a:solidFill>
                  <a:srgbClr val="000000"/>
                </a:solidFill>
                <a:latin typeface="Calibri"/>
              </a:rPr>
              <a:t>eClass</a:t>
            </a:r>
            <a:endParaRPr lang="el-GR" sz="3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0B19A337-1056-4FE5-B4D7-0F8ADC8EE35A}" type="slidenum">
              <a:rPr lang="el-GR" smtClean="0"/>
              <a:pPr/>
              <a:t>2</a:t>
            </a:fld>
            <a:endParaRPr lang="el-GR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xmlns="" val="607795464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C:\Users\Valia\Desktop\2014-07-11_155734.png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1069275" y="1556792"/>
            <a:ext cx="6959109" cy="4734946"/>
          </a:xfrm>
          <a:prstGeom prst="rect">
            <a:avLst/>
          </a:prstGeom>
          <a:noFill/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0B19A337-1056-4FE5-B4D7-0F8ADC8EE35A}" type="slidenum">
              <a:rPr lang="el-GR" smtClean="0"/>
              <a:pPr/>
              <a:t>20</a:t>
            </a:fld>
            <a:endParaRPr lang="el-GR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xmlns="" val="26248858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2" name="Content Placeholder 3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-2856" y="1529389"/>
            <a:ext cx="3073680" cy="1999800"/>
          </a:xfrm>
          <a:prstGeom prst="rect">
            <a:avLst/>
          </a:prstGeom>
          <a:ln>
            <a:noFill/>
          </a:ln>
        </p:spPr>
      </p:pic>
      <p:sp>
        <p:nvSpPr>
          <p:cNvPr id="174" name="CustomShape 3"/>
          <p:cNvSpPr/>
          <p:nvPr/>
        </p:nvSpPr>
        <p:spPr>
          <a:xfrm>
            <a:off x="207304" y="3386214"/>
            <a:ext cx="2491200" cy="717888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el-GR" dirty="0">
                <a:solidFill>
                  <a:schemeClr val="bg1"/>
                </a:solidFill>
                <a:latin typeface="Calibri"/>
              </a:rPr>
              <a:t>TEIATH: </a:t>
            </a:r>
            <a:r>
              <a:rPr lang="el-GR" u="sng" dirty="0">
                <a:solidFill>
                  <a:schemeClr val="bg1"/>
                </a:solidFill>
                <a:latin typeface="Calibri"/>
              </a:rPr>
              <a:t>https://</a:t>
            </a:r>
            <a:r>
              <a:rPr lang="el-GR" u="sng" dirty="0" smtClean="0">
                <a:solidFill>
                  <a:schemeClr val="bg1"/>
                </a:solidFill>
                <a:latin typeface="Calibri"/>
              </a:rPr>
              <a:t>eclass.teiath.gr</a:t>
            </a:r>
            <a:endParaRPr dirty="0">
              <a:solidFill>
                <a:schemeClr val="bg1"/>
              </a:solidFill>
            </a:endParaRPr>
          </a:p>
        </p:txBody>
      </p:sp>
      <p:sp>
        <p:nvSpPr>
          <p:cNvPr id="176" name="CustomShape 5"/>
          <p:cNvSpPr/>
          <p:nvPr/>
        </p:nvSpPr>
        <p:spPr>
          <a:xfrm>
            <a:off x="3279184" y="3386214"/>
            <a:ext cx="2726080" cy="717888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el-GR" dirty="0">
                <a:solidFill>
                  <a:schemeClr val="bg1"/>
                </a:solidFill>
                <a:latin typeface="Calibri"/>
              </a:rPr>
              <a:t>Οικονομικού </a:t>
            </a:r>
            <a:r>
              <a:rPr lang="el-GR" dirty="0" smtClean="0">
                <a:solidFill>
                  <a:schemeClr val="bg1"/>
                </a:solidFill>
                <a:latin typeface="Calibri"/>
              </a:rPr>
              <a:t>Παν. </a:t>
            </a:r>
            <a:r>
              <a:rPr lang="el-GR" dirty="0">
                <a:solidFill>
                  <a:schemeClr val="bg1"/>
                </a:solidFill>
                <a:latin typeface="Calibri"/>
              </a:rPr>
              <a:t>Αθηνών: </a:t>
            </a:r>
            <a:r>
              <a:rPr lang="el-GR" u="sng" dirty="0">
                <a:solidFill>
                  <a:schemeClr val="bg1"/>
                </a:solidFill>
                <a:latin typeface="Calibri"/>
              </a:rPr>
              <a:t>https://eclass.aueb.gr</a:t>
            </a:r>
            <a:r>
              <a:rPr lang="el-GR" dirty="0">
                <a:solidFill>
                  <a:schemeClr val="bg1"/>
                </a:solidFill>
                <a:latin typeface="Calibri"/>
              </a:rPr>
              <a:t> </a:t>
            </a:r>
            <a:endParaRPr dirty="0">
              <a:solidFill>
                <a:schemeClr val="bg1"/>
              </a:solidFill>
            </a:endParaRPr>
          </a:p>
        </p:txBody>
      </p:sp>
      <p:pic>
        <p:nvPicPr>
          <p:cNvPr id="177" name="Picture 2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3070824" y="1529389"/>
            <a:ext cx="3142800" cy="1808280"/>
          </a:xfrm>
          <a:prstGeom prst="rect">
            <a:avLst/>
          </a:prstGeom>
          <a:ln>
            <a:noFill/>
          </a:ln>
        </p:spPr>
      </p:pic>
      <p:pic>
        <p:nvPicPr>
          <p:cNvPr id="178" name="Picture 3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6174400" y="1529389"/>
            <a:ext cx="2982240" cy="1785600"/>
          </a:xfrm>
          <a:prstGeom prst="rect">
            <a:avLst/>
          </a:prstGeom>
          <a:ln>
            <a:noFill/>
          </a:ln>
        </p:spPr>
      </p:pic>
      <p:sp>
        <p:nvSpPr>
          <p:cNvPr id="180" name="CustomShape 7"/>
          <p:cNvSpPr/>
          <p:nvPr/>
        </p:nvSpPr>
        <p:spPr>
          <a:xfrm>
            <a:off x="6324244" y="3395563"/>
            <a:ext cx="2642760" cy="69919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el-GR" dirty="0">
                <a:solidFill>
                  <a:schemeClr val="bg1"/>
                </a:solidFill>
                <a:latin typeface="Calibri"/>
              </a:rPr>
              <a:t>Πανεπιστήμιο Πατρών: </a:t>
            </a:r>
            <a:r>
              <a:rPr lang="el-GR" u="sng" dirty="0">
                <a:solidFill>
                  <a:schemeClr val="bg1"/>
                </a:solidFill>
                <a:latin typeface="Calibri"/>
              </a:rPr>
              <a:t>https://</a:t>
            </a:r>
            <a:r>
              <a:rPr lang="el-GR" u="sng" dirty="0" smtClean="0">
                <a:solidFill>
                  <a:schemeClr val="bg1"/>
                </a:solidFill>
                <a:latin typeface="Calibri"/>
              </a:rPr>
              <a:t>eclass.upatras.gr</a:t>
            </a:r>
            <a:endParaRPr dirty="0">
              <a:solidFill>
                <a:schemeClr val="bg1"/>
              </a:solidFill>
            </a:endParaRPr>
          </a:p>
        </p:txBody>
      </p:sp>
      <p:pic>
        <p:nvPicPr>
          <p:cNvPr id="181" name="Picture 4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60249" y="4080035"/>
            <a:ext cx="2856960" cy="2105640"/>
          </a:xfrm>
          <a:prstGeom prst="rect">
            <a:avLst/>
          </a:prstGeom>
          <a:ln>
            <a:noFill/>
          </a:ln>
        </p:spPr>
      </p:pic>
      <p:sp>
        <p:nvSpPr>
          <p:cNvPr id="183" name="CustomShape 9"/>
          <p:cNvSpPr/>
          <p:nvPr/>
        </p:nvSpPr>
        <p:spPr>
          <a:xfrm>
            <a:off x="138420" y="6212004"/>
            <a:ext cx="2642760" cy="66168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el-GR" i="1" dirty="0">
                <a:solidFill>
                  <a:schemeClr val="bg1"/>
                </a:solidFill>
                <a:latin typeface="Calibri"/>
              </a:rPr>
              <a:t>Πολυτεχνείο Κρήτης: </a:t>
            </a:r>
            <a:r>
              <a:rPr lang="el-GR" u="sng" dirty="0">
                <a:solidFill>
                  <a:schemeClr val="bg1"/>
                </a:solidFill>
                <a:latin typeface="Calibri"/>
              </a:rPr>
              <a:t>https://www.eclass.tuc.gr</a:t>
            </a:r>
            <a:r>
              <a:rPr lang="el-GR" dirty="0">
                <a:solidFill>
                  <a:schemeClr val="bg1"/>
                </a:solidFill>
                <a:latin typeface="Calibri"/>
              </a:rPr>
              <a:t> </a:t>
            </a:r>
            <a:endParaRPr dirty="0">
              <a:solidFill>
                <a:schemeClr val="bg1"/>
              </a:solidFill>
            </a:endParaRPr>
          </a:p>
        </p:txBody>
      </p:sp>
      <p:pic>
        <p:nvPicPr>
          <p:cNvPr id="184" name="Picture 5"/>
          <p:cNvPicPr/>
          <p:nvPr/>
        </p:nvPicPr>
        <p:blipFill>
          <a:blip r:embed="rId8" cstate="print"/>
          <a:srcRect t="3276"/>
          <a:stretch>
            <a:fillRect/>
          </a:stretch>
        </p:blipFill>
        <p:spPr>
          <a:xfrm>
            <a:off x="3000240" y="4107444"/>
            <a:ext cx="3500280" cy="2104560"/>
          </a:xfrm>
          <a:prstGeom prst="rect">
            <a:avLst/>
          </a:prstGeom>
          <a:ln>
            <a:noFill/>
          </a:ln>
        </p:spPr>
      </p:pic>
      <p:sp>
        <p:nvSpPr>
          <p:cNvPr id="186" name="CustomShape 11"/>
          <p:cNvSpPr/>
          <p:nvPr/>
        </p:nvSpPr>
        <p:spPr>
          <a:xfrm>
            <a:off x="3286080" y="6234684"/>
            <a:ext cx="2928600" cy="6390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el-GR">
                <a:solidFill>
                  <a:schemeClr val="bg1"/>
                </a:solidFill>
                <a:latin typeface="Calibri"/>
              </a:rPr>
              <a:t>ΑΣΠΑΙΤΕ: </a:t>
            </a:r>
            <a:r>
              <a:rPr lang="el-GR" u="sng">
                <a:solidFill>
                  <a:schemeClr val="bg1"/>
                </a:solidFill>
                <a:latin typeface="Calibri"/>
              </a:rPr>
              <a:t>http://eclass.aspete.gr</a:t>
            </a:r>
            <a:r>
              <a:rPr lang="el-GR">
                <a:solidFill>
                  <a:schemeClr val="bg1"/>
                </a:solidFill>
                <a:latin typeface="Calibri"/>
              </a:rPr>
              <a:t> </a:t>
            </a:r>
            <a:endParaRPr>
              <a:solidFill>
                <a:schemeClr val="bg1"/>
              </a:solidFill>
            </a:endParaRPr>
          </a:p>
        </p:txBody>
      </p:sp>
      <p:sp>
        <p:nvSpPr>
          <p:cNvPr id="188" name="CustomShape 13"/>
          <p:cNvSpPr/>
          <p:nvPr/>
        </p:nvSpPr>
        <p:spPr>
          <a:xfrm>
            <a:off x="6596833" y="5411724"/>
            <a:ext cx="2356920" cy="146196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el-GR" dirty="0">
                <a:solidFill>
                  <a:schemeClr val="bg1"/>
                </a:solidFill>
                <a:latin typeface="Calibri"/>
              </a:rPr>
              <a:t>Ενεργές Εγκαταστάσεις </a:t>
            </a:r>
            <a:r>
              <a:rPr lang="el-GR" dirty="0" err="1">
                <a:solidFill>
                  <a:schemeClr val="bg1"/>
                </a:solidFill>
                <a:latin typeface="Calibri"/>
              </a:rPr>
              <a:t>Open</a:t>
            </a:r>
            <a:r>
              <a:rPr lang="el-GR" dirty="0">
                <a:solidFill>
                  <a:schemeClr val="bg1"/>
                </a:solidFill>
                <a:latin typeface="Calibri"/>
              </a:rPr>
              <a:t> </a:t>
            </a:r>
            <a:r>
              <a:rPr lang="el-GR" dirty="0" err="1">
                <a:solidFill>
                  <a:schemeClr val="bg1"/>
                </a:solidFill>
                <a:latin typeface="Calibri"/>
              </a:rPr>
              <a:t>eClass</a:t>
            </a:r>
            <a:r>
              <a:rPr lang="el-GR" dirty="0">
                <a:solidFill>
                  <a:schemeClr val="bg1"/>
                </a:solidFill>
                <a:latin typeface="Calibri"/>
              </a:rPr>
              <a:t> :</a:t>
            </a:r>
            <a:endParaRPr dirty="0">
              <a:solidFill>
                <a:schemeClr val="bg1"/>
              </a:solidFill>
            </a:endParaRPr>
          </a:p>
          <a:p>
            <a:pPr>
              <a:lnSpc>
                <a:spcPct val="100000"/>
              </a:lnSpc>
            </a:pPr>
            <a:r>
              <a:rPr lang="el-GR" u="sng" dirty="0">
                <a:solidFill>
                  <a:schemeClr val="bg1"/>
                </a:solidFill>
                <a:latin typeface="Calibri"/>
              </a:rPr>
              <a:t>http://www.openeclass.org/content/view/19/40/lang,gr/</a:t>
            </a:r>
            <a:r>
              <a:rPr lang="el-GR" dirty="0">
                <a:solidFill>
                  <a:schemeClr val="bg1"/>
                </a:solidFill>
                <a:latin typeface="Calibri"/>
              </a:rPr>
              <a:t> </a:t>
            </a:r>
            <a:endParaRPr dirty="0">
              <a:solidFill>
                <a:schemeClr val="bg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>
                <a:solidFill>
                  <a:srgbClr val="000000"/>
                </a:solidFill>
                <a:latin typeface="Calibri"/>
              </a:rPr>
              <a:t>Open </a:t>
            </a:r>
            <a:r>
              <a:rPr lang="en-US" dirty="0" err="1">
                <a:solidFill>
                  <a:srgbClr val="000000"/>
                </a:solidFill>
                <a:latin typeface="Calibri"/>
              </a:rPr>
              <a:t>eClass</a:t>
            </a:r>
            <a:r>
              <a:rPr lang="en-US" dirty="0">
                <a:solidFill>
                  <a:srgbClr val="000000"/>
                </a:solidFill>
                <a:latin typeface="Calibri"/>
              </a:rPr>
              <a:t> – </a:t>
            </a:r>
            <a:r>
              <a:rPr lang="el-GR" dirty="0">
                <a:solidFill>
                  <a:srgbClr val="000000"/>
                </a:solidFill>
                <a:latin typeface="Calibri"/>
              </a:rPr>
              <a:t>Παραδείγματα </a:t>
            </a:r>
            <a:r>
              <a:rPr lang="el-GR" dirty="0" smtClean="0">
                <a:solidFill>
                  <a:srgbClr val="000000"/>
                </a:solidFill>
                <a:latin typeface="Calibri"/>
              </a:rPr>
              <a:t>χρήσης</a:t>
            </a:r>
            <a:endParaRPr lang="el-GR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0B19A337-1056-4FE5-B4D7-0F8ADC8EE35A}" type="slidenum">
              <a:rPr lang="el-GR" smtClean="0"/>
              <a:pPr/>
              <a:t>21</a:t>
            </a:fld>
            <a:endParaRPr lang="el-GR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xmlns="" val="4171736536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el-GR" dirty="0">
                <a:solidFill>
                  <a:srgbClr val="000000"/>
                </a:solidFill>
                <a:latin typeface="Calibri"/>
              </a:rPr>
              <a:t>Χρήσιμοι σύνδεσμοι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lnSpc>
                <a:spcPct val="100000"/>
              </a:lnSpc>
              <a:buFont typeface="Arial"/>
              <a:buChar char="•"/>
            </a:pPr>
            <a:r>
              <a:rPr lang="en-US" sz="2800" u="sng" dirty="0">
                <a:solidFill>
                  <a:srgbClr val="0000FF"/>
                </a:solidFill>
                <a:latin typeface="Calibri"/>
                <a:hlinkClick r:id="rId4"/>
              </a:rPr>
              <a:t>http://www.openeclass.org</a:t>
            </a:r>
            <a:endParaRPr lang="en-US" dirty="0"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en-US" sz="2800" u="sng" dirty="0">
                <a:solidFill>
                  <a:srgbClr val="0000FF"/>
                </a:solidFill>
                <a:latin typeface="Calibri"/>
                <a:hlinkClick r:id="rId5"/>
              </a:rPr>
              <a:t>http://wiki.openeclass.org/3.0</a:t>
            </a:r>
            <a:r>
              <a:rPr lang="en-US" sz="2800" u="sng" dirty="0" smtClean="0">
                <a:solidFill>
                  <a:srgbClr val="0000FF"/>
                </a:solidFill>
                <a:latin typeface="Calibri"/>
                <a:hlinkClick r:id="rId5"/>
              </a:rPr>
              <a:t>/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0B19A337-1056-4FE5-B4D7-0F8ADC8EE35A}" type="slidenum">
              <a:rPr lang="el-GR" smtClean="0"/>
              <a:pPr/>
              <a:t>22</a:t>
            </a:fld>
            <a:endParaRPr lang="el-GR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xmlns="" val="3275361788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>
                <a:solidFill>
                  <a:srgbClr val="000000"/>
                </a:solidFill>
                <a:latin typeface="Calibri"/>
              </a:rPr>
              <a:t>Επιπλέον </a:t>
            </a:r>
            <a:r>
              <a:rPr lang="el-GR" dirty="0" smtClean="0">
                <a:solidFill>
                  <a:srgbClr val="000000"/>
                </a:solidFill>
                <a:latin typeface="Calibri"/>
              </a:rPr>
              <a:t>πληροφορίες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55000" lnSpcReduction="20000"/>
          </a:bodyPr>
          <a:lstStyle/>
          <a:p>
            <a:pPr>
              <a:lnSpc>
                <a:spcPct val="100000"/>
              </a:lnSpc>
              <a:buFont typeface="Calibri"/>
              <a:buAutoNum type="arabicPeriod"/>
            </a:pPr>
            <a:r>
              <a:rPr lang="en-US" sz="2800" dirty="0">
                <a:solidFill>
                  <a:srgbClr val="000000"/>
                </a:solidFill>
                <a:latin typeface="Calibri"/>
              </a:rPr>
              <a:t>Ellis, Ryann K. (2009), </a:t>
            </a:r>
            <a:r>
              <a:rPr lang="en-US" sz="2800" i="1" u="sng" dirty="0">
                <a:solidFill>
                  <a:srgbClr val="0000FF"/>
                </a:solidFill>
                <a:latin typeface="Calibri"/>
                <a:hlinkClick r:id="rId4"/>
              </a:rPr>
              <a:t>Field Guide to Learning Management Systems</a:t>
            </a:r>
            <a:r>
              <a:rPr lang="en-US" sz="2800" dirty="0">
                <a:solidFill>
                  <a:srgbClr val="000000"/>
                </a:solidFill>
                <a:latin typeface="Calibri"/>
              </a:rPr>
              <a:t>, ASTD Learning Circuits</a:t>
            </a:r>
            <a:endParaRPr lang="en-US" dirty="0"/>
          </a:p>
          <a:p>
            <a:pPr>
              <a:lnSpc>
                <a:spcPct val="100000"/>
              </a:lnSpc>
              <a:buFont typeface="Calibri"/>
              <a:buAutoNum type="arabicPeriod"/>
            </a:pPr>
            <a:r>
              <a:rPr lang="en-US" sz="2800" dirty="0">
                <a:solidFill>
                  <a:srgbClr val="000000"/>
                </a:solidFill>
                <a:latin typeface="Calibri"/>
              </a:rPr>
              <a:t>Szabo, M. (2002). CMI Theory and Practice: Historical Roots of Learning </a:t>
            </a:r>
            <a:r>
              <a:rPr lang="en-US" sz="2800" dirty="0" err="1">
                <a:solidFill>
                  <a:srgbClr val="000000"/>
                </a:solidFill>
                <a:latin typeface="Calibri"/>
              </a:rPr>
              <a:t>Managment</a:t>
            </a:r>
            <a:r>
              <a:rPr lang="en-US" sz="2800" dirty="0">
                <a:solidFill>
                  <a:srgbClr val="000000"/>
                </a:solidFill>
                <a:latin typeface="Calibri"/>
              </a:rPr>
              <a:t> Systems. In </a:t>
            </a:r>
            <a:r>
              <a:rPr lang="en-US" sz="2800" i="1" dirty="0">
                <a:solidFill>
                  <a:srgbClr val="000000"/>
                </a:solidFill>
                <a:latin typeface="Calibri"/>
              </a:rPr>
              <a:t>World Conference on E-Learning in Corporate, Government, Healthcare, and Higher Education</a:t>
            </a:r>
            <a:r>
              <a:rPr lang="en-US" sz="2800" dirty="0">
                <a:solidFill>
                  <a:srgbClr val="000000"/>
                </a:solidFill>
                <a:latin typeface="Calibri"/>
              </a:rPr>
              <a:t> (Vol. 2002, No. 1, pp. 929-936).</a:t>
            </a:r>
            <a:endParaRPr lang="en-US" dirty="0"/>
          </a:p>
          <a:p>
            <a:pPr>
              <a:lnSpc>
                <a:spcPct val="100000"/>
              </a:lnSpc>
              <a:buFont typeface="Calibri"/>
              <a:buAutoNum type="arabicPeriod"/>
            </a:pPr>
            <a:r>
              <a:rPr lang="en-US" sz="2800" dirty="0">
                <a:solidFill>
                  <a:srgbClr val="000000"/>
                </a:solidFill>
                <a:latin typeface="Calibri"/>
              </a:rPr>
              <a:t>Rockley, A., </a:t>
            </a:r>
            <a:r>
              <a:rPr lang="en-US" sz="2800" dirty="0" err="1">
                <a:solidFill>
                  <a:srgbClr val="000000"/>
                </a:solidFill>
                <a:latin typeface="Calibri"/>
              </a:rPr>
              <a:t>Kostur</a:t>
            </a:r>
            <a:r>
              <a:rPr lang="en-US" sz="2800" dirty="0">
                <a:solidFill>
                  <a:srgbClr val="000000"/>
                </a:solidFill>
                <a:latin typeface="Calibri"/>
              </a:rPr>
              <a:t>, P., &amp; Manning, S. (2003). </a:t>
            </a:r>
            <a:r>
              <a:rPr lang="en-US" sz="2800" i="1" dirty="0">
                <a:solidFill>
                  <a:srgbClr val="000000"/>
                </a:solidFill>
                <a:latin typeface="Calibri"/>
              </a:rPr>
              <a:t>Managing enterprise content: A unified content strategy</a:t>
            </a:r>
            <a:r>
              <a:rPr lang="en-US" sz="2800" dirty="0">
                <a:solidFill>
                  <a:srgbClr val="000000"/>
                </a:solidFill>
                <a:latin typeface="Calibri"/>
              </a:rPr>
              <a:t>. New Riders.</a:t>
            </a:r>
            <a:endParaRPr lang="en-US" dirty="0"/>
          </a:p>
          <a:p>
            <a:pPr>
              <a:lnSpc>
                <a:spcPct val="100000"/>
              </a:lnSpc>
              <a:buFont typeface="Calibri"/>
              <a:buAutoNum type="arabicPeriod"/>
            </a:pPr>
            <a:r>
              <a:rPr lang="en-US" sz="2800" dirty="0">
                <a:solidFill>
                  <a:srgbClr val="000000"/>
                </a:solidFill>
                <a:latin typeface="Calibri"/>
              </a:rPr>
              <a:t>Bovey, J., (2005) "The Content Management Handbook", Program: electronic library and information systems, Vol. 39 </a:t>
            </a:r>
            <a:r>
              <a:rPr lang="en-US" sz="2800" dirty="0" err="1">
                <a:solidFill>
                  <a:srgbClr val="000000"/>
                </a:solidFill>
                <a:latin typeface="Calibri"/>
              </a:rPr>
              <a:t>Iss</a:t>
            </a:r>
            <a:r>
              <a:rPr lang="en-US" sz="2800" dirty="0">
                <a:solidFill>
                  <a:srgbClr val="000000"/>
                </a:solidFill>
                <a:latin typeface="Calibri"/>
              </a:rPr>
              <a:t>: 4, pp.387 – 388</a:t>
            </a:r>
            <a:endParaRPr lang="en-US" dirty="0"/>
          </a:p>
          <a:p>
            <a:pPr>
              <a:lnSpc>
                <a:spcPct val="100000"/>
              </a:lnSpc>
              <a:buFont typeface="Calibri"/>
              <a:buAutoNum type="arabicPeriod"/>
            </a:pPr>
            <a:r>
              <a:rPr lang="en-US" sz="2800" dirty="0" err="1">
                <a:solidFill>
                  <a:srgbClr val="000000"/>
                </a:solidFill>
                <a:latin typeface="Calibri"/>
              </a:rPr>
              <a:t>Boiko</a:t>
            </a:r>
            <a:r>
              <a:rPr lang="en-US" sz="2800" dirty="0">
                <a:solidFill>
                  <a:srgbClr val="000000"/>
                </a:solidFill>
                <a:latin typeface="Calibri"/>
              </a:rPr>
              <a:t>, B. (2005). </a:t>
            </a:r>
            <a:r>
              <a:rPr lang="en-US" sz="2800" i="1" dirty="0">
                <a:solidFill>
                  <a:srgbClr val="000000"/>
                </a:solidFill>
                <a:latin typeface="Calibri"/>
              </a:rPr>
              <a:t>Content management bible</a:t>
            </a:r>
            <a:r>
              <a:rPr lang="en-US" sz="2800" dirty="0">
                <a:solidFill>
                  <a:srgbClr val="000000"/>
                </a:solidFill>
                <a:latin typeface="Calibri"/>
              </a:rPr>
              <a:t>. John Wiley &amp; Sons.</a:t>
            </a:r>
            <a:endParaRPr lang="en-US" dirty="0"/>
          </a:p>
          <a:p>
            <a:pPr>
              <a:lnSpc>
                <a:spcPct val="100000"/>
              </a:lnSpc>
              <a:buFont typeface="Calibri"/>
              <a:buAutoNum type="arabicPeriod"/>
            </a:pPr>
            <a:r>
              <a:rPr lang="en-US" sz="2800" dirty="0" err="1">
                <a:solidFill>
                  <a:srgbClr val="000000"/>
                </a:solidFill>
                <a:latin typeface="Calibri"/>
              </a:rPr>
              <a:t>Atashak</a:t>
            </a:r>
            <a:r>
              <a:rPr lang="en-US" sz="2800" dirty="0">
                <a:solidFill>
                  <a:srgbClr val="000000"/>
                </a:solidFill>
                <a:latin typeface="Calibri"/>
              </a:rPr>
              <a:t>, M., </a:t>
            </a:r>
            <a:r>
              <a:rPr lang="en-US" sz="2800" dirty="0" err="1">
                <a:solidFill>
                  <a:srgbClr val="000000"/>
                </a:solidFill>
                <a:latin typeface="Calibri"/>
              </a:rPr>
              <a:t>Ahmadvand</a:t>
            </a:r>
            <a:r>
              <a:rPr lang="en-US" sz="2800" dirty="0">
                <a:solidFill>
                  <a:srgbClr val="000000"/>
                </a:solidFill>
                <a:latin typeface="Calibri"/>
              </a:rPr>
              <a:t>, A. M., &amp; </a:t>
            </a:r>
            <a:r>
              <a:rPr lang="en-US" sz="2800" dirty="0" err="1">
                <a:solidFill>
                  <a:srgbClr val="000000"/>
                </a:solidFill>
                <a:latin typeface="Calibri"/>
              </a:rPr>
              <a:t>Ezati</a:t>
            </a:r>
            <a:r>
              <a:rPr lang="en-US" sz="2800" dirty="0">
                <a:solidFill>
                  <a:srgbClr val="000000"/>
                </a:solidFill>
                <a:latin typeface="Calibri"/>
              </a:rPr>
              <a:t>, M. (2010). PUBLISH TOOLS OF LEARNING CONTENT MANAGEMENT SYSTEM (LCMS). </a:t>
            </a:r>
            <a:r>
              <a:rPr lang="en-US" sz="2800" i="1" dirty="0">
                <a:solidFill>
                  <a:srgbClr val="000000"/>
                </a:solidFill>
                <a:latin typeface="Calibri"/>
              </a:rPr>
              <a:t>INTED2010 Proceedings</a:t>
            </a:r>
            <a:r>
              <a:rPr lang="en-US" sz="2800" dirty="0">
                <a:solidFill>
                  <a:srgbClr val="000000"/>
                </a:solidFill>
                <a:latin typeface="Calibri"/>
              </a:rPr>
              <a:t>, 5471-5480.</a:t>
            </a:r>
            <a:endParaRPr lang="en-US" dirty="0"/>
          </a:p>
          <a:p>
            <a:pPr>
              <a:lnSpc>
                <a:spcPct val="100000"/>
              </a:lnSpc>
              <a:buFont typeface="Calibri"/>
              <a:buAutoNum type="arabicPeriod"/>
            </a:pPr>
            <a:r>
              <a:rPr lang="en-US" sz="2800" dirty="0">
                <a:solidFill>
                  <a:srgbClr val="000000"/>
                </a:solidFill>
                <a:latin typeface="Calibri"/>
              </a:rPr>
              <a:t>Mahoney, K., Cameron, I., An Introduction to learning management systems, </a:t>
            </a:r>
            <a:r>
              <a:rPr lang="el-GR" sz="2800" dirty="0">
                <a:solidFill>
                  <a:srgbClr val="000000"/>
                </a:solidFill>
                <a:latin typeface="Calibri"/>
              </a:rPr>
              <a:t>Διαθέσιμο στο </a:t>
            </a:r>
            <a:r>
              <a:rPr lang="en-US" sz="2800" dirty="0">
                <a:solidFill>
                  <a:srgbClr val="000000"/>
                </a:solidFill>
                <a:latin typeface="Calibri"/>
              </a:rPr>
              <a:t>URL: </a:t>
            </a:r>
            <a:r>
              <a:rPr lang="en-US" sz="2800" u="sng" dirty="0">
                <a:solidFill>
                  <a:srgbClr val="0000FF"/>
                </a:solidFill>
                <a:latin typeface="Calibri"/>
                <a:hlinkClick r:id="rId5"/>
              </a:rPr>
              <a:t>http://minerva.mq.edu.au:8080/vital/access/manager/Repository/mq:16874</a:t>
            </a:r>
            <a:r>
              <a:rPr lang="en-US" sz="2800" dirty="0">
                <a:solidFill>
                  <a:srgbClr val="000000"/>
                </a:solidFill>
                <a:latin typeface="Calibri"/>
                <a:hlinkClick r:id="rId5"/>
              </a:rPr>
              <a:t> </a:t>
            </a:r>
            <a:r>
              <a:rPr lang="en-US" sz="2800" i="1" dirty="0">
                <a:solidFill>
                  <a:srgbClr val="000000"/>
                </a:solidFill>
                <a:latin typeface="Calibri"/>
              </a:rPr>
              <a:t>(</a:t>
            </a:r>
            <a:r>
              <a:rPr lang="el-GR" sz="2800" i="1" dirty="0">
                <a:solidFill>
                  <a:srgbClr val="000000"/>
                </a:solidFill>
                <a:latin typeface="Calibri"/>
              </a:rPr>
              <a:t>πρόσβαση στις 7 Ιουλίου 2014). </a:t>
            </a:r>
            <a:endParaRPr lang="el-GR" dirty="0"/>
          </a:p>
          <a:p>
            <a:pPr>
              <a:lnSpc>
                <a:spcPct val="100000"/>
              </a:lnSpc>
              <a:buFont typeface="Calibri"/>
              <a:buAutoNum type="arabicPeriod"/>
            </a:pPr>
            <a:r>
              <a:rPr lang="en-US" sz="2800" dirty="0">
                <a:solidFill>
                  <a:srgbClr val="000000"/>
                </a:solidFill>
                <a:latin typeface="Calibri"/>
              </a:rPr>
              <a:t>Hobbs, D. (2005, October). Understanding learning management systems. Training and Development in Australia, 14–16.</a:t>
            </a:r>
            <a:endParaRPr lang="en-US" dirty="0"/>
          </a:p>
          <a:p>
            <a:pPr>
              <a:lnSpc>
                <a:spcPct val="100000"/>
              </a:lnSpc>
              <a:buFont typeface="Calibri"/>
              <a:buAutoNum type="arabicPeriod"/>
            </a:pPr>
            <a:r>
              <a:rPr lang="en-US" sz="2800" u="sng" dirty="0">
                <a:solidFill>
                  <a:srgbClr val="0000FF"/>
                </a:solidFill>
                <a:latin typeface="Calibri"/>
                <a:hlinkClick r:id="rId6"/>
              </a:rPr>
              <a:t>http://</a:t>
            </a:r>
            <a:r>
              <a:rPr lang="en-US" sz="2800" u="sng" dirty="0" smtClean="0">
                <a:solidFill>
                  <a:srgbClr val="0000FF"/>
                </a:solidFill>
                <a:latin typeface="Calibri"/>
                <a:hlinkClick r:id="rId6"/>
              </a:rPr>
              <a:t>wiki.openeclass.org/3.0/doku.php?id=el:detail_descr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0B19A337-1056-4FE5-B4D7-0F8ADC8EE35A}" type="slidenum">
              <a:rPr lang="el-GR" smtClean="0"/>
              <a:pPr/>
              <a:t>23</a:t>
            </a:fld>
            <a:endParaRPr lang="el-GR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xmlns="" val="1731943413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1333500" y="2492896"/>
            <a:ext cx="6477000" cy="1828800"/>
          </a:xfrm>
        </p:spPr>
        <p:txBody>
          <a:bodyPr>
            <a:normAutofit fontScale="90000"/>
          </a:bodyPr>
          <a:lstStyle/>
          <a:p>
            <a:pPr algn="ctr"/>
            <a:r>
              <a:rPr lang="el-GR" cap="none" dirty="0" smtClean="0"/>
              <a:t>Σας ευχαριστώ πολύ</a:t>
            </a:r>
            <a:br>
              <a:rPr lang="el-GR" cap="none" dirty="0" smtClean="0"/>
            </a:br>
            <a:r>
              <a:rPr lang="el-GR" cap="none" dirty="0"/>
              <a:t/>
            </a:r>
            <a:br>
              <a:rPr lang="el-GR" cap="none" dirty="0"/>
            </a:br>
            <a:r>
              <a:rPr lang="el-GR" sz="4000" cap="none" dirty="0" smtClean="0"/>
              <a:t>Ερωτήσεις</a:t>
            </a:r>
            <a:r>
              <a:rPr lang="en-US" sz="4000" cap="none" dirty="0" smtClean="0"/>
              <a:t>;</a:t>
            </a:r>
            <a:endParaRPr lang="el-GR" cap="none" dirty="0"/>
          </a:p>
        </p:txBody>
      </p:sp>
      <p:sp>
        <p:nvSpPr>
          <p:cNvPr id="6" name="Subtitle 2"/>
          <p:cNvSpPr txBox="1">
            <a:spLocks/>
          </p:cNvSpPr>
          <p:nvPr/>
        </p:nvSpPr>
        <p:spPr>
          <a:xfrm>
            <a:off x="2339752" y="6050037"/>
            <a:ext cx="6728048" cy="685800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marL="0" indent="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None/>
              <a:defRPr kumimoji="0" sz="26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None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None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None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None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None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None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l-GR" sz="2300" dirty="0" smtClean="0"/>
              <a:t>Μονάδα Αριστείας ΕΛ/ΛΑΚ ΤΕΙ Αθήνας</a:t>
            </a:r>
            <a:endParaRPr lang="el-GR" sz="2300" dirty="0"/>
          </a:p>
        </p:txBody>
      </p:sp>
      <p:pic>
        <p:nvPicPr>
          <p:cNvPr id="7" name="Picture 9" descr="C:\Users\alex\Desktop\images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157306" y="6066000"/>
            <a:ext cx="1920047" cy="6724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10" descr="C:\Users\alex\Desktop\logo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0305" y="6102022"/>
            <a:ext cx="2172502" cy="6031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xmlns="" val="14005785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>Συστήματα Διαχείρισης Μάθησης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>
            <a:normAutofit/>
          </a:bodyPr>
          <a:lstStyle/>
          <a:p>
            <a:fld id="{0B19A337-1056-4FE5-B4D7-0F8ADC8EE35A}" type="slidenum">
              <a:rPr lang="el-GR" smtClean="0"/>
              <a:pPr/>
              <a:t>3</a:t>
            </a:fld>
            <a:endParaRPr lang="el-GR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xmlns="" val="23137458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l-GR" sz="4000" dirty="0">
                <a:solidFill>
                  <a:srgbClr val="000000"/>
                </a:solidFill>
                <a:latin typeface="Calibri"/>
              </a:rPr>
              <a:t>Συστήματα Διαχείρισης </a:t>
            </a:r>
            <a:r>
              <a:rPr lang="el-GR" sz="4000" dirty="0" smtClean="0">
                <a:solidFill>
                  <a:srgbClr val="000000"/>
                </a:solidFill>
                <a:latin typeface="Calibri"/>
              </a:rPr>
              <a:t>Μάθησης</a:t>
            </a:r>
            <a:br>
              <a:rPr lang="el-GR" sz="4000" dirty="0" smtClean="0">
                <a:solidFill>
                  <a:srgbClr val="000000"/>
                </a:solidFill>
                <a:latin typeface="Calibri"/>
              </a:rPr>
            </a:br>
            <a:r>
              <a:rPr lang="el-GR" sz="4000" dirty="0" smtClean="0">
                <a:solidFill>
                  <a:srgbClr val="000000"/>
                </a:solidFill>
                <a:latin typeface="Calibri"/>
              </a:rPr>
              <a:t>Ορισμός</a:t>
            </a:r>
            <a:endParaRPr lang="el-GR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20000"/>
          </a:bodyPr>
          <a:lstStyle/>
          <a:p>
            <a:pPr>
              <a:lnSpc>
                <a:spcPct val="100000"/>
              </a:lnSpc>
              <a:buFont typeface="Arial"/>
              <a:buChar char="•"/>
            </a:pPr>
            <a:r>
              <a:rPr lang="el-GR" sz="2800" b="1" dirty="0">
                <a:solidFill>
                  <a:srgbClr val="000000"/>
                </a:solidFill>
                <a:latin typeface="Calibri"/>
              </a:rPr>
              <a:t>Σύστημα διαχείρισης μάθησης, </a:t>
            </a:r>
            <a:r>
              <a:rPr lang="el-GR" sz="2800" dirty="0">
                <a:solidFill>
                  <a:srgbClr val="000000"/>
                </a:solidFill>
                <a:latin typeface="Calibri"/>
              </a:rPr>
              <a:t>(</a:t>
            </a:r>
            <a:r>
              <a:rPr lang="el-GR" sz="2800" dirty="0" err="1">
                <a:solidFill>
                  <a:srgbClr val="000000"/>
                </a:solidFill>
                <a:latin typeface="Calibri"/>
              </a:rPr>
              <a:t>learning</a:t>
            </a:r>
            <a:r>
              <a:rPr lang="el-GR" sz="2800" dirty="0">
                <a:solidFill>
                  <a:srgbClr val="000000"/>
                </a:solidFill>
                <a:latin typeface="Calibri"/>
              </a:rPr>
              <a:t> </a:t>
            </a:r>
            <a:r>
              <a:rPr lang="el-GR" sz="2800" dirty="0" err="1">
                <a:solidFill>
                  <a:srgbClr val="000000"/>
                </a:solidFill>
                <a:latin typeface="Calibri"/>
              </a:rPr>
              <a:t>management</a:t>
            </a:r>
            <a:r>
              <a:rPr lang="el-GR" sz="2800" dirty="0">
                <a:solidFill>
                  <a:srgbClr val="000000"/>
                </a:solidFill>
                <a:latin typeface="Calibri"/>
              </a:rPr>
              <a:t> </a:t>
            </a:r>
            <a:r>
              <a:rPr lang="el-GR" sz="2800" dirty="0" err="1">
                <a:solidFill>
                  <a:srgbClr val="000000"/>
                </a:solidFill>
                <a:latin typeface="Calibri"/>
              </a:rPr>
              <a:t>system</a:t>
            </a:r>
            <a:r>
              <a:rPr lang="el-GR" sz="2800" dirty="0">
                <a:solidFill>
                  <a:srgbClr val="000000"/>
                </a:solidFill>
                <a:latin typeface="Calibri"/>
              </a:rPr>
              <a:t> – LMS)</a:t>
            </a:r>
            <a:endParaRPr lang="el-GR" dirty="0"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el-GR" sz="2800" dirty="0">
                <a:solidFill>
                  <a:srgbClr val="000000"/>
                </a:solidFill>
                <a:latin typeface="Calibri"/>
              </a:rPr>
              <a:t>Λογισμικό για την:</a:t>
            </a:r>
            <a:endParaRPr lang="el-GR" dirty="0"/>
          </a:p>
          <a:p>
            <a:pPr lvl="1">
              <a:buSzPct val="75000"/>
              <a:buFont typeface="StarSymbol"/>
              <a:buChar char=""/>
            </a:pPr>
            <a:r>
              <a:rPr lang="el-GR" sz="2800" dirty="0">
                <a:solidFill>
                  <a:srgbClr val="000000"/>
                </a:solidFill>
                <a:latin typeface="Calibri"/>
              </a:rPr>
              <a:t>διαχείριση</a:t>
            </a:r>
            <a:endParaRPr lang="el-GR" dirty="0"/>
          </a:p>
          <a:p>
            <a:pPr lvl="1">
              <a:buSzPct val="75000"/>
              <a:buFont typeface="StarSymbol"/>
              <a:buChar char=""/>
            </a:pPr>
            <a:r>
              <a:rPr lang="el-GR" sz="2800" dirty="0">
                <a:solidFill>
                  <a:srgbClr val="000000"/>
                </a:solidFill>
                <a:latin typeface="Calibri"/>
              </a:rPr>
              <a:t>τεκμηρίωση</a:t>
            </a:r>
            <a:endParaRPr lang="el-GR" dirty="0"/>
          </a:p>
          <a:p>
            <a:pPr lvl="1">
              <a:buSzPct val="75000"/>
              <a:buFont typeface="StarSymbol"/>
              <a:buChar char=""/>
            </a:pPr>
            <a:r>
              <a:rPr lang="el-GR" sz="2800" dirty="0">
                <a:solidFill>
                  <a:srgbClr val="000000"/>
                </a:solidFill>
                <a:latin typeface="Calibri"/>
              </a:rPr>
              <a:t>παρακολούθηση</a:t>
            </a:r>
            <a:endParaRPr lang="el-GR" dirty="0"/>
          </a:p>
          <a:p>
            <a:pPr lvl="1">
              <a:buSzPct val="75000"/>
              <a:buFont typeface="StarSymbol"/>
              <a:buChar char=""/>
            </a:pPr>
            <a:r>
              <a:rPr lang="el-GR" sz="2800" dirty="0">
                <a:solidFill>
                  <a:srgbClr val="000000"/>
                </a:solidFill>
                <a:latin typeface="Calibri"/>
              </a:rPr>
              <a:t>αναφορά</a:t>
            </a:r>
            <a:endParaRPr lang="el-GR" dirty="0"/>
          </a:p>
          <a:p>
            <a:pPr lvl="1">
              <a:buSzPct val="75000"/>
              <a:buFont typeface="StarSymbol"/>
              <a:buChar char=""/>
            </a:pPr>
            <a:r>
              <a:rPr lang="el-GR" sz="2800" dirty="0">
                <a:solidFill>
                  <a:srgbClr val="000000"/>
                </a:solidFill>
                <a:latin typeface="Calibri"/>
              </a:rPr>
              <a:t>παράδοση</a:t>
            </a:r>
            <a:endParaRPr lang="el-GR" dirty="0"/>
          </a:p>
          <a:p>
            <a:pPr>
              <a:buFont typeface="Arial"/>
              <a:buChar char="•"/>
            </a:pPr>
            <a:r>
              <a:rPr lang="el-GR" sz="2800" dirty="0">
                <a:solidFill>
                  <a:srgbClr val="000000"/>
                </a:solidFill>
                <a:latin typeface="Calibri"/>
              </a:rPr>
              <a:t>μαθημάτων ηλεκτρονικής μάθησης (e-</a:t>
            </a:r>
            <a:r>
              <a:rPr lang="el-GR" sz="2800" dirty="0" err="1">
                <a:solidFill>
                  <a:srgbClr val="000000"/>
                </a:solidFill>
                <a:latin typeface="Calibri"/>
              </a:rPr>
              <a:t>learning</a:t>
            </a:r>
            <a:r>
              <a:rPr lang="el-GR" sz="2800" dirty="0">
                <a:solidFill>
                  <a:srgbClr val="000000"/>
                </a:solidFill>
                <a:latin typeface="Calibri"/>
              </a:rPr>
              <a:t>) ή προγραμμάτων κατάρτισης</a:t>
            </a:r>
            <a:endParaRPr lang="el-GR" dirty="0"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el-GR" sz="2800" dirty="0">
                <a:solidFill>
                  <a:srgbClr val="000000"/>
                </a:solidFill>
                <a:latin typeface="Calibri"/>
              </a:rPr>
              <a:t>Ένα </a:t>
            </a:r>
            <a:r>
              <a:rPr lang="el-GR" sz="2800" b="1" dirty="0">
                <a:solidFill>
                  <a:srgbClr val="000000"/>
                </a:solidFill>
                <a:latin typeface="Calibri"/>
              </a:rPr>
              <a:t>σύστημα διαχείρισης μάθησης </a:t>
            </a:r>
            <a:r>
              <a:rPr lang="el-GR" sz="2800" dirty="0">
                <a:solidFill>
                  <a:srgbClr val="000000"/>
                </a:solidFill>
                <a:latin typeface="Calibri"/>
              </a:rPr>
              <a:t>αποτελεί το πλαίσιο που χειρίζεται όλες τις πτυχές της διαδικασίας της </a:t>
            </a:r>
            <a:r>
              <a:rPr lang="el-GR" sz="2800" dirty="0" smtClean="0">
                <a:solidFill>
                  <a:srgbClr val="000000"/>
                </a:solidFill>
                <a:latin typeface="Calibri"/>
              </a:rPr>
              <a:t>μάθησης</a:t>
            </a:r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0B19A337-1056-4FE5-B4D7-0F8ADC8EE35A}" type="slidenum">
              <a:rPr lang="el-GR" smtClean="0"/>
              <a:pPr/>
              <a:t>4</a:t>
            </a:fld>
            <a:endParaRPr lang="el-GR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xmlns="" val="4156266293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>
                <a:solidFill>
                  <a:srgbClr val="000000"/>
                </a:solidFill>
                <a:latin typeface="Calibri"/>
              </a:rPr>
              <a:t>Συστήματα Διαχείρισης Μάθησης – Συναφείς </a:t>
            </a:r>
            <a:r>
              <a:rPr lang="el-GR" dirty="0" smtClean="0">
                <a:solidFill>
                  <a:srgbClr val="000000"/>
                </a:solidFill>
                <a:latin typeface="Calibri"/>
              </a:rPr>
              <a:t>όροι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  <a:buFont typeface="Arial"/>
              <a:buChar char="•"/>
            </a:pPr>
            <a:r>
              <a:rPr lang="el-GR" sz="2400" b="1" dirty="0">
                <a:solidFill>
                  <a:srgbClr val="000000"/>
                </a:solidFill>
                <a:latin typeface="Calibri"/>
              </a:rPr>
              <a:t>Σύστημα διαχείρισης περιεχομένου</a:t>
            </a:r>
            <a:r>
              <a:rPr lang="el-GR" sz="2400" dirty="0">
                <a:solidFill>
                  <a:srgbClr val="000000"/>
                </a:solidFill>
                <a:latin typeface="Calibri"/>
              </a:rPr>
              <a:t> (</a:t>
            </a:r>
            <a:r>
              <a:rPr lang="el-GR" sz="2400" dirty="0" err="1">
                <a:solidFill>
                  <a:srgbClr val="000000"/>
                </a:solidFill>
                <a:latin typeface="Calibri"/>
              </a:rPr>
              <a:t>Content</a:t>
            </a:r>
            <a:r>
              <a:rPr lang="el-GR" sz="2400" dirty="0">
                <a:solidFill>
                  <a:srgbClr val="000000"/>
                </a:solidFill>
                <a:latin typeface="Calibri"/>
              </a:rPr>
              <a:t> </a:t>
            </a:r>
            <a:r>
              <a:rPr lang="el-GR" sz="2400" dirty="0" err="1">
                <a:solidFill>
                  <a:srgbClr val="000000"/>
                </a:solidFill>
                <a:latin typeface="Calibri"/>
              </a:rPr>
              <a:t>management</a:t>
            </a:r>
            <a:r>
              <a:rPr lang="el-GR" sz="2400" dirty="0">
                <a:solidFill>
                  <a:srgbClr val="000000"/>
                </a:solidFill>
                <a:latin typeface="Calibri"/>
              </a:rPr>
              <a:t> </a:t>
            </a:r>
            <a:r>
              <a:rPr lang="el-GR" sz="2400" dirty="0" err="1">
                <a:solidFill>
                  <a:srgbClr val="000000"/>
                </a:solidFill>
                <a:latin typeface="Calibri"/>
              </a:rPr>
              <a:t>system</a:t>
            </a:r>
            <a:r>
              <a:rPr lang="el-GR" sz="2400" dirty="0">
                <a:solidFill>
                  <a:srgbClr val="000000"/>
                </a:solidFill>
                <a:latin typeface="Calibri"/>
              </a:rPr>
              <a:t> – CMS): μια εφαρμογή που επιτρέπει τη δημοσίευση, επεξεργασία και τροποποίηση του περιεχομένου, την οργάνωση, τη διαγραφή, καθώς και τη συντήρηση </a:t>
            </a:r>
            <a:r>
              <a:rPr lang="el-GR" sz="2400" dirty="0" smtClean="0">
                <a:solidFill>
                  <a:srgbClr val="000000"/>
                </a:solidFill>
                <a:latin typeface="Calibri"/>
              </a:rPr>
              <a:t>του</a:t>
            </a:r>
            <a:endParaRPr lang="el-GR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0B19A337-1056-4FE5-B4D7-0F8ADC8EE35A}" type="slidenum">
              <a:rPr lang="el-GR" smtClean="0"/>
              <a:pPr/>
              <a:t>5</a:t>
            </a:fld>
            <a:endParaRPr lang="el-GR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xmlns="" val="4148226593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>
                <a:solidFill>
                  <a:srgbClr val="000000"/>
                </a:solidFill>
                <a:latin typeface="Calibri"/>
              </a:rPr>
              <a:t>Συστήματα Διαχείρισης Μάθησης – Συναφείς </a:t>
            </a:r>
            <a:r>
              <a:rPr lang="el-GR" dirty="0" smtClean="0">
                <a:solidFill>
                  <a:srgbClr val="000000"/>
                </a:solidFill>
                <a:latin typeface="Calibri"/>
              </a:rPr>
              <a:t>όροι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  <a:buFont typeface="Arial"/>
              <a:buChar char="•"/>
            </a:pPr>
            <a:r>
              <a:rPr lang="el-GR" sz="2400" b="1" dirty="0" smtClean="0">
                <a:solidFill>
                  <a:srgbClr val="000000"/>
                </a:solidFill>
                <a:latin typeface="Calibri"/>
              </a:rPr>
              <a:t>Συστήματα </a:t>
            </a:r>
            <a:r>
              <a:rPr lang="el-GR" sz="2400" b="1" dirty="0">
                <a:solidFill>
                  <a:srgbClr val="000000"/>
                </a:solidFill>
                <a:latin typeface="Calibri"/>
              </a:rPr>
              <a:t>Διαχείρισης Μαθησιακού Περιεχομένου (LCMS):</a:t>
            </a:r>
            <a:endParaRPr lang="el-GR" sz="2400" dirty="0"/>
          </a:p>
          <a:p>
            <a:pPr lvl="1">
              <a:buSzPct val="75000"/>
              <a:buFont typeface="StarSymbol"/>
              <a:buChar char=""/>
            </a:pPr>
            <a:r>
              <a:rPr lang="el-GR" sz="2400" dirty="0">
                <a:solidFill>
                  <a:srgbClr val="000000"/>
                </a:solidFill>
                <a:latin typeface="Calibri"/>
              </a:rPr>
              <a:t>περιβάλλον πολλαπλών χρηστών</a:t>
            </a:r>
            <a:endParaRPr lang="el-GR" sz="2400" dirty="0"/>
          </a:p>
          <a:p>
            <a:pPr lvl="1">
              <a:buSzPct val="75000"/>
              <a:buFont typeface="StarSymbol"/>
              <a:buChar char=""/>
            </a:pPr>
            <a:r>
              <a:rPr lang="el-GR" sz="2400" dirty="0">
                <a:solidFill>
                  <a:srgbClr val="000000"/>
                </a:solidFill>
                <a:latin typeface="Calibri"/>
              </a:rPr>
              <a:t>οι προγραμματιστές, οι συγγραφείς, οι εκπαιδευτικοί σχεδιαστές και οι εμπειρογνώμονες μπορούν να δημιουργήσουν, αποθηκεύσουν, </a:t>
            </a:r>
            <a:r>
              <a:rPr lang="el-GR" sz="2400" dirty="0" err="1">
                <a:solidFill>
                  <a:srgbClr val="000000"/>
                </a:solidFill>
                <a:latin typeface="Calibri"/>
              </a:rPr>
              <a:t>επαναχρησιμοποίησουν</a:t>
            </a:r>
            <a:r>
              <a:rPr lang="el-GR" sz="2400" dirty="0">
                <a:solidFill>
                  <a:srgbClr val="000000"/>
                </a:solidFill>
                <a:latin typeface="Calibri"/>
              </a:rPr>
              <a:t>, διαχειριστούν, και να παραδώσουν ψηφιακό e-</a:t>
            </a:r>
            <a:r>
              <a:rPr lang="el-GR" sz="2400" dirty="0" err="1">
                <a:solidFill>
                  <a:srgbClr val="000000"/>
                </a:solidFill>
                <a:latin typeface="Calibri"/>
              </a:rPr>
              <a:t>learning</a:t>
            </a:r>
            <a:r>
              <a:rPr lang="el-GR" sz="2400" dirty="0">
                <a:solidFill>
                  <a:srgbClr val="000000"/>
                </a:solidFill>
                <a:latin typeface="Calibri"/>
              </a:rPr>
              <a:t> </a:t>
            </a:r>
            <a:r>
              <a:rPr lang="el-GR" sz="2400" dirty="0" err="1">
                <a:solidFill>
                  <a:srgbClr val="000000"/>
                </a:solidFill>
                <a:latin typeface="Calibri"/>
              </a:rPr>
              <a:t>περιεχομένο</a:t>
            </a:r>
            <a:r>
              <a:rPr lang="el-GR" sz="2400" dirty="0">
                <a:solidFill>
                  <a:srgbClr val="000000"/>
                </a:solidFill>
                <a:latin typeface="Calibri"/>
              </a:rPr>
              <a:t> από ένα </a:t>
            </a:r>
            <a:r>
              <a:rPr lang="el-GR" sz="2400" b="1" dirty="0">
                <a:solidFill>
                  <a:srgbClr val="000000"/>
                </a:solidFill>
                <a:latin typeface="Calibri"/>
              </a:rPr>
              <a:t>κεντρικό αποθετήριο αντικείμενων</a:t>
            </a:r>
            <a:endParaRPr lang="el-GR" sz="2400" dirty="0"/>
          </a:p>
          <a:p>
            <a:pPr lvl="1">
              <a:buSzPct val="75000"/>
              <a:buFont typeface="StarSymbol"/>
              <a:buChar char=""/>
            </a:pPr>
            <a:r>
              <a:rPr lang="el-GR" sz="2400" dirty="0">
                <a:solidFill>
                  <a:srgbClr val="000000"/>
                </a:solidFill>
                <a:latin typeface="Calibri"/>
              </a:rPr>
              <a:t>επικεντρώνεται στην ανάπτυξη, τη διαχείριση και τη δημοσίευση του περιεχομένου που τυπικά θα παραδίδεται μέσω ενός </a:t>
            </a:r>
            <a:r>
              <a:rPr lang="el-GR" sz="2400" dirty="0" smtClean="0">
                <a:solidFill>
                  <a:srgbClr val="000000"/>
                </a:solidFill>
                <a:latin typeface="Calibri"/>
              </a:rPr>
              <a:t>LMS</a:t>
            </a:r>
            <a:endParaRPr lang="el-GR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0B19A337-1056-4FE5-B4D7-0F8ADC8EE35A}" type="slidenum">
              <a:rPr lang="el-GR" smtClean="0"/>
              <a:pPr/>
              <a:t>6</a:t>
            </a:fld>
            <a:endParaRPr lang="el-GR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xmlns="" val="2916692385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>
                <a:solidFill>
                  <a:srgbClr val="000000"/>
                </a:solidFill>
                <a:latin typeface="Calibri"/>
              </a:rPr>
              <a:t>Συστήματα Διαχείρισης Μάθησης - </a:t>
            </a:r>
            <a:r>
              <a:rPr lang="el-GR" dirty="0" smtClean="0">
                <a:solidFill>
                  <a:srgbClr val="000000"/>
                </a:solidFill>
                <a:latin typeface="Calibri"/>
              </a:rPr>
              <a:t>Σκοπός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  <a:buFont typeface="Arial"/>
              <a:buChar char="•"/>
            </a:pPr>
            <a:r>
              <a:rPr lang="el-GR" sz="2400" dirty="0">
                <a:solidFill>
                  <a:srgbClr val="000000"/>
                </a:solidFill>
                <a:latin typeface="Calibri"/>
              </a:rPr>
              <a:t>Ένα </a:t>
            </a:r>
            <a:r>
              <a:rPr lang="el-GR" sz="2400" b="1" dirty="0">
                <a:solidFill>
                  <a:srgbClr val="000000"/>
                </a:solidFill>
                <a:latin typeface="Calibri"/>
              </a:rPr>
              <a:t>Συστήματα Διαχείρισης Μάθησης</a:t>
            </a:r>
            <a:r>
              <a:rPr lang="el-GR" sz="2400" dirty="0">
                <a:solidFill>
                  <a:srgbClr val="000000"/>
                </a:solidFill>
                <a:latin typeface="Calibri"/>
              </a:rPr>
              <a:t> αποτελεί την υποδομή που </a:t>
            </a:r>
            <a:endParaRPr lang="el-GR" sz="2400" dirty="0"/>
          </a:p>
          <a:p>
            <a:pPr lvl="1">
              <a:lnSpc>
                <a:spcPct val="100000"/>
              </a:lnSpc>
              <a:buFont typeface="Arial"/>
              <a:buChar char="–"/>
            </a:pPr>
            <a:r>
              <a:rPr lang="el-GR" sz="2400" dirty="0">
                <a:solidFill>
                  <a:srgbClr val="000000"/>
                </a:solidFill>
                <a:latin typeface="Calibri"/>
              </a:rPr>
              <a:t>παρέχει και διαχειρίζεται εκπαιδευτικό περιεχόμενο, </a:t>
            </a:r>
            <a:endParaRPr lang="el-GR" sz="2400" dirty="0"/>
          </a:p>
          <a:p>
            <a:pPr lvl="1">
              <a:lnSpc>
                <a:spcPct val="100000"/>
              </a:lnSpc>
              <a:buFont typeface="Arial"/>
              <a:buChar char="–"/>
            </a:pPr>
            <a:r>
              <a:rPr lang="el-GR" sz="2400" dirty="0">
                <a:solidFill>
                  <a:srgbClr val="000000"/>
                </a:solidFill>
                <a:latin typeface="Calibri"/>
              </a:rPr>
              <a:t>προσδιορίζει και αξιολογεί τους στόχους εκπαίδευσης ή κατάρτισης, </a:t>
            </a:r>
            <a:endParaRPr lang="el-GR" sz="2400" dirty="0"/>
          </a:p>
          <a:p>
            <a:pPr lvl="1">
              <a:lnSpc>
                <a:spcPct val="100000"/>
              </a:lnSpc>
              <a:buFont typeface="Arial"/>
              <a:buChar char="–"/>
            </a:pPr>
            <a:r>
              <a:rPr lang="el-GR" sz="2400" dirty="0">
                <a:solidFill>
                  <a:srgbClr val="000000"/>
                </a:solidFill>
                <a:latin typeface="Calibri"/>
              </a:rPr>
              <a:t>παρακολουθεί την πρόοδο προς την επίτευξη των στόχων αυτών,</a:t>
            </a:r>
            <a:endParaRPr lang="el-GR" sz="2400" dirty="0"/>
          </a:p>
          <a:p>
            <a:pPr lvl="1">
              <a:lnSpc>
                <a:spcPct val="100000"/>
              </a:lnSpc>
              <a:buFont typeface="Arial"/>
              <a:buChar char="–"/>
            </a:pPr>
            <a:r>
              <a:rPr lang="el-GR" sz="2400" dirty="0">
                <a:solidFill>
                  <a:srgbClr val="000000"/>
                </a:solidFill>
                <a:latin typeface="Calibri"/>
              </a:rPr>
              <a:t> και συλλέγει και παρουσιάζει στοιχεία για την εποπτεία της διαδικασίας εκμάθησης ως </a:t>
            </a:r>
            <a:r>
              <a:rPr lang="el-GR" sz="2400" dirty="0" smtClean="0">
                <a:solidFill>
                  <a:srgbClr val="000000"/>
                </a:solidFill>
                <a:latin typeface="Calibri"/>
              </a:rPr>
              <a:t>σύνολο</a:t>
            </a:r>
            <a:endParaRPr lang="el-GR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0B19A337-1056-4FE5-B4D7-0F8ADC8EE35A}" type="slidenum">
              <a:rPr lang="el-GR" smtClean="0"/>
              <a:pPr/>
              <a:t>7</a:t>
            </a:fld>
            <a:endParaRPr lang="el-GR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xmlns="" val="1593705900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>
                <a:solidFill>
                  <a:srgbClr val="000000"/>
                </a:solidFill>
                <a:latin typeface="Calibri"/>
              </a:rPr>
              <a:t>Συστήματα Διαχείρισης Μάθησης - </a:t>
            </a:r>
            <a:r>
              <a:rPr lang="el-GR" dirty="0" smtClean="0">
                <a:solidFill>
                  <a:srgbClr val="000000"/>
                </a:solidFill>
                <a:latin typeface="Calibri"/>
              </a:rPr>
              <a:t>Πλεονεκτήματα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lnSpc>
                <a:spcPct val="100000"/>
              </a:lnSpc>
              <a:buFont typeface="Arial"/>
              <a:buChar char="•"/>
            </a:pPr>
            <a:r>
              <a:rPr lang="el-GR" sz="2800" dirty="0">
                <a:solidFill>
                  <a:srgbClr val="000000"/>
                </a:solidFill>
                <a:latin typeface="Calibri"/>
              </a:rPr>
              <a:t>Ευελιξία </a:t>
            </a:r>
            <a:r>
              <a:rPr lang="el-GR" sz="2800" dirty="0" err="1">
                <a:solidFill>
                  <a:srgbClr val="000000"/>
                </a:solidFill>
                <a:latin typeface="Calibri"/>
              </a:rPr>
              <a:t>προσβασης</a:t>
            </a:r>
            <a:endParaRPr lang="el-GR" dirty="0"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el-GR" sz="2800" dirty="0">
                <a:solidFill>
                  <a:srgbClr val="000000"/>
                </a:solidFill>
                <a:latin typeface="Calibri"/>
              </a:rPr>
              <a:t>Υποστήριξη περιεχομένου σε πολλές διαφορετικές μορφές (πολυμέσα, εικόνα, βίντεο, κείμενο)</a:t>
            </a:r>
            <a:endParaRPr lang="el-GR" dirty="0"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el-GR" sz="2800" dirty="0">
                <a:solidFill>
                  <a:srgbClr val="000000"/>
                </a:solidFill>
                <a:latin typeface="Calibri"/>
              </a:rPr>
              <a:t>Εξατομικευμένα προγράμματα εκμάθησης</a:t>
            </a:r>
            <a:endParaRPr lang="el-GR" dirty="0"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el-GR" sz="2800" dirty="0">
                <a:solidFill>
                  <a:srgbClr val="000000"/>
                </a:solidFill>
                <a:latin typeface="Calibri"/>
              </a:rPr>
              <a:t>Επαναχρησιμοποίηση &amp; διαμοιρασμός </a:t>
            </a:r>
            <a:r>
              <a:rPr lang="el-GR" sz="2800" dirty="0" smtClean="0">
                <a:solidFill>
                  <a:srgbClr val="000000"/>
                </a:solidFill>
                <a:latin typeface="Calibri"/>
              </a:rPr>
              <a:t>περιεχομένου</a:t>
            </a:r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0B19A337-1056-4FE5-B4D7-0F8ADC8EE35A}" type="slidenum">
              <a:rPr lang="el-GR" smtClean="0"/>
              <a:pPr/>
              <a:t>8</a:t>
            </a:fld>
            <a:endParaRPr lang="el-GR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xmlns="" val="3940538957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>
                <a:solidFill>
                  <a:srgbClr val="000000"/>
                </a:solidFill>
                <a:latin typeface="Calibri"/>
              </a:rPr>
              <a:t>Συστήματα Διαχείρισης Μάθησης - </a:t>
            </a:r>
            <a:r>
              <a:rPr lang="el-GR" dirty="0" smtClean="0">
                <a:solidFill>
                  <a:srgbClr val="000000"/>
                </a:solidFill>
                <a:latin typeface="Calibri"/>
              </a:rPr>
              <a:t>Λειτουργίες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lnSpc>
                <a:spcPct val="100000"/>
              </a:lnSpc>
              <a:buFont typeface="Arial"/>
              <a:buChar char="•"/>
            </a:pPr>
            <a:r>
              <a:rPr lang="el-GR" sz="2800" dirty="0">
                <a:solidFill>
                  <a:srgbClr val="000000"/>
                </a:solidFill>
                <a:latin typeface="Calibri"/>
              </a:rPr>
              <a:t>Εγγραφή σπουδαστών</a:t>
            </a:r>
            <a:endParaRPr lang="el-GR" dirty="0"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el-GR" sz="2800" dirty="0">
                <a:solidFill>
                  <a:srgbClr val="000000"/>
                </a:solidFill>
                <a:latin typeface="Calibri"/>
              </a:rPr>
              <a:t>Παρακολούθηση συμμετοχής στο μάθημα</a:t>
            </a:r>
            <a:endParaRPr lang="el-GR" dirty="0"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el-GR" sz="2800" dirty="0">
                <a:solidFill>
                  <a:srgbClr val="000000"/>
                </a:solidFill>
                <a:latin typeface="Calibri"/>
              </a:rPr>
              <a:t>Εξέταση</a:t>
            </a:r>
            <a:endParaRPr lang="el-GR" dirty="0"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el-GR" sz="2800" dirty="0">
                <a:solidFill>
                  <a:srgbClr val="000000"/>
                </a:solidFill>
                <a:latin typeface="Calibri"/>
              </a:rPr>
              <a:t>Διεξαγωγή συζητήσεων</a:t>
            </a:r>
            <a:endParaRPr lang="el-GR" dirty="0"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el-GR" sz="2800" dirty="0">
                <a:solidFill>
                  <a:srgbClr val="000000"/>
                </a:solidFill>
                <a:latin typeface="Calibri"/>
              </a:rPr>
              <a:t>Μεταφορά πληροφορίας σε άλλα συστήματα</a:t>
            </a:r>
            <a:endParaRPr lang="el-GR" dirty="0"/>
          </a:p>
          <a:p>
            <a:pPr>
              <a:lnSpc>
                <a:spcPct val="100000"/>
              </a:lnSpc>
              <a:buFont typeface="Arial"/>
              <a:buChar char="•"/>
            </a:pPr>
            <a:r>
              <a:rPr lang="el-GR" sz="2800" dirty="0">
                <a:solidFill>
                  <a:srgbClr val="000000"/>
                </a:solidFill>
                <a:latin typeface="Calibri"/>
              </a:rPr>
              <a:t>Προγραμματισμό </a:t>
            </a:r>
            <a:r>
              <a:rPr lang="el-GR" sz="2800" dirty="0" smtClean="0">
                <a:solidFill>
                  <a:srgbClr val="000000"/>
                </a:solidFill>
                <a:latin typeface="Calibri"/>
              </a:rPr>
              <a:t>μαθημάτων</a:t>
            </a:r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0B19A337-1056-4FE5-B4D7-0F8ADC8EE35A}" type="slidenum">
              <a:rPr lang="el-GR" smtClean="0"/>
              <a:pPr/>
              <a:t>9</a:t>
            </a:fld>
            <a:endParaRPr lang="el-GR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xmlns="" val="2378427013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SCORM_RATE_SLIDES" val="0"/>
  <p:tag name="ARTICULATE_SLIDE_THUMBNAIL_REFRESH" val="1"/>
  <p:tag name="ARTICULATE_SLIDE_COUNT" val="24"/>
  <p:tag name="ISPRING_RESOURCE_PATHS_HASH_2" val="2286f057a96a1a821747be071d3c6a4cd3b9"/>
  <p:tag name="ARTICULATE_PROJECT_OPEN" val="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Custom 48">
      <a:dk1>
        <a:sysClr val="windowText" lastClr="000000"/>
      </a:dk1>
      <a:lt1>
        <a:sysClr val="window" lastClr="FFFFFF"/>
      </a:lt1>
      <a:dk2>
        <a:srgbClr val="57294C"/>
      </a:dk2>
      <a:lt2>
        <a:srgbClr val="F2F2F2"/>
      </a:lt2>
      <a:accent1>
        <a:srgbClr val="57294C"/>
      </a:accent1>
      <a:accent2>
        <a:srgbClr val="000000"/>
      </a:accent2>
      <a:accent3>
        <a:srgbClr val="3F3F3F"/>
      </a:accent3>
      <a:accent4>
        <a:srgbClr val="57294C"/>
      </a:accent4>
      <a:accent5>
        <a:srgbClr val="262626"/>
      </a:accent5>
      <a:accent6>
        <a:srgbClr val="968C8C"/>
      </a:accent6>
      <a:hlink>
        <a:srgbClr val="57294C"/>
      </a:hlink>
      <a:folHlink>
        <a:srgbClr val="57294C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763</TotalTime>
  <Words>618</Words>
  <Application>Microsoft Office PowerPoint</Application>
  <PresentationFormat>On-screen Show (4:3)</PresentationFormat>
  <Paragraphs>159</Paragraphs>
  <Slides>24</Slides>
  <Notes>24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5" baseType="lpstr">
      <vt:lpstr>Median</vt:lpstr>
      <vt:lpstr>Το Open Eclass ως Σύστημα Διαχείρισης Μάθησης</vt:lpstr>
      <vt:lpstr>Περιγραφή</vt:lpstr>
      <vt:lpstr>Συστήματα Διαχείρισης Μάθησης</vt:lpstr>
      <vt:lpstr>Συστήματα Διαχείρισης Μάθησης Ορισμός</vt:lpstr>
      <vt:lpstr>Συστήματα Διαχείρισης Μάθησης – Συναφείς όροι</vt:lpstr>
      <vt:lpstr>Συστήματα Διαχείρισης Μάθησης – Συναφείς όροι</vt:lpstr>
      <vt:lpstr>Συστήματα Διαχείρισης Μάθησης - Σκοπός</vt:lpstr>
      <vt:lpstr>Συστήματα Διαχείρισης Μάθησης - Πλεονεκτήματα</vt:lpstr>
      <vt:lpstr>Συστήματα Διαχείρισης Μάθησης - Λειτουργίες</vt:lpstr>
      <vt:lpstr>Συστήματα Διαχείρισης Μάθησης - Παραδείγματα</vt:lpstr>
      <vt:lpstr>Open eClass</vt:lpstr>
      <vt:lpstr>Open eClass – Εισαγωγή (1/2)</vt:lpstr>
      <vt:lpstr>Open eClass – Εισαγωγή (2/2)</vt:lpstr>
      <vt:lpstr>Open eClass</vt:lpstr>
      <vt:lpstr>Open eClass - πλεονεκτήματα</vt:lpstr>
      <vt:lpstr>Open eClass - Λειτουργίες</vt:lpstr>
      <vt:lpstr>Open eClass - Διεπαφές Χρηστών (1/2)</vt:lpstr>
      <vt:lpstr>Open eClass - Διεπαφές Χρηστών (2/2)</vt:lpstr>
      <vt:lpstr>Open eClass – Τύποι μαθημάτων</vt:lpstr>
      <vt:lpstr>Slide 20</vt:lpstr>
      <vt:lpstr>Open eClass – Παραδείγματα χρήσης</vt:lpstr>
      <vt:lpstr>Χρήσιμοι σύνδεσμοι</vt:lpstr>
      <vt:lpstr>Επιπλέον πληροφορίες</vt:lpstr>
      <vt:lpstr>Σας ευχαριστώ πολύ  Ερωτήσεις;</vt:lpstr>
    </vt:vector>
  </TitlesOfParts>
  <Company>BLACK EDITION - tum0r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invenio week 4</dc:title>
  <dc:creator>alex</dc:creator>
  <cp:lastModifiedBy>Peggy Karaviti</cp:lastModifiedBy>
  <cp:revision>162</cp:revision>
  <dcterms:created xsi:type="dcterms:W3CDTF">2014-05-12T08:31:42Z</dcterms:created>
  <dcterms:modified xsi:type="dcterms:W3CDTF">2014-07-13T23:30:31Z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E35B12B2-681B-480C-85D8-4EE4E33B87CC</vt:lpwstr>
  </property>
  <property fmtid="{D5CDD505-2E9C-101B-9397-08002B2CF9AE}" pid="3" name="ArticulatePath">
    <vt:lpwstr>template</vt:lpwstr>
  </property>
</Properties>
</file>