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6" r:id="rId2"/>
    <p:sldId id="261" r:id="rId3"/>
    <p:sldId id="283" r:id="rId4"/>
    <p:sldId id="263" r:id="rId5"/>
    <p:sldId id="264" r:id="rId6"/>
    <p:sldId id="28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59" r:id="rId25"/>
  </p:sldIdLst>
  <p:sldSz cx="9144000" cy="6858000" type="screen4x3"/>
  <p:notesSz cx="6858000" cy="9144000"/>
  <p:custDataLst>
    <p:tags r:id="rId2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077"/>
    <a:srgbClr val="A54D90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6" autoAdjust="0"/>
    <p:restoredTop sz="94206" autoAdjust="0"/>
  </p:normalViewPr>
  <p:slideViewPr>
    <p:cSldViewPr>
      <p:cViewPr varScale="1"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E39B-68C5-4C6C-8B23-71BDD6068CFF}" type="datetimeFigureOut">
              <a:rPr lang="el-GR" smtClean="0"/>
              <a:pPr/>
              <a:t>14/7/2014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933E-ACF4-49FE-B179-438D2946660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7175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1553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55125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30030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46865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17117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68746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03824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26920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992770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13237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809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138340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10378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848608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621198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861707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71901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3614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91436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7038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25038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04593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61C8-FA7F-4D52-871C-FC6C83480E8E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8208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40280" y="5975388"/>
            <a:ext cx="6903720" cy="82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2700" cap="rnd" cmpd="dbl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975388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38641" y="6796800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00200"/>
            <a:ext cx="1295400" cy="9906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hyperlink" Target="http://www.claroline.ne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5" Type="http://schemas.openxmlformats.org/officeDocument/2006/relationships/hyperlink" Target="http://wiki.openeclass.org/3.0/" TargetMode="External"/><Relationship Id="rId4" Type="http://schemas.openxmlformats.org/officeDocument/2006/relationships/hyperlink" Target="http://www.openeclass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hyperlink" Target="http://wiki.openeclass.org/3.0/doku.php?id=el:detail_descr" TargetMode="External"/><Relationship Id="rId5" Type="http://schemas.openxmlformats.org/officeDocument/2006/relationships/hyperlink" Target="http://minerva.mq.edu.au:8080/vital/access/manager/Repository/mq:16874" TargetMode="External"/><Relationship Id="rId4" Type="http://schemas.openxmlformats.org/officeDocument/2006/relationships/hyperlink" Target="https://www.google.com/url?sa=t&amp;rct=j&amp;q=&amp;esrc=s&amp;source=web&amp;cd=1&amp;cad=rja&amp;uact=8&amp;ved=0CCIQFjAA&amp;url=http://cgit.nutn.edu.tw:8080/cgit/PaperDL/hclin_091027163029.PDF&amp;ei=VP7CU7GtC4XE4gTw5oFA&amp;usg=AFQjCNENv1GW92K3xbmevlyQZK2o1Bdf3g&amp;sig2=0d_f_mItwTgTRtw-5qKf5Q&amp;bvm=bv.70810081,d.bGE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072" y="2060848"/>
            <a:ext cx="6477000" cy="18288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rgbClr val="000000"/>
                </a:solidFill>
                <a:latin typeface="Calibri"/>
              </a:rPr>
              <a:t>Το </a:t>
            </a:r>
            <a:r>
              <a:rPr lang="el-GR" cap="none" dirty="0" err="1" smtClean="0">
                <a:solidFill>
                  <a:srgbClr val="000000"/>
                </a:solidFill>
                <a:latin typeface="Calibri"/>
              </a:rPr>
              <a:t>Open</a:t>
            </a:r>
            <a:r>
              <a:rPr lang="el-GR" cap="none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l-GR" cap="none" dirty="0" err="1" smtClean="0">
                <a:solidFill>
                  <a:srgbClr val="000000"/>
                </a:solidFill>
                <a:latin typeface="Calibri"/>
              </a:rPr>
              <a:t>Eclass</a:t>
            </a:r>
            <a:r>
              <a:rPr lang="el-GR" cap="none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3200" cap="none" dirty="0">
                <a:solidFill>
                  <a:srgbClr val="000000"/>
                </a:solidFill>
                <a:latin typeface="Calibri"/>
              </a:rPr>
              <a:t>ω</a:t>
            </a:r>
            <a:r>
              <a:rPr lang="el-GR" sz="3200" cap="none" dirty="0" smtClean="0">
                <a:solidFill>
                  <a:srgbClr val="000000"/>
                </a:solidFill>
                <a:latin typeface="Calibri"/>
              </a:rPr>
              <a:t>ς Σύστημα Διαχείρισης Μάθησης</a:t>
            </a:r>
            <a:endParaRPr lang="el-GR" sz="2000" cap="none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926" y="305149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l-GR" sz="2300" dirty="0" smtClean="0">
                <a:solidFill>
                  <a:schemeClr val="accent1">
                    <a:lumMod val="75000"/>
                  </a:schemeClr>
                </a:solidFill>
              </a:rPr>
              <a:t>Θερινό Σχολείο, 14 – 20 Ιουλίου 2014</a:t>
            </a:r>
            <a:endParaRPr lang="el-GR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lex\Desktop\logo_norm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135" y="219424"/>
            <a:ext cx="1347787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OPEN COURSES TEMP FILES + OLD FOLDER\tei_logo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7330" y="219423"/>
            <a:ext cx="785595" cy="7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ELLAK\NEW!!!\b507359f9a62284d6c51d8b4b5ed864a-bpfu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5565" y="4437112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39501" y="2204864"/>
            <a:ext cx="0" cy="3897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39499" y="4077072"/>
            <a:ext cx="650896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2391193" y="4293096"/>
            <a:ext cx="6477000" cy="157276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cap="none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Βάλια</a:t>
            </a:r>
            <a:r>
              <a:rPr lang="el-GR" sz="2800" cap="none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l-GR" sz="2800" cap="none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Τριπερίνα</a:t>
            </a:r>
            <a:endParaRPr lang="el-GR" sz="2800" cap="none" dirty="0" smtClean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2800" cap="none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Γιώργος </a:t>
            </a:r>
            <a:r>
              <a:rPr lang="el-GR" sz="2800" cap="none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Φουρτούνης</a:t>
            </a:r>
            <a:endParaRPr lang="el-GR" sz="2800" cap="none" dirty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033" name="Picture 9" descr="C:\Users\alex\Desktop\imag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lex\Desktop\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289772" y="6081884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630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0040" y="4286160"/>
            <a:ext cx="3785760" cy="935640"/>
          </a:xfrm>
          <a:prstGeom prst="rect">
            <a:avLst/>
          </a:prstGeom>
          <a:ln>
            <a:noFill/>
          </a:ln>
        </p:spPr>
      </p:pic>
      <p:pic>
        <p:nvPicPr>
          <p:cNvPr id="134" name="Picture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43720" y="3214800"/>
            <a:ext cx="2034000" cy="1213920"/>
          </a:xfrm>
          <a:prstGeom prst="rect">
            <a:avLst/>
          </a:prstGeom>
          <a:ln>
            <a:noFill/>
          </a:ln>
        </p:spPr>
      </p:pic>
      <p:pic>
        <p:nvPicPr>
          <p:cNvPr id="135" name="Picture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286240" y="5143680"/>
            <a:ext cx="2976120" cy="928440"/>
          </a:xfrm>
          <a:prstGeom prst="rect">
            <a:avLst/>
          </a:prstGeom>
          <a:ln>
            <a:noFill/>
          </a:ln>
        </p:spPr>
      </p:pic>
      <p:pic>
        <p:nvPicPr>
          <p:cNvPr id="136" name="Picture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8800" y="1857240"/>
            <a:ext cx="4493520" cy="125388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0000"/>
                </a:solidFill>
                <a:latin typeface="Calibri"/>
              </a:rPr>
              <a:t>Συστήματα Διαχείρισης Μάθησης -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Παραδείγματα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10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526222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/>
              </a:rPr>
              <a:t>Open </a:t>
            </a:r>
            <a:r>
              <a:rPr lang="en-US" b="1" dirty="0" err="1" smtClean="0">
                <a:solidFill>
                  <a:schemeClr val="bg1"/>
                </a:solidFill>
                <a:latin typeface="Calibri"/>
              </a:rPr>
              <a:t>eClass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pPr/>
              <a:t>11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899587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icture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32000" y="5839200"/>
            <a:ext cx="3071520" cy="85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Open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eClass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Εισαγωγή (1/2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Η πλατφόρμα </a:t>
            </a:r>
            <a:r>
              <a:rPr lang="el-GR" sz="2400" b="1" dirty="0" err="1">
                <a:solidFill>
                  <a:srgbClr val="000000"/>
                </a:solidFill>
                <a:latin typeface="Calibri"/>
              </a:rPr>
              <a:t>Open</a:t>
            </a:r>
            <a:r>
              <a:rPr lang="el-GR" sz="24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2400" b="1" dirty="0" err="1">
                <a:solidFill>
                  <a:srgbClr val="000000"/>
                </a:solidFill>
                <a:latin typeface="Calibri"/>
              </a:rPr>
              <a:t>eClass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 είναι ένα ολοκληρωμένο </a:t>
            </a:r>
            <a:r>
              <a:rPr lang="el-GR" sz="2400" b="1" dirty="0">
                <a:solidFill>
                  <a:srgbClr val="000000"/>
                </a:solidFill>
                <a:latin typeface="Calibri"/>
              </a:rPr>
              <a:t>Σύστημα Διαχείρισης Ηλεκτρονικών Μαθημάτων 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για την ηλεκτρονική οργάνωση, αποθήκευση και παρουσίαση του εκπαιδευτικού υλικού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Βασική επιδίωξη της πλατφόρμας είναι η ενσωμάτωση των νέων τεχνολογιών και η εποικοδομητική χρήση του διαδικτύου στην εκπαιδευτική διαδικασία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Βασίζεται στη φιλοσοφία του λογισμικού ανοικτού κώδικα, υποστηρίζεται ενεργά από το 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GUnet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και διανέμεται </a:t>
            </a:r>
            <a:r>
              <a:rPr lang="el-GR" sz="2400" dirty="0" smtClean="0">
                <a:solidFill>
                  <a:srgbClr val="000000"/>
                </a:solidFill>
                <a:latin typeface="Calibri"/>
              </a:rPr>
              <a:t>ελεύθερα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128668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Open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eClass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Εισαγωγή (2/2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Αποτελεί την πρόταση του Ακαδημαϊκού Διαδικτύου 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GUnet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για την υποστήριξη των Υπηρεσιών Ασύγχρονης 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Τηλεκπαίδευσης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.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Ελληνικό </a:t>
            </a:r>
            <a:r>
              <a:rPr lang="el-GR" sz="2400" b="1" dirty="0">
                <a:solidFill>
                  <a:srgbClr val="000000"/>
                </a:solidFill>
                <a:latin typeface="Calibri"/>
              </a:rPr>
              <a:t>λογισμικό ΕΛ/ΛΑΚ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Η διανομή της πρώτης έκδοσης (1.0) είχε βασιστεί στην πλατφόρμα ανοικτού κώδικα 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Claroline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2400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alibri"/>
                <a:hlinkClick r:id="rId4"/>
              </a:rPr>
              <a:t>www.claroline.net</a:t>
            </a:r>
            <a:r>
              <a:rPr lang="el-GR" sz="2400" dirty="0" smtClean="0">
                <a:solidFill>
                  <a:srgbClr val="000000"/>
                </a:solidFill>
                <a:latin typeface="Calibri"/>
              </a:rPr>
              <a:t>)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Στη συνέχεια σχεδιάστηκαν &amp; αναπτύχθηκαν πολλές νέες εκδόσεις της πλατφόρμας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Τώρα αποτελεί αυτόνομη </a:t>
            </a:r>
            <a:r>
              <a:rPr lang="el-GR" sz="2400" dirty="0" smtClean="0">
                <a:solidFill>
                  <a:srgbClr val="000000"/>
                </a:solidFill>
                <a:latin typeface="Calibri"/>
              </a:rPr>
              <a:t>πλατφόρμα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5682130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5580" y="1656540"/>
            <a:ext cx="8124120" cy="4379760"/>
          </a:xfrm>
          <a:prstGeom prst="rect">
            <a:avLst/>
          </a:prstGeom>
          <a:ln>
            <a:noFill/>
          </a:ln>
        </p:spPr>
      </p:pic>
      <p:sp>
        <p:nvSpPr>
          <p:cNvPr id="145" name="CustomShape 2"/>
          <p:cNvSpPr/>
          <p:nvPr/>
        </p:nvSpPr>
        <p:spPr>
          <a:xfrm>
            <a:off x="2500560" y="5857920"/>
            <a:ext cx="4142880" cy="356760"/>
          </a:xfrm>
          <a:prstGeom prst="rect">
            <a:avLst/>
          </a:prstGeom>
          <a:solidFill>
            <a:schemeClr val="tx2"/>
          </a:solidFill>
          <a:ln w="25560">
            <a:noFill/>
            <a:round/>
          </a:ln>
        </p:spPr>
      </p:sp>
      <p:sp>
        <p:nvSpPr>
          <p:cNvPr id="146" name="CustomShape 3"/>
          <p:cNvSpPr/>
          <p:nvPr/>
        </p:nvSpPr>
        <p:spPr>
          <a:xfrm>
            <a:off x="2571840" y="5857920"/>
            <a:ext cx="4071600" cy="63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dirty="0" err="1">
                <a:solidFill>
                  <a:schemeClr val="bg1"/>
                </a:solidFill>
                <a:latin typeface="Calibri"/>
              </a:rPr>
              <a:t>Open</a:t>
            </a:r>
            <a:r>
              <a:rPr lang="el-GR" dirty="0">
                <a:solidFill>
                  <a:schemeClr val="bg1"/>
                </a:solidFill>
                <a:latin typeface="Calibri"/>
              </a:rPr>
              <a:t> </a:t>
            </a:r>
            <a:r>
              <a:rPr lang="el-GR" dirty="0" err="1">
                <a:solidFill>
                  <a:schemeClr val="bg1"/>
                </a:solidFill>
                <a:latin typeface="Calibri"/>
              </a:rPr>
              <a:t>eClass</a:t>
            </a:r>
            <a:r>
              <a:rPr lang="el-GR" dirty="0">
                <a:solidFill>
                  <a:schemeClr val="bg1"/>
                </a:solidFill>
                <a:latin typeface="Calibri"/>
              </a:rPr>
              <a:t>: http://www.openeclass.org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Open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eClass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14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113393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Open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eClass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πλεονεκτήματα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Υποστήριξη  ανοικτών  προτύπων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Διακριτοί  ρόλοι χρηστών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Ευκολία στη δημιουργία και υποστήριξη των </a:t>
            </a:r>
            <a:r>
              <a:rPr lang="el-GR" sz="2800" dirty="0" smtClean="0">
                <a:solidFill>
                  <a:srgbClr val="000000"/>
                </a:solidFill>
                <a:latin typeface="Calibri"/>
              </a:rPr>
              <a:t>μαθημάτων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286150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Open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eClass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Λειτουργίες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10000"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Ατζέντα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Έγγραφα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Ανακοινώσεις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Περιοχές Συζητήσεων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Ομάδες Εργασίας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Σύνδεσμοι – χρήσιμες πηγές 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Ασκήσεις Αυτοαξιολόγησης 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 err="1">
                <a:solidFill>
                  <a:srgbClr val="000000"/>
                </a:solidFill>
                <a:latin typeface="Calibri"/>
              </a:rPr>
              <a:t>Wiki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Περιγραφή Μαθήματος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Γλωσσάριο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Ηλεκτρονικό Βιβλίο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Πολυμέσα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Γραμμή Μάθησης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 err="1">
                <a:solidFill>
                  <a:srgbClr val="000000"/>
                </a:solidFill>
                <a:latin typeface="Calibri"/>
              </a:rPr>
              <a:t>Τηλεσυνεργασία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Ερωτηματολόγια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Χώρος Ανταλλαγής Αρχείων</a:t>
            </a:r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706649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>
                <a:solidFill>
                  <a:srgbClr val="000000"/>
                </a:solidFill>
                <a:latin typeface="Calibri"/>
              </a:rPr>
              <a:t>Open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Calibri"/>
              </a:rPr>
              <a:t>eClass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el-GR" dirty="0" err="1">
                <a:solidFill>
                  <a:srgbClr val="000000"/>
                </a:solidFill>
                <a:latin typeface="Calibri"/>
              </a:rPr>
              <a:t>Διεπαφές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 Χρηστών (1/2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Αρχική Σελίδα πλατφόρμας: κατάλογος μαθημάτων, 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διεπαφές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δημιουργίας λογαριασμού χρήστη, όλα τα χρήσιμα εγχειρίδια, ταυτότητα της πλατφόρμας, στοιχεία επικοινωνίας με τους διαχειριστές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Χαρτοφυλάκιο Χρήστη: οργάνωση &amp; έλεγχος ηλεκτρονικών μαθημάτων της πλατφόρμας του εγγεγραμμένου </a:t>
            </a:r>
            <a:r>
              <a:rPr lang="el-GR" sz="2400" dirty="0" smtClean="0">
                <a:solidFill>
                  <a:srgbClr val="000000"/>
                </a:solidFill>
                <a:latin typeface="Calibri"/>
              </a:rPr>
              <a:t>χρήστη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105836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>
                <a:solidFill>
                  <a:srgbClr val="000000"/>
                </a:solidFill>
                <a:latin typeface="Calibri"/>
              </a:rPr>
              <a:t>Open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Calibri"/>
              </a:rPr>
              <a:t>eClass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el-GR" dirty="0" err="1">
                <a:solidFill>
                  <a:srgbClr val="000000"/>
                </a:solidFill>
                <a:latin typeface="Calibri"/>
              </a:rPr>
              <a:t>Διεπαφές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 Χρηστών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b="1" dirty="0">
                <a:solidFill>
                  <a:srgbClr val="000000"/>
                </a:solidFill>
                <a:latin typeface="Calibri"/>
              </a:rPr>
              <a:t>Ηλεκτρονικό Μάθημα: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Κάθε μάθημα ενσωματώνει μια σειρά από υποσυστήματα, τα οποία οργανώνονται και διαχειρίζονται από τον υπεύθυνο εκπαιδευτή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b="1" dirty="0">
                <a:solidFill>
                  <a:srgbClr val="000000"/>
                </a:solidFill>
                <a:latin typeface="Calibri"/>
              </a:rPr>
              <a:t>Περιοχή Διαχείρισης πλατφόρμας: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Εργαλεία διαχείρισης των εγγεγραμμένων χρηστών, των ηλεκτρονικών μαθημάτων, του εξυπηρετητή, της βάσης δεδομένων καθώς και υποστηρικτικά </a:t>
            </a:r>
            <a:r>
              <a:rPr lang="el-GR" sz="2400" dirty="0" smtClean="0">
                <a:solidFill>
                  <a:srgbClr val="000000"/>
                </a:solidFill>
                <a:latin typeface="Calibri"/>
              </a:rPr>
              <a:t>εργαλεία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18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890896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Open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eClass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Τύποι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μαθημάτων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b="1" dirty="0">
                <a:solidFill>
                  <a:srgbClr val="000000"/>
                </a:solidFill>
                <a:latin typeface="Calibri"/>
              </a:rPr>
              <a:t>Ανοικτά μαθήματα: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ελεύθερη πρόσβαση, όπου έχουν πρόσβαση ακόμα και χρήστες που δεν διαθέτουν λογαριασμό στην πλατφόρμα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b="1" dirty="0">
                <a:solidFill>
                  <a:srgbClr val="000000"/>
                </a:solidFill>
                <a:latin typeface="Calibri"/>
              </a:rPr>
              <a:t>Ανοικτά σε εγγραφή: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τα μαθήματα στα οποία ένας χρήστης μπορεί να έχει πρόσβαση μόνο αν διαθέτει λογαριασμό στην πλατφόρμα και εγγραφεί σε αυτά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b="1" dirty="0">
                <a:solidFill>
                  <a:srgbClr val="000000"/>
                </a:solidFill>
                <a:latin typeface="Calibri"/>
              </a:rPr>
              <a:t>Κλειστά μαθήματα: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τα μαθήματα στα οποία ένας χρήστης που έχει λογαριασμό στην πλατφόρμα έχει πρόσβαση μόνο αν του το επιτρέψει ο υπεύθυνος εκπαιδευτής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b="1" dirty="0">
                <a:solidFill>
                  <a:srgbClr val="000000"/>
                </a:solidFill>
                <a:latin typeface="Calibri"/>
              </a:rPr>
              <a:t>Ανενεργά μαθήματα: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είναι τα μαθήματα στα οποία έχει πρόσβαση μόνο ο υπεύθυνος εκπαιδευτής και δεν είναι ορατά στον κατάλογο </a:t>
            </a:r>
            <a:r>
              <a:rPr lang="el-GR" sz="2400" dirty="0" smtClean="0">
                <a:solidFill>
                  <a:srgbClr val="000000"/>
                </a:solidFill>
                <a:latin typeface="Calibri"/>
              </a:rPr>
              <a:t>μαθημάτων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19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768126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Calibri"/>
              </a:rPr>
              <a:t>Περιγραφή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9890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3600" dirty="0">
                <a:solidFill>
                  <a:srgbClr val="000000"/>
                </a:solidFill>
                <a:latin typeface="Calibri"/>
              </a:rPr>
              <a:t>Συστήματα διαχείρισης μάθησης</a:t>
            </a:r>
            <a:endParaRPr lang="el-GR" sz="3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3600" dirty="0" err="1">
                <a:solidFill>
                  <a:srgbClr val="000000"/>
                </a:solidFill>
                <a:latin typeface="Calibri"/>
              </a:rPr>
              <a:t>Open</a:t>
            </a:r>
            <a:r>
              <a:rPr lang="el-GR" sz="36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3600" dirty="0" err="1">
                <a:solidFill>
                  <a:srgbClr val="000000"/>
                </a:solidFill>
                <a:latin typeface="Calibri"/>
              </a:rPr>
              <a:t>eClass</a:t>
            </a:r>
            <a:endParaRPr lang="el-G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077954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alia\Desktop\2014-07-11_15573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9275" y="1556792"/>
            <a:ext cx="6959109" cy="4734946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20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248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Content Placeholder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-2856" y="1529389"/>
            <a:ext cx="3073680" cy="1999800"/>
          </a:xfrm>
          <a:prstGeom prst="rect">
            <a:avLst/>
          </a:prstGeom>
          <a:ln>
            <a:noFill/>
          </a:ln>
        </p:spPr>
      </p:pic>
      <p:sp>
        <p:nvSpPr>
          <p:cNvPr id="174" name="CustomShape 3"/>
          <p:cNvSpPr/>
          <p:nvPr/>
        </p:nvSpPr>
        <p:spPr>
          <a:xfrm>
            <a:off x="207304" y="3386214"/>
            <a:ext cx="2491200" cy="7178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dirty="0">
                <a:solidFill>
                  <a:schemeClr val="bg1"/>
                </a:solidFill>
                <a:latin typeface="Calibri"/>
              </a:rPr>
              <a:t>TEIATH: </a:t>
            </a:r>
            <a:r>
              <a:rPr lang="el-GR" u="sng" dirty="0">
                <a:solidFill>
                  <a:schemeClr val="bg1"/>
                </a:solidFill>
                <a:latin typeface="Calibri"/>
              </a:rPr>
              <a:t>https://</a:t>
            </a:r>
            <a:r>
              <a:rPr lang="el-GR" u="sng" dirty="0" smtClean="0">
                <a:solidFill>
                  <a:schemeClr val="bg1"/>
                </a:solidFill>
                <a:latin typeface="Calibri"/>
              </a:rPr>
              <a:t>eclass.teiath.gr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6" name="CustomShape 5"/>
          <p:cNvSpPr/>
          <p:nvPr/>
        </p:nvSpPr>
        <p:spPr>
          <a:xfrm>
            <a:off x="3279184" y="3386214"/>
            <a:ext cx="2726080" cy="7178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dirty="0">
                <a:solidFill>
                  <a:schemeClr val="bg1"/>
                </a:solidFill>
                <a:latin typeface="Calibri"/>
              </a:rPr>
              <a:t>Οικονομικού </a:t>
            </a:r>
            <a:r>
              <a:rPr lang="el-GR" dirty="0" smtClean="0">
                <a:solidFill>
                  <a:schemeClr val="bg1"/>
                </a:solidFill>
                <a:latin typeface="Calibri"/>
              </a:rPr>
              <a:t>Παν. </a:t>
            </a:r>
            <a:r>
              <a:rPr lang="el-GR" dirty="0">
                <a:solidFill>
                  <a:schemeClr val="bg1"/>
                </a:solidFill>
                <a:latin typeface="Calibri"/>
              </a:rPr>
              <a:t>Αθηνών: </a:t>
            </a:r>
            <a:r>
              <a:rPr lang="el-GR" u="sng" dirty="0">
                <a:solidFill>
                  <a:schemeClr val="bg1"/>
                </a:solidFill>
                <a:latin typeface="Calibri"/>
              </a:rPr>
              <a:t>https://eclass.aueb.gr</a:t>
            </a:r>
            <a:r>
              <a:rPr lang="el-GR" dirty="0">
                <a:solidFill>
                  <a:schemeClr val="bg1"/>
                </a:solidFill>
                <a:latin typeface="Calibri"/>
              </a:rPr>
              <a:t> 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77" name="Picture 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70824" y="1529389"/>
            <a:ext cx="3142800" cy="1808280"/>
          </a:xfrm>
          <a:prstGeom prst="rect">
            <a:avLst/>
          </a:prstGeom>
          <a:ln>
            <a:noFill/>
          </a:ln>
        </p:spPr>
      </p:pic>
      <p:pic>
        <p:nvPicPr>
          <p:cNvPr id="178" name="Picture 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74400" y="1529389"/>
            <a:ext cx="2982240" cy="1785600"/>
          </a:xfrm>
          <a:prstGeom prst="rect">
            <a:avLst/>
          </a:prstGeom>
          <a:ln>
            <a:noFill/>
          </a:ln>
        </p:spPr>
      </p:pic>
      <p:sp>
        <p:nvSpPr>
          <p:cNvPr id="180" name="CustomShape 7"/>
          <p:cNvSpPr/>
          <p:nvPr/>
        </p:nvSpPr>
        <p:spPr>
          <a:xfrm>
            <a:off x="6324244" y="3395563"/>
            <a:ext cx="2642760" cy="6991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dirty="0">
                <a:solidFill>
                  <a:schemeClr val="bg1"/>
                </a:solidFill>
                <a:latin typeface="Calibri"/>
              </a:rPr>
              <a:t>Πανεπιστήμιο Πατρών: </a:t>
            </a:r>
            <a:r>
              <a:rPr lang="el-GR" u="sng" dirty="0">
                <a:solidFill>
                  <a:schemeClr val="bg1"/>
                </a:solidFill>
                <a:latin typeface="Calibri"/>
              </a:rPr>
              <a:t>https://</a:t>
            </a:r>
            <a:r>
              <a:rPr lang="el-GR" u="sng" dirty="0" smtClean="0">
                <a:solidFill>
                  <a:schemeClr val="bg1"/>
                </a:solidFill>
                <a:latin typeface="Calibri"/>
              </a:rPr>
              <a:t>eclass.upatras.gr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81" name="Picture 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249" y="4080035"/>
            <a:ext cx="2856960" cy="2105640"/>
          </a:xfrm>
          <a:prstGeom prst="rect">
            <a:avLst/>
          </a:prstGeom>
          <a:ln>
            <a:noFill/>
          </a:ln>
        </p:spPr>
      </p:pic>
      <p:sp>
        <p:nvSpPr>
          <p:cNvPr id="183" name="CustomShape 9"/>
          <p:cNvSpPr/>
          <p:nvPr/>
        </p:nvSpPr>
        <p:spPr>
          <a:xfrm>
            <a:off x="138420" y="6212004"/>
            <a:ext cx="2642760" cy="661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i="1" dirty="0">
                <a:solidFill>
                  <a:schemeClr val="bg1"/>
                </a:solidFill>
                <a:latin typeface="Calibri"/>
              </a:rPr>
              <a:t>Πολυτεχνείο Κρήτης: </a:t>
            </a:r>
            <a:r>
              <a:rPr lang="el-GR" u="sng" dirty="0">
                <a:solidFill>
                  <a:schemeClr val="bg1"/>
                </a:solidFill>
                <a:latin typeface="Calibri"/>
              </a:rPr>
              <a:t>https://www.eclass.tuc.gr</a:t>
            </a:r>
            <a:r>
              <a:rPr lang="el-GR" dirty="0">
                <a:solidFill>
                  <a:schemeClr val="bg1"/>
                </a:solidFill>
                <a:latin typeface="Calibri"/>
              </a:rPr>
              <a:t> 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84" name="Picture 5"/>
          <p:cNvPicPr/>
          <p:nvPr/>
        </p:nvPicPr>
        <p:blipFill>
          <a:blip r:embed="rId8" cstate="print"/>
          <a:srcRect t="3276"/>
          <a:stretch>
            <a:fillRect/>
          </a:stretch>
        </p:blipFill>
        <p:spPr>
          <a:xfrm>
            <a:off x="3000240" y="4107444"/>
            <a:ext cx="3500280" cy="2104560"/>
          </a:xfrm>
          <a:prstGeom prst="rect">
            <a:avLst/>
          </a:prstGeom>
          <a:ln>
            <a:noFill/>
          </a:ln>
        </p:spPr>
      </p:pic>
      <p:sp>
        <p:nvSpPr>
          <p:cNvPr id="186" name="CustomShape 11"/>
          <p:cNvSpPr/>
          <p:nvPr/>
        </p:nvSpPr>
        <p:spPr>
          <a:xfrm>
            <a:off x="3286080" y="6234684"/>
            <a:ext cx="2928600" cy="63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>
                <a:solidFill>
                  <a:schemeClr val="bg1"/>
                </a:solidFill>
                <a:latin typeface="Calibri"/>
              </a:rPr>
              <a:t>ΑΣΠΑΙΤΕ: </a:t>
            </a:r>
            <a:r>
              <a:rPr lang="el-GR" u="sng">
                <a:solidFill>
                  <a:schemeClr val="bg1"/>
                </a:solidFill>
                <a:latin typeface="Calibri"/>
              </a:rPr>
              <a:t>http://eclass.aspete.gr</a:t>
            </a:r>
            <a:r>
              <a:rPr lang="el-GR">
                <a:solidFill>
                  <a:schemeClr val="bg1"/>
                </a:solidFill>
                <a:latin typeface="Calibri"/>
              </a:rPr>
              <a:t> 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88" name="CustomShape 13"/>
          <p:cNvSpPr/>
          <p:nvPr/>
        </p:nvSpPr>
        <p:spPr>
          <a:xfrm>
            <a:off x="6596833" y="5411724"/>
            <a:ext cx="2356920" cy="14619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dirty="0">
                <a:solidFill>
                  <a:schemeClr val="bg1"/>
                </a:solidFill>
                <a:latin typeface="Calibri"/>
              </a:rPr>
              <a:t>Ενεργές Εγκαταστάσεις </a:t>
            </a:r>
            <a:r>
              <a:rPr lang="el-GR" dirty="0" err="1">
                <a:solidFill>
                  <a:schemeClr val="bg1"/>
                </a:solidFill>
                <a:latin typeface="Calibri"/>
              </a:rPr>
              <a:t>Open</a:t>
            </a:r>
            <a:r>
              <a:rPr lang="el-GR" dirty="0">
                <a:solidFill>
                  <a:schemeClr val="bg1"/>
                </a:solidFill>
                <a:latin typeface="Calibri"/>
              </a:rPr>
              <a:t> </a:t>
            </a:r>
            <a:r>
              <a:rPr lang="el-GR" dirty="0" err="1">
                <a:solidFill>
                  <a:schemeClr val="bg1"/>
                </a:solidFill>
                <a:latin typeface="Calibri"/>
              </a:rPr>
              <a:t>eClass</a:t>
            </a:r>
            <a:r>
              <a:rPr lang="el-GR" dirty="0">
                <a:solidFill>
                  <a:schemeClr val="bg1"/>
                </a:solidFill>
                <a:latin typeface="Calibri"/>
              </a:rPr>
              <a:t> :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l-GR" u="sng" dirty="0">
                <a:solidFill>
                  <a:schemeClr val="bg1"/>
                </a:solidFill>
                <a:latin typeface="Calibri"/>
              </a:rPr>
              <a:t>http://www.openeclass.org/content/view/19/40/lang,gr/</a:t>
            </a:r>
            <a:r>
              <a:rPr lang="el-GR" dirty="0">
                <a:solidFill>
                  <a:schemeClr val="bg1"/>
                </a:solidFill>
                <a:latin typeface="Calibri"/>
              </a:rPr>
              <a:t>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Open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eClass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Παραδείγματα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χρήσης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21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717365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>
                <a:solidFill>
                  <a:srgbClr val="000000"/>
                </a:solidFill>
                <a:latin typeface="Calibri"/>
              </a:rPr>
              <a:t>Χρήσιμοι σύνδεσμοι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  <a:latin typeface="Calibri"/>
                <a:hlinkClick r:id="rId4"/>
              </a:rPr>
              <a:t>http://www.openeclass.org</a:t>
            </a:r>
            <a:endParaRPr lang="en-US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  <a:latin typeface="Calibri"/>
                <a:hlinkClick r:id="rId5"/>
              </a:rPr>
              <a:t>http://wiki.openeclass.org/3.0</a:t>
            </a:r>
            <a:r>
              <a:rPr lang="en-US" sz="2800" u="sng" dirty="0" smtClean="0">
                <a:solidFill>
                  <a:srgbClr val="0000FF"/>
                </a:solidFill>
                <a:latin typeface="Calibri"/>
                <a:hlinkClick r:id="rId5"/>
              </a:rPr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22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753617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000000"/>
                </a:solidFill>
                <a:latin typeface="Calibri"/>
              </a:rPr>
              <a:t>Επιπλέον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πληροφορίες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Ellis, Ryann K. (2009), </a:t>
            </a:r>
            <a:r>
              <a:rPr lang="en-US" sz="2800" i="1" u="sng" dirty="0">
                <a:solidFill>
                  <a:srgbClr val="0000FF"/>
                </a:solidFill>
                <a:latin typeface="Calibri"/>
                <a:hlinkClick r:id="rId4"/>
              </a:rPr>
              <a:t>Field Guide to Learning Management Systems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, ASTD Learning Circuits</a:t>
            </a:r>
            <a:endParaRPr lang="en-US" dirty="0"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Szabo, M. (2002). CMI Theory and Practice: Historical Roots of Learning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Managment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Systems. In 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World Conference on E-Learning in Corporate, Government, Healthcare, and Higher Education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 (Vol. 2002, No. 1, pp. 929-936).</a:t>
            </a:r>
            <a:endParaRPr lang="en-US" dirty="0"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Rockley, A.,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Kostur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, P., &amp; Manning, S. (2003). 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Managing enterprise content: A unified content strategy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. New Riders.</a:t>
            </a:r>
            <a:endParaRPr lang="en-US" dirty="0"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Bovey, J., (2005) "The Content Management Handbook", Program: electronic library and information systems, Vol. 39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Iss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4, pp.387 – 388</a:t>
            </a:r>
            <a:endParaRPr lang="en-US" dirty="0"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n-US" sz="2800" dirty="0" err="1">
                <a:solidFill>
                  <a:srgbClr val="000000"/>
                </a:solidFill>
                <a:latin typeface="Calibri"/>
              </a:rPr>
              <a:t>Boiko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, B. (2005). 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Content management bible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. John Wiley &amp; Sons.</a:t>
            </a:r>
            <a:endParaRPr lang="en-US" dirty="0"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n-US" sz="2800" dirty="0" err="1">
                <a:solidFill>
                  <a:srgbClr val="000000"/>
                </a:solidFill>
                <a:latin typeface="Calibri"/>
              </a:rPr>
              <a:t>Atashak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, M.,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Ahmadvand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, A. M., &amp;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Ezati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, M. (2010). PUBLISH TOOLS OF LEARNING CONTENT MANAGEMENT SYSTEM (LCMS). 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INTED2010 Proceedings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, 5471-5480.</a:t>
            </a:r>
            <a:endParaRPr lang="en-US" dirty="0"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Mahoney, K., Cameron, I., An Introduction to learning management systems, </a:t>
            </a:r>
            <a:r>
              <a:rPr lang="el-GR" sz="2800" dirty="0">
                <a:solidFill>
                  <a:srgbClr val="000000"/>
                </a:solidFill>
                <a:latin typeface="Calibri"/>
              </a:rPr>
              <a:t>Διαθέσιμο στο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URL: </a:t>
            </a:r>
            <a:r>
              <a:rPr lang="en-US" sz="2800" u="sng" dirty="0">
                <a:solidFill>
                  <a:srgbClr val="0000FF"/>
                </a:solidFill>
                <a:latin typeface="Calibri"/>
                <a:hlinkClick r:id="rId5"/>
              </a:rPr>
              <a:t>http://minerva.mq.edu.au:8080/vital/access/manager/Repository/mq:16874</a:t>
            </a:r>
            <a:r>
              <a:rPr lang="en-US" sz="2800" dirty="0">
                <a:solidFill>
                  <a:srgbClr val="000000"/>
                </a:solidFill>
                <a:latin typeface="Calibri"/>
                <a:hlinkClick r:id="rId5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(</a:t>
            </a:r>
            <a:r>
              <a:rPr lang="el-GR" sz="2800" i="1" dirty="0">
                <a:solidFill>
                  <a:srgbClr val="000000"/>
                </a:solidFill>
                <a:latin typeface="Calibri"/>
              </a:rPr>
              <a:t>πρόσβαση στις 7 Ιουλίου 2014). </a:t>
            </a:r>
            <a:endParaRPr lang="el-GR" dirty="0"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Hobbs, D. (2005, October). Understanding learning management systems. Training and Development in Australia, 14–16.</a:t>
            </a:r>
            <a:endParaRPr lang="en-US" dirty="0"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n-US" sz="2800" u="sng" dirty="0">
                <a:solidFill>
                  <a:srgbClr val="0000FF"/>
                </a:solidFill>
                <a:latin typeface="Calibri"/>
                <a:hlinkClick r:id="rId6"/>
              </a:rPr>
              <a:t>http://</a:t>
            </a:r>
            <a:r>
              <a:rPr lang="en-US" sz="2800" u="sng" dirty="0" smtClean="0">
                <a:solidFill>
                  <a:srgbClr val="0000FF"/>
                </a:solidFill>
                <a:latin typeface="Calibri"/>
                <a:hlinkClick r:id="rId6"/>
              </a:rPr>
              <a:t>wiki.openeclass.org/3.0/doku.php?id=el:detail_descr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23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319434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500" y="249289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/>
              <a:t>Σας ευχαριστώ πολύ</a:t>
            </a:r>
            <a:br>
              <a:rPr lang="el-GR" cap="none" dirty="0" smtClean="0"/>
            </a:br>
            <a:r>
              <a:rPr lang="el-GR" cap="none" dirty="0"/>
              <a:t/>
            </a:r>
            <a:br>
              <a:rPr lang="el-GR" cap="none" dirty="0"/>
            </a:br>
            <a:r>
              <a:rPr lang="el-GR" sz="4000" cap="none" dirty="0" smtClean="0"/>
              <a:t>Ερωτήσεις</a:t>
            </a:r>
            <a:r>
              <a:rPr lang="en-US" sz="4000" cap="none" dirty="0" smtClean="0"/>
              <a:t>;</a:t>
            </a:r>
            <a:endParaRPr lang="el-GR" cap="none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39752" y="6050037"/>
            <a:ext cx="6728048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  <p:pic>
        <p:nvPicPr>
          <p:cNvPr id="7" name="Picture 9" descr="C:\Users\alex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:\Users\alex\Desktop\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4005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Συστήματα Διαχείρισης Μάθησης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B19A337-1056-4FE5-B4D7-0F8ADC8EE35A}" type="slidenum">
              <a:rPr lang="el-GR" smtClean="0"/>
              <a:pPr/>
              <a:t>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137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>
                <a:solidFill>
                  <a:srgbClr val="000000"/>
                </a:solidFill>
                <a:latin typeface="Calibri"/>
              </a:rPr>
              <a:t>Συστήματα Διαχείρισης </a:t>
            </a:r>
            <a:r>
              <a:rPr lang="el-GR" sz="4000" dirty="0" smtClean="0">
                <a:solidFill>
                  <a:srgbClr val="000000"/>
                </a:solidFill>
                <a:latin typeface="Calibri"/>
              </a:rPr>
              <a:t>Μάθησης</a:t>
            </a:r>
            <a:br>
              <a:rPr lang="el-GR" sz="4000" dirty="0" smtClean="0">
                <a:solidFill>
                  <a:srgbClr val="000000"/>
                </a:solidFill>
                <a:latin typeface="Calibri"/>
              </a:rPr>
            </a:br>
            <a:r>
              <a:rPr lang="el-GR" sz="4000" dirty="0" smtClean="0">
                <a:solidFill>
                  <a:srgbClr val="000000"/>
                </a:solidFill>
                <a:latin typeface="Calibri"/>
              </a:rPr>
              <a:t>Ορισμός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b="1" dirty="0">
                <a:solidFill>
                  <a:srgbClr val="000000"/>
                </a:solidFill>
                <a:latin typeface="Calibri"/>
              </a:rPr>
              <a:t>Σύστημα διαχείρισης μάθησης, </a:t>
            </a:r>
            <a:r>
              <a:rPr lang="el-GR" sz="2800" dirty="0">
                <a:solidFill>
                  <a:srgbClr val="000000"/>
                </a:solidFill>
                <a:latin typeface="Calibri"/>
              </a:rPr>
              <a:t>(</a:t>
            </a:r>
            <a:r>
              <a:rPr lang="el-GR" sz="2800" dirty="0" err="1">
                <a:solidFill>
                  <a:srgbClr val="000000"/>
                </a:solidFill>
                <a:latin typeface="Calibri"/>
              </a:rPr>
              <a:t>learning</a:t>
            </a:r>
            <a:r>
              <a:rPr lang="el-GR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2800" dirty="0" err="1">
                <a:solidFill>
                  <a:srgbClr val="000000"/>
                </a:solidFill>
                <a:latin typeface="Calibri"/>
              </a:rPr>
              <a:t>management</a:t>
            </a:r>
            <a:r>
              <a:rPr lang="el-GR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2800" dirty="0" err="1">
                <a:solidFill>
                  <a:srgbClr val="000000"/>
                </a:solidFill>
                <a:latin typeface="Calibri"/>
              </a:rPr>
              <a:t>system</a:t>
            </a:r>
            <a:r>
              <a:rPr lang="el-GR" sz="2800" dirty="0">
                <a:solidFill>
                  <a:srgbClr val="000000"/>
                </a:solidFill>
                <a:latin typeface="Calibri"/>
              </a:rPr>
              <a:t> – LMS)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Λογισμικό για την:</a:t>
            </a:r>
            <a:endParaRPr lang="el-GR" dirty="0"/>
          </a:p>
          <a:p>
            <a:pPr lvl="1">
              <a:buSzPct val="75000"/>
              <a:buFont typeface="StarSymbol"/>
              <a:buChar char="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διαχείριση</a:t>
            </a:r>
            <a:endParaRPr lang="el-GR" dirty="0"/>
          </a:p>
          <a:p>
            <a:pPr lvl="1">
              <a:buSzPct val="75000"/>
              <a:buFont typeface="StarSymbol"/>
              <a:buChar char="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τεκμηρίωση</a:t>
            </a:r>
            <a:endParaRPr lang="el-GR" dirty="0"/>
          </a:p>
          <a:p>
            <a:pPr lvl="1">
              <a:buSzPct val="75000"/>
              <a:buFont typeface="StarSymbol"/>
              <a:buChar char="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παρακολούθηση</a:t>
            </a:r>
            <a:endParaRPr lang="el-GR" dirty="0"/>
          </a:p>
          <a:p>
            <a:pPr lvl="1">
              <a:buSzPct val="75000"/>
              <a:buFont typeface="StarSymbol"/>
              <a:buChar char="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αναφορά</a:t>
            </a:r>
            <a:endParaRPr lang="el-GR" dirty="0"/>
          </a:p>
          <a:p>
            <a:pPr lvl="1">
              <a:buSzPct val="75000"/>
              <a:buFont typeface="StarSymbol"/>
              <a:buChar char="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παράδοση</a:t>
            </a:r>
            <a:endParaRPr lang="el-GR" dirty="0"/>
          </a:p>
          <a:p>
            <a:pPr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μαθημάτων ηλεκτρονικής μάθησης (e-</a:t>
            </a:r>
            <a:r>
              <a:rPr lang="el-GR" sz="2800" dirty="0" err="1">
                <a:solidFill>
                  <a:srgbClr val="000000"/>
                </a:solidFill>
                <a:latin typeface="Calibri"/>
              </a:rPr>
              <a:t>learning</a:t>
            </a:r>
            <a:r>
              <a:rPr lang="el-GR" sz="2800" dirty="0">
                <a:solidFill>
                  <a:srgbClr val="000000"/>
                </a:solidFill>
                <a:latin typeface="Calibri"/>
              </a:rPr>
              <a:t>) ή προγραμμάτων κατάρτισης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Ένα </a:t>
            </a:r>
            <a:r>
              <a:rPr lang="el-GR" sz="2800" b="1" dirty="0">
                <a:solidFill>
                  <a:srgbClr val="000000"/>
                </a:solidFill>
                <a:latin typeface="Calibri"/>
              </a:rPr>
              <a:t>σύστημα διαχείρισης μάθησης </a:t>
            </a:r>
            <a:r>
              <a:rPr lang="el-GR" sz="2800" dirty="0">
                <a:solidFill>
                  <a:srgbClr val="000000"/>
                </a:solidFill>
                <a:latin typeface="Calibri"/>
              </a:rPr>
              <a:t>αποτελεί το πλαίσιο που χειρίζεται όλες τις πτυχές της διαδικασίας της </a:t>
            </a:r>
            <a:r>
              <a:rPr lang="el-GR" sz="2800" dirty="0" smtClean="0">
                <a:solidFill>
                  <a:srgbClr val="000000"/>
                </a:solidFill>
                <a:latin typeface="Calibri"/>
              </a:rPr>
              <a:t>μάθησης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4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562662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0000"/>
                </a:solidFill>
                <a:latin typeface="Calibri"/>
              </a:rPr>
              <a:t>Συστήματα Διαχείρισης Μάθησης – Συναφείς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όροι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b="1" dirty="0">
                <a:solidFill>
                  <a:srgbClr val="000000"/>
                </a:solidFill>
                <a:latin typeface="Calibri"/>
              </a:rPr>
              <a:t>Σύστημα διαχείρισης περιεχομένου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(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Content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management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system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– CMS): μια εφαρμογή που επιτρέπει τη δημοσίευση, επεξεργασία και τροποποίηση του περιεχομένου, την οργάνωση, τη διαγραφή, καθώς και τη συντήρηση </a:t>
            </a:r>
            <a:r>
              <a:rPr lang="el-GR" sz="2400" dirty="0" smtClean="0">
                <a:solidFill>
                  <a:srgbClr val="000000"/>
                </a:solidFill>
                <a:latin typeface="Calibri"/>
              </a:rPr>
              <a:t>του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482265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0000"/>
                </a:solidFill>
                <a:latin typeface="Calibri"/>
              </a:rPr>
              <a:t>Συστήματα Διαχείρισης Μάθησης – Συναφείς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όροι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b="1" dirty="0" smtClean="0">
                <a:solidFill>
                  <a:srgbClr val="000000"/>
                </a:solidFill>
                <a:latin typeface="Calibri"/>
              </a:rPr>
              <a:t>Συστήματα </a:t>
            </a:r>
            <a:r>
              <a:rPr lang="el-GR" sz="2400" b="1" dirty="0">
                <a:solidFill>
                  <a:srgbClr val="000000"/>
                </a:solidFill>
                <a:latin typeface="Calibri"/>
              </a:rPr>
              <a:t>Διαχείρισης Μαθησιακού Περιεχομένου (LCMS):</a:t>
            </a:r>
            <a:endParaRPr lang="el-GR" sz="2400" dirty="0"/>
          </a:p>
          <a:p>
            <a:pPr lvl="1">
              <a:buSzPct val="75000"/>
              <a:buFont typeface="StarSymbol"/>
              <a:buChar char="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περιβάλλον πολλαπλών χρηστών</a:t>
            </a:r>
            <a:endParaRPr lang="el-GR" sz="2400" dirty="0"/>
          </a:p>
          <a:p>
            <a:pPr lvl="1">
              <a:buSzPct val="75000"/>
              <a:buFont typeface="StarSymbol"/>
              <a:buChar char="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οι προγραμματιστές, οι συγγραφείς, οι εκπαιδευτικοί σχεδιαστές και οι εμπειρογνώμονες μπορούν να δημιουργήσουν, αποθηκεύσουν, 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επαναχρησιμοποίησουν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, διαχειριστούν, και να παραδώσουν ψηφιακό e-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learning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Calibri"/>
              </a:rPr>
              <a:t>περιεχομένο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από ένα </a:t>
            </a:r>
            <a:r>
              <a:rPr lang="el-GR" sz="2400" b="1" dirty="0">
                <a:solidFill>
                  <a:srgbClr val="000000"/>
                </a:solidFill>
                <a:latin typeface="Calibri"/>
              </a:rPr>
              <a:t>κεντρικό αποθετήριο αντικείμενων</a:t>
            </a:r>
            <a:endParaRPr lang="el-GR" sz="2400" dirty="0"/>
          </a:p>
          <a:p>
            <a:pPr lvl="1">
              <a:buSzPct val="75000"/>
              <a:buFont typeface="StarSymbol"/>
              <a:buChar char="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επικεντρώνεται στην ανάπτυξη, τη διαχείριση και τη δημοσίευση του περιεχομένου που τυπικά θα παραδίδεται μέσω ενός </a:t>
            </a:r>
            <a:r>
              <a:rPr lang="el-GR" sz="2400" dirty="0" smtClean="0">
                <a:solidFill>
                  <a:srgbClr val="000000"/>
                </a:solidFill>
                <a:latin typeface="Calibri"/>
              </a:rPr>
              <a:t>LMS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166923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0000"/>
                </a:solidFill>
                <a:latin typeface="Calibri"/>
              </a:rPr>
              <a:t>Συστήματα Διαχείρισης Μάθησης -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Σκοπός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Ένα </a:t>
            </a:r>
            <a:r>
              <a:rPr lang="el-GR" sz="2400" b="1" dirty="0">
                <a:solidFill>
                  <a:srgbClr val="000000"/>
                </a:solidFill>
                <a:latin typeface="Calibri"/>
              </a:rPr>
              <a:t>Συστήματα Διαχείρισης Μάθησης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 αποτελεί την υποδομή που </a:t>
            </a:r>
            <a:endParaRPr lang="el-GR" sz="24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παρέχει και διαχειρίζεται εκπαιδευτικό περιεχόμενο, </a:t>
            </a:r>
            <a:endParaRPr lang="el-GR" sz="24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προσδιορίζει και αξιολογεί τους στόχους εκπαίδευσης ή κατάρτισης, </a:t>
            </a:r>
            <a:endParaRPr lang="el-GR" sz="24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παρακολουθεί την πρόοδο προς την επίτευξη των στόχων αυτών,</a:t>
            </a:r>
            <a:endParaRPr lang="el-GR" sz="24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l-GR" sz="2400" dirty="0">
                <a:solidFill>
                  <a:srgbClr val="000000"/>
                </a:solidFill>
                <a:latin typeface="Calibri"/>
              </a:rPr>
              <a:t> και συλλέγει και παρουσιάζει στοιχεία για την εποπτεία της διαδικασίας εκμάθησης ως </a:t>
            </a:r>
            <a:r>
              <a:rPr lang="el-GR" sz="2400" dirty="0" smtClean="0">
                <a:solidFill>
                  <a:srgbClr val="000000"/>
                </a:solidFill>
                <a:latin typeface="Calibri"/>
              </a:rPr>
              <a:t>σύνολο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937059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0000"/>
                </a:solidFill>
                <a:latin typeface="Calibri"/>
              </a:rPr>
              <a:t>Συστήματα Διαχείρισης Μάθησης -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Πλεονεκτήματα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Ευελιξία </a:t>
            </a:r>
            <a:r>
              <a:rPr lang="el-GR" sz="2800" dirty="0" err="1">
                <a:solidFill>
                  <a:srgbClr val="000000"/>
                </a:solidFill>
                <a:latin typeface="Calibri"/>
              </a:rPr>
              <a:t>προσβασης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Υποστήριξη περιεχομένου σε πολλές διαφορετικές μορφές (πολυμέσα, εικόνα, βίντεο, κείμενο)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Εξατομικευμένα προγράμματα εκμάθησης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Επαναχρησιμοποίηση &amp; διαμοιρασμός </a:t>
            </a:r>
            <a:r>
              <a:rPr lang="el-GR" sz="2800" dirty="0" smtClean="0">
                <a:solidFill>
                  <a:srgbClr val="000000"/>
                </a:solidFill>
                <a:latin typeface="Calibri"/>
              </a:rPr>
              <a:t>περιεχομένου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8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405389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0000"/>
                </a:solidFill>
                <a:latin typeface="Calibri"/>
              </a:rPr>
              <a:t>Συστήματα Διαχείρισης Μάθησης -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Λειτουργίες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Εγγραφή σπουδαστών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Παρακολούθηση συμμετοχής στο μάθημα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Εξέταση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Διεξαγωγή συζητήσεων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Μεταφορά πληροφορίας σε άλλα συστήματα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Προγραμματισμό </a:t>
            </a:r>
            <a:r>
              <a:rPr lang="el-GR" sz="2800" dirty="0" smtClean="0">
                <a:solidFill>
                  <a:srgbClr val="000000"/>
                </a:solidFill>
                <a:latin typeface="Calibri"/>
              </a:rPr>
              <a:t>μαθημάτων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9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784270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ARTICULATE_SLIDE_THUMBNAIL_REFRESH" val="1"/>
  <p:tag name="ARTICULATE_SLIDE_COUNT" val="24"/>
  <p:tag name="ISPRING_RESOURCE_PATHS_HASH_2" val="2286f057a96a1a821747be071d3c6a4cd3b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8">
      <a:dk1>
        <a:sysClr val="windowText" lastClr="000000"/>
      </a:dk1>
      <a:lt1>
        <a:sysClr val="window" lastClr="FFFFFF"/>
      </a:lt1>
      <a:dk2>
        <a:srgbClr val="57294C"/>
      </a:dk2>
      <a:lt2>
        <a:srgbClr val="F2F2F2"/>
      </a:lt2>
      <a:accent1>
        <a:srgbClr val="57294C"/>
      </a:accent1>
      <a:accent2>
        <a:srgbClr val="000000"/>
      </a:accent2>
      <a:accent3>
        <a:srgbClr val="3F3F3F"/>
      </a:accent3>
      <a:accent4>
        <a:srgbClr val="57294C"/>
      </a:accent4>
      <a:accent5>
        <a:srgbClr val="262626"/>
      </a:accent5>
      <a:accent6>
        <a:srgbClr val="968C8C"/>
      </a:accent6>
      <a:hlink>
        <a:srgbClr val="57294C"/>
      </a:hlink>
      <a:folHlink>
        <a:srgbClr val="57294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763</TotalTime>
  <Words>618</Words>
  <Application>Microsoft Office PowerPoint</Application>
  <PresentationFormat>On-screen Show (4:3)</PresentationFormat>
  <Paragraphs>159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Το Open Eclass ως Σύστημα Διαχείρισης Μάθησης</vt:lpstr>
      <vt:lpstr>Περιγραφή</vt:lpstr>
      <vt:lpstr>Συστήματα Διαχείρισης Μάθησης</vt:lpstr>
      <vt:lpstr>Συστήματα Διαχείρισης Μάθησης Ορισμός</vt:lpstr>
      <vt:lpstr>Συστήματα Διαχείρισης Μάθησης – Συναφείς όροι</vt:lpstr>
      <vt:lpstr>Συστήματα Διαχείρισης Μάθησης – Συναφείς όροι</vt:lpstr>
      <vt:lpstr>Συστήματα Διαχείρισης Μάθησης - Σκοπός</vt:lpstr>
      <vt:lpstr>Συστήματα Διαχείρισης Μάθησης - Πλεονεκτήματα</vt:lpstr>
      <vt:lpstr>Συστήματα Διαχείρισης Μάθησης - Λειτουργίες</vt:lpstr>
      <vt:lpstr>Συστήματα Διαχείρισης Μάθησης - Παραδείγματα</vt:lpstr>
      <vt:lpstr>Open eClass</vt:lpstr>
      <vt:lpstr>Open eClass – Εισαγωγή (1/2)</vt:lpstr>
      <vt:lpstr>Open eClass – Εισαγωγή (2/2)</vt:lpstr>
      <vt:lpstr>Open eClass</vt:lpstr>
      <vt:lpstr>Open eClass - πλεονεκτήματα</vt:lpstr>
      <vt:lpstr>Open eClass - Λειτουργίες</vt:lpstr>
      <vt:lpstr>Open eClass - Διεπαφές Χρηστών (1/2)</vt:lpstr>
      <vt:lpstr>Open eClass - Διεπαφές Χρηστών (2/2)</vt:lpstr>
      <vt:lpstr>Open eClass – Τύποι μαθημάτων</vt:lpstr>
      <vt:lpstr>Slide 20</vt:lpstr>
      <vt:lpstr>Open eClass – Παραδείγματα χρήσης</vt:lpstr>
      <vt:lpstr>Χρήσιμοι σύνδεσμοι</vt:lpstr>
      <vt:lpstr>Επιπλέον πληροφορίες</vt:lpstr>
      <vt:lpstr>Σας ευχαριστώ πολύ  Ερωτήσεις;</vt:lpstr>
    </vt:vector>
  </TitlesOfParts>
  <Company>BLACK EDITION - tum0r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invenio week 4</dc:title>
  <dc:creator>alex</dc:creator>
  <cp:lastModifiedBy>Peggy Karaviti</cp:lastModifiedBy>
  <cp:revision>162</cp:revision>
  <dcterms:created xsi:type="dcterms:W3CDTF">2014-05-12T08:31:42Z</dcterms:created>
  <dcterms:modified xsi:type="dcterms:W3CDTF">2014-07-13T23:30:31Z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E35B12B2-681B-480C-85D8-4EE4E33B87CC</vt:lpwstr>
  </property>
  <property fmtid="{D5CDD505-2E9C-101B-9397-08002B2CF9AE}" pid="3" name="ArticulatePath">
    <vt:lpwstr>template</vt:lpwstr>
  </property>
</Properties>
</file>