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en-US"/>
    </a:defPPr>
    <a:lvl1pPr marL="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Σχόλιο" initials="Σχόλι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660033"/>
    <a:srgbClr val="990000"/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4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2A8FB0-0B5D-42B5-8642-418CC29D9C1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889596AF-D302-4F1A-A4FA-E7D7C7F1CDB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Exception</a:t>
          </a:r>
        </a:p>
      </dgm:t>
    </dgm:pt>
    <dgm:pt modelId="{4CE77A53-7555-4168-AF61-FC183B018885}" type="parTrans" cxnId="{4AB74040-A257-4569-97D6-C8E5B330CD16}">
      <dgm:prSet/>
      <dgm:spPr/>
    </dgm:pt>
    <dgm:pt modelId="{251D59FA-F35E-427D-A40F-C560377E8919}" type="sibTrans" cxnId="{4AB74040-A257-4569-97D6-C8E5B330CD16}">
      <dgm:prSet/>
      <dgm:spPr/>
    </dgm:pt>
    <dgm:pt modelId="{72723CDD-4FC9-44A3-82A5-D8574826BB7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IOException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E49C3EC6-75CB-416F-B0C4-09B2D9C6B631}" type="parTrans" cxnId="{58ED9638-D93E-4320-A4BE-AF320D3DA321}">
      <dgm:prSet/>
      <dgm:spPr/>
    </dgm:pt>
    <dgm:pt modelId="{6C682BE4-5EE0-49B7-A4AD-5EE2325EBC6C}" type="sibTrans" cxnId="{58ED9638-D93E-4320-A4BE-AF320D3DA321}">
      <dgm:prSet/>
      <dgm:spPr/>
    </dgm:pt>
    <dgm:pt modelId="{C0833548-73FB-4DD6-A227-E2423715AD6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SQLException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F94CC388-4805-48B9-8B82-A96D18C36DAE}" type="parTrans" cxnId="{E41E5C52-4F73-4D5C-BC9B-CEA5D32FCA06}">
      <dgm:prSet/>
      <dgm:spPr/>
    </dgm:pt>
    <dgm:pt modelId="{1FAC5206-B979-4E71-8985-621290AB19D2}" type="sibTrans" cxnId="{E41E5C52-4F73-4D5C-BC9B-CEA5D32FCA06}">
      <dgm:prSet/>
      <dgm:spPr/>
    </dgm:pt>
    <dgm:pt modelId="{3386C9DE-C209-41CD-80BD-8A723F96608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RuntimeException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DA259F7A-61FF-4028-A850-1A69CDD50F95}" type="parTrans" cxnId="{88B1B0D9-58E2-4C8B-83DF-BF712E9B3424}">
      <dgm:prSet/>
      <dgm:spPr/>
    </dgm:pt>
    <dgm:pt modelId="{61F034FC-C5BD-4ADB-B2B5-26BD4AE135C6}" type="sibTrans" cxnId="{88B1B0D9-58E2-4C8B-83DF-BF712E9B3424}">
      <dgm:prSet/>
      <dgm:spPr/>
    </dgm:pt>
    <dgm:pt modelId="{650D42C9-0D7D-48BB-8408-421017F6856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ArithemeticException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3F5CE442-0A55-4A3F-8AB0-0DD43B8B39E2}" type="parTrans" cxnId="{79F8E19A-A992-4DCA-8319-FE995EF82EEC}">
      <dgm:prSet/>
      <dgm:spPr/>
    </dgm:pt>
    <dgm:pt modelId="{41F39289-E548-4272-8718-FB13CCC3FE1A}" type="sibTrans" cxnId="{79F8E19A-A992-4DCA-8319-FE995EF82EEC}">
      <dgm:prSet/>
      <dgm:spPr/>
    </dgm:pt>
    <dgm:pt modelId="{644B7C9B-C0EE-4313-97E1-55B6D48D54B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NullPointerExecption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FEEEBA3D-D378-4470-B157-DE57B408F387}" type="parTrans" cxnId="{6DB8F8A0-A341-45B2-8AB4-ECED06A61C26}">
      <dgm:prSet/>
      <dgm:spPr/>
    </dgm:pt>
    <dgm:pt modelId="{D7C5E065-4B97-4307-9332-0ED90D6151A8}" type="sibTrans" cxnId="{6DB8F8A0-A341-45B2-8AB4-ECED06A61C26}">
      <dgm:prSet/>
      <dgm:spPr/>
    </dgm:pt>
    <dgm:pt modelId="{9A2DF97C-25D1-4B8C-B787-2D6086A49C7C}" type="pres">
      <dgm:prSet presAssocID="{852A8FB0-0B5D-42B5-8642-418CC29D9C1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454607A-EECE-4ECB-8CE2-5DA3C2165C4D}" type="pres">
      <dgm:prSet presAssocID="{889596AF-D302-4F1A-A4FA-E7D7C7F1CDB2}" presName="hierRoot1" presStyleCnt="0">
        <dgm:presLayoutVars>
          <dgm:hierBranch/>
        </dgm:presLayoutVars>
      </dgm:prSet>
      <dgm:spPr/>
    </dgm:pt>
    <dgm:pt modelId="{B9E7C6C9-6049-425B-8E66-48E4833C5F8D}" type="pres">
      <dgm:prSet presAssocID="{889596AF-D302-4F1A-A4FA-E7D7C7F1CDB2}" presName="rootComposite1" presStyleCnt="0"/>
      <dgm:spPr/>
    </dgm:pt>
    <dgm:pt modelId="{AE70EB65-6635-4865-A9D2-906E19CC9A51}" type="pres">
      <dgm:prSet presAssocID="{889596AF-D302-4F1A-A4FA-E7D7C7F1CDB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0814159-F514-42E5-BC31-7C2DA9CFA675}" type="pres">
      <dgm:prSet presAssocID="{889596AF-D302-4F1A-A4FA-E7D7C7F1CDB2}" presName="rootConnector1" presStyleLbl="node1" presStyleIdx="0" presStyleCnt="0"/>
      <dgm:spPr/>
      <dgm:t>
        <a:bodyPr/>
        <a:lstStyle/>
        <a:p>
          <a:endParaRPr lang="el-GR"/>
        </a:p>
      </dgm:t>
    </dgm:pt>
    <dgm:pt modelId="{84FC8FFB-8BB9-4597-BD23-C0D6833D6749}" type="pres">
      <dgm:prSet presAssocID="{889596AF-D302-4F1A-A4FA-E7D7C7F1CDB2}" presName="hierChild2" presStyleCnt="0"/>
      <dgm:spPr/>
    </dgm:pt>
    <dgm:pt modelId="{0635250F-7DD5-4DBF-BDA2-2ADE460EF6EC}" type="pres">
      <dgm:prSet presAssocID="{E49C3EC6-75CB-416F-B0C4-09B2D9C6B631}" presName="Name35" presStyleLbl="parChTrans1D2" presStyleIdx="0" presStyleCnt="3"/>
      <dgm:spPr/>
    </dgm:pt>
    <dgm:pt modelId="{7B803B9F-4C25-4413-96B5-027026568113}" type="pres">
      <dgm:prSet presAssocID="{72723CDD-4FC9-44A3-82A5-D8574826BB77}" presName="hierRoot2" presStyleCnt="0">
        <dgm:presLayoutVars>
          <dgm:hierBranch/>
        </dgm:presLayoutVars>
      </dgm:prSet>
      <dgm:spPr/>
    </dgm:pt>
    <dgm:pt modelId="{BE01D0FA-049B-404B-8514-9EA097568D13}" type="pres">
      <dgm:prSet presAssocID="{72723CDD-4FC9-44A3-82A5-D8574826BB77}" presName="rootComposite" presStyleCnt="0"/>
      <dgm:spPr/>
    </dgm:pt>
    <dgm:pt modelId="{82E1511D-1048-476C-85EB-C1D362621416}" type="pres">
      <dgm:prSet presAssocID="{72723CDD-4FC9-44A3-82A5-D8574826BB7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BFCAEB0-E2D0-447C-BA69-2D34873C76A0}" type="pres">
      <dgm:prSet presAssocID="{72723CDD-4FC9-44A3-82A5-D8574826BB77}" presName="rootConnector" presStyleLbl="node2" presStyleIdx="0" presStyleCnt="3"/>
      <dgm:spPr/>
      <dgm:t>
        <a:bodyPr/>
        <a:lstStyle/>
        <a:p>
          <a:endParaRPr lang="el-GR"/>
        </a:p>
      </dgm:t>
    </dgm:pt>
    <dgm:pt modelId="{F321E428-02A3-4871-9510-6D6BB426763A}" type="pres">
      <dgm:prSet presAssocID="{72723CDD-4FC9-44A3-82A5-D8574826BB77}" presName="hierChild4" presStyleCnt="0"/>
      <dgm:spPr/>
    </dgm:pt>
    <dgm:pt modelId="{7AD754FB-289B-4B89-A69D-FA87DA3F0C05}" type="pres">
      <dgm:prSet presAssocID="{72723CDD-4FC9-44A3-82A5-D8574826BB77}" presName="hierChild5" presStyleCnt="0"/>
      <dgm:spPr/>
    </dgm:pt>
    <dgm:pt modelId="{707983E2-8DF5-4245-89A5-7B7EB7B52080}" type="pres">
      <dgm:prSet presAssocID="{F94CC388-4805-48B9-8B82-A96D18C36DAE}" presName="Name35" presStyleLbl="parChTrans1D2" presStyleIdx="1" presStyleCnt="3"/>
      <dgm:spPr/>
    </dgm:pt>
    <dgm:pt modelId="{75DFBEB2-BBC6-4A91-ADAD-C4F144569347}" type="pres">
      <dgm:prSet presAssocID="{C0833548-73FB-4DD6-A227-E2423715AD61}" presName="hierRoot2" presStyleCnt="0">
        <dgm:presLayoutVars>
          <dgm:hierBranch/>
        </dgm:presLayoutVars>
      </dgm:prSet>
      <dgm:spPr/>
    </dgm:pt>
    <dgm:pt modelId="{10A50D13-000B-490B-A0EB-94A39DD4B522}" type="pres">
      <dgm:prSet presAssocID="{C0833548-73FB-4DD6-A227-E2423715AD61}" presName="rootComposite" presStyleCnt="0"/>
      <dgm:spPr/>
    </dgm:pt>
    <dgm:pt modelId="{6FF1BC4D-656F-453F-AB73-7E153195E7A3}" type="pres">
      <dgm:prSet presAssocID="{C0833548-73FB-4DD6-A227-E2423715AD6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D6B52F4-CDFA-46D6-B39B-EE875083F87A}" type="pres">
      <dgm:prSet presAssocID="{C0833548-73FB-4DD6-A227-E2423715AD61}" presName="rootConnector" presStyleLbl="node2" presStyleIdx="1" presStyleCnt="3"/>
      <dgm:spPr/>
      <dgm:t>
        <a:bodyPr/>
        <a:lstStyle/>
        <a:p>
          <a:endParaRPr lang="el-GR"/>
        </a:p>
      </dgm:t>
    </dgm:pt>
    <dgm:pt modelId="{58CD14B2-A0D2-4993-89F7-E998EE2E162F}" type="pres">
      <dgm:prSet presAssocID="{C0833548-73FB-4DD6-A227-E2423715AD61}" presName="hierChild4" presStyleCnt="0"/>
      <dgm:spPr/>
    </dgm:pt>
    <dgm:pt modelId="{99CEBC89-02C0-4155-9D9B-12D43886EE20}" type="pres">
      <dgm:prSet presAssocID="{C0833548-73FB-4DD6-A227-E2423715AD61}" presName="hierChild5" presStyleCnt="0"/>
      <dgm:spPr/>
    </dgm:pt>
    <dgm:pt modelId="{1EA61FD1-6A6F-42AE-A4EB-1EFB5E84FDA1}" type="pres">
      <dgm:prSet presAssocID="{DA259F7A-61FF-4028-A850-1A69CDD50F95}" presName="Name35" presStyleLbl="parChTrans1D2" presStyleIdx="2" presStyleCnt="3"/>
      <dgm:spPr/>
    </dgm:pt>
    <dgm:pt modelId="{AC501409-AA4A-42B3-B293-AF1E31FDE760}" type="pres">
      <dgm:prSet presAssocID="{3386C9DE-C209-41CD-80BD-8A723F96608D}" presName="hierRoot2" presStyleCnt="0">
        <dgm:presLayoutVars>
          <dgm:hierBranch/>
        </dgm:presLayoutVars>
      </dgm:prSet>
      <dgm:spPr/>
    </dgm:pt>
    <dgm:pt modelId="{EA425DBA-822C-4CF9-A226-199E3FD8B42C}" type="pres">
      <dgm:prSet presAssocID="{3386C9DE-C209-41CD-80BD-8A723F96608D}" presName="rootComposite" presStyleCnt="0"/>
      <dgm:spPr/>
    </dgm:pt>
    <dgm:pt modelId="{73144C7F-9E56-45C3-BF5C-4ABFDD75903B}" type="pres">
      <dgm:prSet presAssocID="{3386C9DE-C209-41CD-80BD-8A723F96608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66ABC6B-7C0B-4C27-92A2-3A87EADB4790}" type="pres">
      <dgm:prSet presAssocID="{3386C9DE-C209-41CD-80BD-8A723F96608D}" presName="rootConnector" presStyleLbl="node2" presStyleIdx="2" presStyleCnt="3"/>
      <dgm:spPr/>
      <dgm:t>
        <a:bodyPr/>
        <a:lstStyle/>
        <a:p>
          <a:endParaRPr lang="el-GR"/>
        </a:p>
      </dgm:t>
    </dgm:pt>
    <dgm:pt modelId="{5DB99FAC-4FAD-45D7-8CC8-0A5ADC352C7C}" type="pres">
      <dgm:prSet presAssocID="{3386C9DE-C209-41CD-80BD-8A723F96608D}" presName="hierChild4" presStyleCnt="0"/>
      <dgm:spPr/>
    </dgm:pt>
    <dgm:pt modelId="{7BDEAD0E-30F6-4B09-B2AF-70ACD1A7CEE6}" type="pres">
      <dgm:prSet presAssocID="{3F5CE442-0A55-4A3F-8AB0-0DD43B8B39E2}" presName="Name35" presStyleLbl="parChTrans1D3" presStyleIdx="0" presStyleCnt="2"/>
      <dgm:spPr/>
    </dgm:pt>
    <dgm:pt modelId="{87690021-B604-4071-8582-882905A98B7D}" type="pres">
      <dgm:prSet presAssocID="{650D42C9-0D7D-48BB-8408-421017F6856C}" presName="hierRoot2" presStyleCnt="0">
        <dgm:presLayoutVars>
          <dgm:hierBranch val="r"/>
        </dgm:presLayoutVars>
      </dgm:prSet>
      <dgm:spPr/>
    </dgm:pt>
    <dgm:pt modelId="{AD73DD74-2640-4720-B3BA-8501D3EFFED4}" type="pres">
      <dgm:prSet presAssocID="{650D42C9-0D7D-48BB-8408-421017F6856C}" presName="rootComposite" presStyleCnt="0"/>
      <dgm:spPr/>
    </dgm:pt>
    <dgm:pt modelId="{233DFD85-5817-4B11-80C1-6DFEDD270F46}" type="pres">
      <dgm:prSet presAssocID="{650D42C9-0D7D-48BB-8408-421017F6856C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D809F12-8F22-4A7B-80EC-B20F38A2329B}" type="pres">
      <dgm:prSet presAssocID="{650D42C9-0D7D-48BB-8408-421017F6856C}" presName="rootConnector" presStyleLbl="node3" presStyleIdx="0" presStyleCnt="2"/>
      <dgm:spPr/>
      <dgm:t>
        <a:bodyPr/>
        <a:lstStyle/>
        <a:p>
          <a:endParaRPr lang="el-GR"/>
        </a:p>
      </dgm:t>
    </dgm:pt>
    <dgm:pt modelId="{47A43800-5045-4F50-B020-8EE105D693EC}" type="pres">
      <dgm:prSet presAssocID="{650D42C9-0D7D-48BB-8408-421017F6856C}" presName="hierChild4" presStyleCnt="0"/>
      <dgm:spPr/>
    </dgm:pt>
    <dgm:pt modelId="{E235E09E-7A80-4E10-B850-F25DDA94F8ED}" type="pres">
      <dgm:prSet presAssocID="{650D42C9-0D7D-48BB-8408-421017F6856C}" presName="hierChild5" presStyleCnt="0"/>
      <dgm:spPr/>
    </dgm:pt>
    <dgm:pt modelId="{F89AF78F-90EF-45E1-8320-0D06E2512131}" type="pres">
      <dgm:prSet presAssocID="{FEEEBA3D-D378-4470-B157-DE57B408F387}" presName="Name35" presStyleLbl="parChTrans1D3" presStyleIdx="1" presStyleCnt="2"/>
      <dgm:spPr/>
    </dgm:pt>
    <dgm:pt modelId="{5FAB126A-2C55-40CA-860D-1DA308CCE6DF}" type="pres">
      <dgm:prSet presAssocID="{644B7C9B-C0EE-4313-97E1-55B6D48D54BF}" presName="hierRoot2" presStyleCnt="0">
        <dgm:presLayoutVars>
          <dgm:hierBranch val="r"/>
        </dgm:presLayoutVars>
      </dgm:prSet>
      <dgm:spPr/>
    </dgm:pt>
    <dgm:pt modelId="{25EA8605-F398-42F7-8B62-ABFED2E62CE2}" type="pres">
      <dgm:prSet presAssocID="{644B7C9B-C0EE-4313-97E1-55B6D48D54BF}" presName="rootComposite" presStyleCnt="0"/>
      <dgm:spPr/>
    </dgm:pt>
    <dgm:pt modelId="{118C686B-B2C4-4BD5-8FF0-88AC8D7B04BD}" type="pres">
      <dgm:prSet presAssocID="{644B7C9B-C0EE-4313-97E1-55B6D48D54BF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811EF74-151C-4CE4-A03A-26A5061B8B15}" type="pres">
      <dgm:prSet presAssocID="{644B7C9B-C0EE-4313-97E1-55B6D48D54BF}" presName="rootConnector" presStyleLbl="node3" presStyleIdx="1" presStyleCnt="2"/>
      <dgm:spPr/>
      <dgm:t>
        <a:bodyPr/>
        <a:lstStyle/>
        <a:p>
          <a:endParaRPr lang="el-GR"/>
        </a:p>
      </dgm:t>
    </dgm:pt>
    <dgm:pt modelId="{8331CB9F-5926-42EA-AE77-60450E22150A}" type="pres">
      <dgm:prSet presAssocID="{644B7C9B-C0EE-4313-97E1-55B6D48D54BF}" presName="hierChild4" presStyleCnt="0"/>
      <dgm:spPr/>
    </dgm:pt>
    <dgm:pt modelId="{D7A99D2D-E3D8-471D-B2F8-6A7CE412A21A}" type="pres">
      <dgm:prSet presAssocID="{644B7C9B-C0EE-4313-97E1-55B6D48D54BF}" presName="hierChild5" presStyleCnt="0"/>
      <dgm:spPr/>
    </dgm:pt>
    <dgm:pt modelId="{5C3C8F81-A421-4E45-8754-829B340EEA55}" type="pres">
      <dgm:prSet presAssocID="{3386C9DE-C209-41CD-80BD-8A723F96608D}" presName="hierChild5" presStyleCnt="0"/>
      <dgm:spPr/>
    </dgm:pt>
    <dgm:pt modelId="{12E9C9F8-6A8D-429A-952A-BD6F07D081B3}" type="pres">
      <dgm:prSet presAssocID="{889596AF-D302-4F1A-A4FA-E7D7C7F1CDB2}" presName="hierChild3" presStyleCnt="0"/>
      <dgm:spPr/>
    </dgm:pt>
  </dgm:ptLst>
  <dgm:cxnLst>
    <dgm:cxn modelId="{9B0458A0-B3B9-4D64-BA76-85143873F702}" type="presOf" srcId="{FEEEBA3D-D378-4470-B157-DE57B408F387}" destId="{F89AF78F-90EF-45E1-8320-0D06E2512131}" srcOrd="0" destOrd="0" presId="urn:microsoft.com/office/officeart/2005/8/layout/orgChart1"/>
    <dgm:cxn modelId="{6A9D0BD7-7D72-4892-986B-3B4BB60A4704}" type="presOf" srcId="{644B7C9B-C0EE-4313-97E1-55B6D48D54BF}" destId="{B811EF74-151C-4CE4-A03A-26A5061B8B15}" srcOrd="1" destOrd="0" presId="urn:microsoft.com/office/officeart/2005/8/layout/orgChart1"/>
    <dgm:cxn modelId="{D9E0D671-54E9-4227-923A-094833C84A71}" type="presOf" srcId="{C0833548-73FB-4DD6-A227-E2423715AD61}" destId="{6D6B52F4-CDFA-46D6-B39B-EE875083F87A}" srcOrd="1" destOrd="0" presId="urn:microsoft.com/office/officeart/2005/8/layout/orgChart1"/>
    <dgm:cxn modelId="{5D7E337D-F80A-4386-8EBA-2B573FD0DDB3}" type="presOf" srcId="{3386C9DE-C209-41CD-80BD-8A723F96608D}" destId="{73144C7F-9E56-45C3-BF5C-4ABFDD75903B}" srcOrd="0" destOrd="0" presId="urn:microsoft.com/office/officeart/2005/8/layout/orgChart1"/>
    <dgm:cxn modelId="{1935599D-6FE0-4C32-B296-CA79AED7D818}" type="presOf" srcId="{72723CDD-4FC9-44A3-82A5-D8574826BB77}" destId="{1BFCAEB0-E2D0-447C-BA69-2D34873C76A0}" srcOrd="1" destOrd="0" presId="urn:microsoft.com/office/officeart/2005/8/layout/orgChart1"/>
    <dgm:cxn modelId="{6DB8F8A0-A341-45B2-8AB4-ECED06A61C26}" srcId="{3386C9DE-C209-41CD-80BD-8A723F96608D}" destId="{644B7C9B-C0EE-4313-97E1-55B6D48D54BF}" srcOrd="1" destOrd="0" parTransId="{FEEEBA3D-D378-4470-B157-DE57B408F387}" sibTransId="{D7C5E065-4B97-4307-9332-0ED90D6151A8}"/>
    <dgm:cxn modelId="{58ED9638-D93E-4320-A4BE-AF320D3DA321}" srcId="{889596AF-D302-4F1A-A4FA-E7D7C7F1CDB2}" destId="{72723CDD-4FC9-44A3-82A5-D8574826BB77}" srcOrd="0" destOrd="0" parTransId="{E49C3EC6-75CB-416F-B0C4-09B2D9C6B631}" sibTransId="{6C682BE4-5EE0-49B7-A4AD-5EE2325EBC6C}"/>
    <dgm:cxn modelId="{B8B65F1C-EC9F-41A5-967A-AE4C356B36F2}" type="presOf" srcId="{3F5CE442-0A55-4A3F-8AB0-0DD43B8B39E2}" destId="{7BDEAD0E-30F6-4B09-B2AF-70ACD1A7CEE6}" srcOrd="0" destOrd="0" presId="urn:microsoft.com/office/officeart/2005/8/layout/orgChart1"/>
    <dgm:cxn modelId="{3CD91FE2-3259-4AE6-A63D-69DBDC585C9A}" type="presOf" srcId="{644B7C9B-C0EE-4313-97E1-55B6D48D54BF}" destId="{118C686B-B2C4-4BD5-8FF0-88AC8D7B04BD}" srcOrd="0" destOrd="0" presId="urn:microsoft.com/office/officeart/2005/8/layout/orgChart1"/>
    <dgm:cxn modelId="{4AB74040-A257-4569-97D6-C8E5B330CD16}" srcId="{852A8FB0-0B5D-42B5-8642-418CC29D9C14}" destId="{889596AF-D302-4F1A-A4FA-E7D7C7F1CDB2}" srcOrd="0" destOrd="0" parTransId="{4CE77A53-7555-4168-AF61-FC183B018885}" sibTransId="{251D59FA-F35E-427D-A40F-C560377E8919}"/>
    <dgm:cxn modelId="{846BA46B-7FEA-47FD-9489-59E6AD8F4F5C}" type="presOf" srcId="{889596AF-D302-4F1A-A4FA-E7D7C7F1CDB2}" destId="{40814159-F514-42E5-BC31-7C2DA9CFA675}" srcOrd="1" destOrd="0" presId="urn:microsoft.com/office/officeart/2005/8/layout/orgChart1"/>
    <dgm:cxn modelId="{D397692C-DB25-4B8D-943B-5FFE0C0663ED}" type="presOf" srcId="{C0833548-73FB-4DD6-A227-E2423715AD61}" destId="{6FF1BC4D-656F-453F-AB73-7E153195E7A3}" srcOrd="0" destOrd="0" presId="urn:microsoft.com/office/officeart/2005/8/layout/orgChart1"/>
    <dgm:cxn modelId="{68B528AB-AFC8-4E3B-9437-E49312F8116A}" type="presOf" srcId="{DA259F7A-61FF-4028-A850-1A69CDD50F95}" destId="{1EA61FD1-6A6F-42AE-A4EB-1EFB5E84FDA1}" srcOrd="0" destOrd="0" presId="urn:microsoft.com/office/officeart/2005/8/layout/orgChart1"/>
    <dgm:cxn modelId="{9B81D1AD-4FF7-4C8C-85F5-5397250D8C17}" type="presOf" srcId="{72723CDD-4FC9-44A3-82A5-D8574826BB77}" destId="{82E1511D-1048-476C-85EB-C1D362621416}" srcOrd="0" destOrd="0" presId="urn:microsoft.com/office/officeart/2005/8/layout/orgChart1"/>
    <dgm:cxn modelId="{71338582-6FA0-484B-A2F0-3FC610A47D26}" type="presOf" srcId="{E49C3EC6-75CB-416F-B0C4-09B2D9C6B631}" destId="{0635250F-7DD5-4DBF-BDA2-2ADE460EF6EC}" srcOrd="0" destOrd="0" presId="urn:microsoft.com/office/officeart/2005/8/layout/orgChart1"/>
    <dgm:cxn modelId="{0E318D6D-3E05-4D54-B81E-CBB8805A293C}" type="presOf" srcId="{F94CC388-4805-48B9-8B82-A96D18C36DAE}" destId="{707983E2-8DF5-4245-89A5-7B7EB7B52080}" srcOrd="0" destOrd="0" presId="urn:microsoft.com/office/officeart/2005/8/layout/orgChart1"/>
    <dgm:cxn modelId="{A6DAA9BA-FC7B-40FC-A367-FE3AEA0FC965}" type="presOf" srcId="{889596AF-D302-4F1A-A4FA-E7D7C7F1CDB2}" destId="{AE70EB65-6635-4865-A9D2-906E19CC9A51}" srcOrd="0" destOrd="0" presId="urn:microsoft.com/office/officeart/2005/8/layout/orgChart1"/>
    <dgm:cxn modelId="{88B1B0D9-58E2-4C8B-83DF-BF712E9B3424}" srcId="{889596AF-D302-4F1A-A4FA-E7D7C7F1CDB2}" destId="{3386C9DE-C209-41CD-80BD-8A723F96608D}" srcOrd="2" destOrd="0" parTransId="{DA259F7A-61FF-4028-A850-1A69CDD50F95}" sibTransId="{61F034FC-C5BD-4ADB-B2B5-26BD4AE135C6}"/>
    <dgm:cxn modelId="{CEB14720-42BD-475B-B061-125005FBEF0A}" type="presOf" srcId="{650D42C9-0D7D-48BB-8408-421017F6856C}" destId="{233DFD85-5817-4B11-80C1-6DFEDD270F46}" srcOrd="0" destOrd="0" presId="urn:microsoft.com/office/officeart/2005/8/layout/orgChart1"/>
    <dgm:cxn modelId="{E41E5C52-4F73-4D5C-BC9B-CEA5D32FCA06}" srcId="{889596AF-D302-4F1A-A4FA-E7D7C7F1CDB2}" destId="{C0833548-73FB-4DD6-A227-E2423715AD61}" srcOrd="1" destOrd="0" parTransId="{F94CC388-4805-48B9-8B82-A96D18C36DAE}" sibTransId="{1FAC5206-B979-4E71-8985-621290AB19D2}"/>
    <dgm:cxn modelId="{79F8E19A-A992-4DCA-8319-FE995EF82EEC}" srcId="{3386C9DE-C209-41CD-80BD-8A723F96608D}" destId="{650D42C9-0D7D-48BB-8408-421017F6856C}" srcOrd="0" destOrd="0" parTransId="{3F5CE442-0A55-4A3F-8AB0-0DD43B8B39E2}" sibTransId="{41F39289-E548-4272-8718-FB13CCC3FE1A}"/>
    <dgm:cxn modelId="{C3C31EFA-CA74-41D3-B490-DE64B1046810}" type="presOf" srcId="{852A8FB0-0B5D-42B5-8642-418CC29D9C14}" destId="{9A2DF97C-25D1-4B8C-B787-2D6086A49C7C}" srcOrd="0" destOrd="0" presId="urn:microsoft.com/office/officeart/2005/8/layout/orgChart1"/>
    <dgm:cxn modelId="{C70DCB4F-3D75-492E-A218-CDBCB7893F11}" type="presOf" srcId="{650D42C9-0D7D-48BB-8408-421017F6856C}" destId="{CD809F12-8F22-4A7B-80EC-B20F38A2329B}" srcOrd="1" destOrd="0" presId="urn:microsoft.com/office/officeart/2005/8/layout/orgChart1"/>
    <dgm:cxn modelId="{2C923B20-A29F-4D3B-84F5-B9EAFEC92CCD}" type="presOf" srcId="{3386C9DE-C209-41CD-80BD-8A723F96608D}" destId="{C66ABC6B-7C0B-4C27-92A2-3A87EADB4790}" srcOrd="1" destOrd="0" presId="urn:microsoft.com/office/officeart/2005/8/layout/orgChart1"/>
    <dgm:cxn modelId="{0E347AC0-B60D-426C-9D67-F0A336148EE0}" type="presParOf" srcId="{9A2DF97C-25D1-4B8C-B787-2D6086A49C7C}" destId="{F454607A-EECE-4ECB-8CE2-5DA3C2165C4D}" srcOrd="0" destOrd="0" presId="urn:microsoft.com/office/officeart/2005/8/layout/orgChart1"/>
    <dgm:cxn modelId="{AA684DB6-0892-40BB-95AB-D663EAD9C0D7}" type="presParOf" srcId="{F454607A-EECE-4ECB-8CE2-5DA3C2165C4D}" destId="{B9E7C6C9-6049-425B-8E66-48E4833C5F8D}" srcOrd="0" destOrd="0" presId="urn:microsoft.com/office/officeart/2005/8/layout/orgChart1"/>
    <dgm:cxn modelId="{B33B3933-6831-47C1-8FC7-89E826132451}" type="presParOf" srcId="{B9E7C6C9-6049-425B-8E66-48E4833C5F8D}" destId="{AE70EB65-6635-4865-A9D2-906E19CC9A51}" srcOrd="0" destOrd="0" presId="urn:microsoft.com/office/officeart/2005/8/layout/orgChart1"/>
    <dgm:cxn modelId="{34D6A04D-E829-4651-9272-B52387EB54FF}" type="presParOf" srcId="{B9E7C6C9-6049-425B-8E66-48E4833C5F8D}" destId="{40814159-F514-42E5-BC31-7C2DA9CFA675}" srcOrd="1" destOrd="0" presId="urn:microsoft.com/office/officeart/2005/8/layout/orgChart1"/>
    <dgm:cxn modelId="{EDD53CEF-9618-4071-B284-0E57F93AFAF8}" type="presParOf" srcId="{F454607A-EECE-4ECB-8CE2-5DA3C2165C4D}" destId="{84FC8FFB-8BB9-4597-BD23-C0D6833D6749}" srcOrd="1" destOrd="0" presId="urn:microsoft.com/office/officeart/2005/8/layout/orgChart1"/>
    <dgm:cxn modelId="{9701A06F-2050-418A-AE95-D8481956DEA7}" type="presParOf" srcId="{84FC8FFB-8BB9-4597-BD23-C0D6833D6749}" destId="{0635250F-7DD5-4DBF-BDA2-2ADE460EF6EC}" srcOrd="0" destOrd="0" presId="urn:microsoft.com/office/officeart/2005/8/layout/orgChart1"/>
    <dgm:cxn modelId="{EBEE129B-23BD-4B8D-A41C-9248F671149B}" type="presParOf" srcId="{84FC8FFB-8BB9-4597-BD23-C0D6833D6749}" destId="{7B803B9F-4C25-4413-96B5-027026568113}" srcOrd="1" destOrd="0" presId="urn:microsoft.com/office/officeart/2005/8/layout/orgChart1"/>
    <dgm:cxn modelId="{DED2931B-3CB9-4E59-982B-8175DDF7759C}" type="presParOf" srcId="{7B803B9F-4C25-4413-96B5-027026568113}" destId="{BE01D0FA-049B-404B-8514-9EA097568D13}" srcOrd="0" destOrd="0" presId="urn:microsoft.com/office/officeart/2005/8/layout/orgChart1"/>
    <dgm:cxn modelId="{03752917-50B0-47E2-AB37-25E30F1EBD3C}" type="presParOf" srcId="{BE01D0FA-049B-404B-8514-9EA097568D13}" destId="{82E1511D-1048-476C-85EB-C1D362621416}" srcOrd="0" destOrd="0" presId="urn:microsoft.com/office/officeart/2005/8/layout/orgChart1"/>
    <dgm:cxn modelId="{A0C59319-9222-40C6-AC2C-13116B64C27B}" type="presParOf" srcId="{BE01D0FA-049B-404B-8514-9EA097568D13}" destId="{1BFCAEB0-E2D0-447C-BA69-2D34873C76A0}" srcOrd="1" destOrd="0" presId="urn:microsoft.com/office/officeart/2005/8/layout/orgChart1"/>
    <dgm:cxn modelId="{435F2086-2943-4EA8-9627-99BC31B552AA}" type="presParOf" srcId="{7B803B9F-4C25-4413-96B5-027026568113}" destId="{F321E428-02A3-4871-9510-6D6BB426763A}" srcOrd="1" destOrd="0" presId="urn:microsoft.com/office/officeart/2005/8/layout/orgChart1"/>
    <dgm:cxn modelId="{D468DCE9-0FE0-411B-B6A4-24EA78E999DA}" type="presParOf" srcId="{7B803B9F-4C25-4413-96B5-027026568113}" destId="{7AD754FB-289B-4B89-A69D-FA87DA3F0C05}" srcOrd="2" destOrd="0" presId="urn:microsoft.com/office/officeart/2005/8/layout/orgChart1"/>
    <dgm:cxn modelId="{87C3593F-61C2-41EE-BEFD-36C60504B920}" type="presParOf" srcId="{84FC8FFB-8BB9-4597-BD23-C0D6833D6749}" destId="{707983E2-8DF5-4245-89A5-7B7EB7B52080}" srcOrd="2" destOrd="0" presId="urn:microsoft.com/office/officeart/2005/8/layout/orgChart1"/>
    <dgm:cxn modelId="{B60E7570-A9B8-4226-AC53-510CEA5274F6}" type="presParOf" srcId="{84FC8FFB-8BB9-4597-BD23-C0D6833D6749}" destId="{75DFBEB2-BBC6-4A91-ADAD-C4F144569347}" srcOrd="3" destOrd="0" presId="urn:microsoft.com/office/officeart/2005/8/layout/orgChart1"/>
    <dgm:cxn modelId="{EED4EEFA-B102-4A4B-A6FC-F3F0310B717D}" type="presParOf" srcId="{75DFBEB2-BBC6-4A91-ADAD-C4F144569347}" destId="{10A50D13-000B-490B-A0EB-94A39DD4B522}" srcOrd="0" destOrd="0" presId="urn:microsoft.com/office/officeart/2005/8/layout/orgChart1"/>
    <dgm:cxn modelId="{0CDFCACE-FCAD-4F89-A126-CD3DA4860F4A}" type="presParOf" srcId="{10A50D13-000B-490B-A0EB-94A39DD4B522}" destId="{6FF1BC4D-656F-453F-AB73-7E153195E7A3}" srcOrd="0" destOrd="0" presId="urn:microsoft.com/office/officeart/2005/8/layout/orgChart1"/>
    <dgm:cxn modelId="{B98A0E5D-1854-4CBA-BA4B-1B7D955514E0}" type="presParOf" srcId="{10A50D13-000B-490B-A0EB-94A39DD4B522}" destId="{6D6B52F4-CDFA-46D6-B39B-EE875083F87A}" srcOrd="1" destOrd="0" presId="urn:microsoft.com/office/officeart/2005/8/layout/orgChart1"/>
    <dgm:cxn modelId="{6693BF99-BE1A-4AE5-BE34-3214292B249E}" type="presParOf" srcId="{75DFBEB2-BBC6-4A91-ADAD-C4F144569347}" destId="{58CD14B2-A0D2-4993-89F7-E998EE2E162F}" srcOrd="1" destOrd="0" presId="urn:microsoft.com/office/officeart/2005/8/layout/orgChart1"/>
    <dgm:cxn modelId="{B27D3DA2-2BE7-41D7-B54B-6D39C1685917}" type="presParOf" srcId="{75DFBEB2-BBC6-4A91-ADAD-C4F144569347}" destId="{99CEBC89-02C0-4155-9D9B-12D43886EE20}" srcOrd="2" destOrd="0" presId="urn:microsoft.com/office/officeart/2005/8/layout/orgChart1"/>
    <dgm:cxn modelId="{61CAC6C4-7869-47C1-9A0C-90F5CCE7416F}" type="presParOf" srcId="{84FC8FFB-8BB9-4597-BD23-C0D6833D6749}" destId="{1EA61FD1-6A6F-42AE-A4EB-1EFB5E84FDA1}" srcOrd="4" destOrd="0" presId="urn:microsoft.com/office/officeart/2005/8/layout/orgChart1"/>
    <dgm:cxn modelId="{05A2E488-B46E-41D9-8995-45D51CBA42FA}" type="presParOf" srcId="{84FC8FFB-8BB9-4597-BD23-C0D6833D6749}" destId="{AC501409-AA4A-42B3-B293-AF1E31FDE760}" srcOrd="5" destOrd="0" presId="urn:microsoft.com/office/officeart/2005/8/layout/orgChart1"/>
    <dgm:cxn modelId="{54AD742A-A16A-4063-ADB8-FE3773838D97}" type="presParOf" srcId="{AC501409-AA4A-42B3-B293-AF1E31FDE760}" destId="{EA425DBA-822C-4CF9-A226-199E3FD8B42C}" srcOrd="0" destOrd="0" presId="urn:microsoft.com/office/officeart/2005/8/layout/orgChart1"/>
    <dgm:cxn modelId="{68B677A7-3A48-4DA7-8AB4-9A0DE81032ED}" type="presParOf" srcId="{EA425DBA-822C-4CF9-A226-199E3FD8B42C}" destId="{73144C7F-9E56-45C3-BF5C-4ABFDD75903B}" srcOrd="0" destOrd="0" presId="urn:microsoft.com/office/officeart/2005/8/layout/orgChart1"/>
    <dgm:cxn modelId="{B63EE3F9-4A87-4A98-B3F3-961029B2557D}" type="presParOf" srcId="{EA425DBA-822C-4CF9-A226-199E3FD8B42C}" destId="{C66ABC6B-7C0B-4C27-92A2-3A87EADB4790}" srcOrd="1" destOrd="0" presId="urn:microsoft.com/office/officeart/2005/8/layout/orgChart1"/>
    <dgm:cxn modelId="{3D937F7B-767C-4A59-98D2-DD0074A70F3F}" type="presParOf" srcId="{AC501409-AA4A-42B3-B293-AF1E31FDE760}" destId="{5DB99FAC-4FAD-45D7-8CC8-0A5ADC352C7C}" srcOrd="1" destOrd="0" presId="urn:microsoft.com/office/officeart/2005/8/layout/orgChart1"/>
    <dgm:cxn modelId="{1062C9C1-C2F9-44D7-8CE0-C44E6D6399CF}" type="presParOf" srcId="{5DB99FAC-4FAD-45D7-8CC8-0A5ADC352C7C}" destId="{7BDEAD0E-30F6-4B09-B2AF-70ACD1A7CEE6}" srcOrd="0" destOrd="0" presId="urn:microsoft.com/office/officeart/2005/8/layout/orgChart1"/>
    <dgm:cxn modelId="{34B3E911-E75C-470B-AF96-0817B07ECBAB}" type="presParOf" srcId="{5DB99FAC-4FAD-45D7-8CC8-0A5ADC352C7C}" destId="{87690021-B604-4071-8582-882905A98B7D}" srcOrd="1" destOrd="0" presId="urn:microsoft.com/office/officeart/2005/8/layout/orgChart1"/>
    <dgm:cxn modelId="{99D2D554-B41F-4194-B704-2FDA7E956061}" type="presParOf" srcId="{87690021-B604-4071-8582-882905A98B7D}" destId="{AD73DD74-2640-4720-B3BA-8501D3EFFED4}" srcOrd="0" destOrd="0" presId="urn:microsoft.com/office/officeart/2005/8/layout/orgChart1"/>
    <dgm:cxn modelId="{4F4B79E5-08E6-4899-A559-909B857312E4}" type="presParOf" srcId="{AD73DD74-2640-4720-B3BA-8501D3EFFED4}" destId="{233DFD85-5817-4B11-80C1-6DFEDD270F46}" srcOrd="0" destOrd="0" presId="urn:microsoft.com/office/officeart/2005/8/layout/orgChart1"/>
    <dgm:cxn modelId="{3465C038-0E16-4DCA-92FB-2B7C6B6BCE69}" type="presParOf" srcId="{AD73DD74-2640-4720-B3BA-8501D3EFFED4}" destId="{CD809F12-8F22-4A7B-80EC-B20F38A2329B}" srcOrd="1" destOrd="0" presId="urn:microsoft.com/office/officeart/2005/8/layout/orgChart1"/>
    <dgm:cxn modelId="{887C6616-A312-4A37-BF50-0BD66B5B994B}" type="presParOf" srcId="{87690021-B604-4071-8582-882905A98B7D}" destId="{47A43800-5045-4F50-B020-8EE105D693EC}" srcOrd="1" destOrd="0" presId="urn:microsoft.com/office/officeart/2005/8/layout/orgChart1"/>
    <dgm:cxn modelId="{D9FC1F68-E518-4593-A67C-0764BAD67524}" type="presParOf" srcId="{87690021-B604-4071-8582-882905A98B7D}" destId="{E235E09E-7A80-4E10-B850-F25DDA94F8ED}" srcOrd="2" destOrd="0" presId="urn:microsoft.com/office/officeart/2005/8/layout/orgChart1"/>
    <dgm:cxn modelId="{E472A182-8736-4481-BA5A-10DD79B051C2}" type="presParOf" srcId="{5DB99FAC-4FAD-45D7-8CC8-0A5ADC352C7C}" destId="{F89AF78F-90EF-45E1-8320-0D06E2512131}" srcOrd="2" destOrd="0" presId="urn:microsoft.com/office/officeart/2005/8/layout/orgChart1"/>
    <dgm:cxn modelId="{DD59DB6C-298F-44EC-9364-A05151E2F550}" type="presParOf" srcId="{5DB99FAC-4FAD-45D7-8CC8-0A5ADC352C7C}" destId="{5FAB126A-2C55-40CA-860D-1DA308CCE6DF}" srcOrd="3" destOrd="0" presId="urn:microsoft.com/office/officeart/2005/8/layout/orgChart1"/>
    <dgm:cxn modelId="{64FE880D-132B-424D-8B49-99776F07CA4C}" type="presParOf" srcId="{5FAB126A-2C55-40CA-860D-1DA308CCE6DF}" destId="{25EA8605-F398-42F7-8B62-ABFED2E62CE2}" srcOrd="0" destOrd="0" presId="urn:microsoft.com/office/officeart/2005/8/layout/orgChart1"/>
    <dgm:cxn modelId="{45108699-3A56-432F-8C30-C8FC8FBC4FF1}" type="presParOf" srcId="{25EA8605-F398-42F7-8B62-ABFED2E62CE2}" destId="{118C686B-B2C4-4BD5-8FF0-88AC8D7B04BD}" srcOrd="0" destOrd="0" presId="urn:microsoft.com/office/officeart/2005/8/layout/orgChart1"/>
    <dgm:cxn modelId="{9DF8F0DF-32BE-482D-A480-D96527223A21}" type="presParOf" srcId="{25EA8605-F398-42F7-8B62-ABFED2E62CE2}" destId="{B811EF74-151C-4CE4-A03A-26A5061B8B15}" srcOrd="1" destOrd="0" presId="urn:microsoft.com/office/officeart/2005/8/layout/orgChart1"/>
    <dgm:cxn modelId="{FB20104E-6260-4649-A337-362346987019}" type="presParOf" srcId="{5FAB126A-2C55-40CA-860D-1DA308CCE6DF}" destId="{8331CB9F-5926-42EA-AE77-60450E22150A}" srcOrd="1" destOrd="0" presId="urn:microsoft.com/office/officeart/2005/8/layout/orgChart1"/>
    <dgm:cxn modelId="{7021068F-8DA1-47AB-B5BE-8ACD50698139}" type="presParOf" srcId="{5FAB126A-2C55-40CA-860D-1DA308CCE6DF}" destId="{D7A99D2D-E3D8-471D-B2F8-6A7CE412A21A}" srcOrd="2" destOrd="0" presId="urn:microsoft.com/office/officeart/2005/8/layout/orgChart1"/>
    <dgm:cxn modelId="{AD77B6A8-AE4A-4F33-9F52-30D3C69AC038}" type="presParOf" srcId="{AC501409-AA4A-42B3-B293-AF1E31FDE760}" destId="{5C3C8F81-A421-4E45-8754-829B340EEA55}" srcOrd="2" destOrd="0" presId="urn:microsoft.com/office/officeart/2005/8/layout/orgChart1"/>
    <dgm:cxn modelId="{84FAC74B-F9CC-42FB-8993-50EEE8252CF6}" type="presParOf" srcId="{F454607A-EECE-4ECB-8CE2-5DA3C2165C4D}" destId="{12E9C9F8-6A8D-429A-952A-BD6F07D081B3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9AF78F-90EF-45E1-8320-0D06E2512131}">
      <dsp:nvSpPr>
        <dsp:cNvPr id="0" name=""/>
        <dsp:cNvSpPr/>
      </dsp:nvSpPr>
      <dsp:spPr>
        <a:xfrm>
          <a:off x="4752767" y="2063432"/>
          <a:ext cx="984641" cy="34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88"/>
              </a:lnTo>
              <a:lnTo>
                <a:pt x="984641" y="170888"/>
              </a:lnTo>
              <a:lnTo>
                <a:pt x="984641" y="3417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EAD0E-30F6-4B09-B2AF-70ACD1A7CEE6}">
      <dsp:nvSpPr>
        <dsp:cNvPr id="0" name=""/>
        <dsp:cNvSpPr/>
      </dsp:nvSpPr>
      <dsp:spPr>
        <a:xfrm>
          <a:off x="3768126" y="2063432"/>
          <a:ext cx="984641" cy="341776"/>
        </a:xfrm>
        <a:custGeom>
          <a:avLst/>
          <a:gdLst/>
          <a:ahLst/>
          <a:cxnLst/>
          <a:rect l="0" t="0" r="0" b="0"/>
          <a:pathLst>
            <a:path>
              <a:moveTo>
                <a:pt x="984641" y="0"/>
              </a:moveTo>
              <a:lnTo>
                <a:pt x="984641" y="170888"/>
              </a:lnTo>
              <a:lnTo>
                <a:pt x="0" y="170888"/>
              </a:lnTo>
              <a:lnTo>
                <a:pt x="0" y="3417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A61FD1-6A6F-42AE-A4EB-1EFB5E84FDA1}">
      <dsp:nvSpPr>
        <dsp:cNvPr id="0" name=""/>
        <dsp:cNvSpPr/>
      </dsp:nvSpPr>
      <dsp:spPr>
        <a:xfrm>
          <a:off x="2783485" y="907903"/>
          <a:ext cx="1969282" cy="34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88"/>
              </a:lnTo>
              <a:lnTo>
                <a:pt x="1969282" y="170888"/>
              </a:lnTo>
              <a:lnTo>
                <a:pt x="1969282" y="3417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7983E2-8DF5-4245-89A5-7B7EB7B52080}">
      <dsp:nvSpPr>
        <dsp:cNvPr id="0" name=""/>
        <dsp:cNvSpPr/>
      </dsp:nvSpPr>
      <dsp:spPr>
        <a:xfrm>
          <a:off x="2737765" y="907903"/>
          <a:ext cx="91440" cy="3417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7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35250F-7DD5-4DBF-BDA2-2ADE460EF6EC}">
      <dsp:nvSpPr>
        <dsp:cNvPr id="0" name=""/>
        <dsp:cNvSpPr/>
      </dsp:nvSpPr>
      <dsp:spPr>
        <a:xfrm>
          <a:off x="814202" y="907903"/>
          <a:ext cx="1969282" cy="341776"/>
        </a:xfrm>
        <a:custGeom>
          <a:avLst/>
          <a:gdLst/>
          <a:ahLst/>
          <a:cxnLst/>
          <a:rect l="0" t="0" r="0" b="0"/>
          <a:pathLst>
            <a:path>
              <a:moveTo>
                <a:pt x="1969282" y="0"/>
              </a:moveTo>
              <a:lnTo>
                <a:pt x="1969282" y="170888"/>
              </a:lnTo>
              <a:lnTo>
                <a:pt x="0" y="170888"/>
              </a:lnTo>
              <a:lnTo>
                <a:pt x="0" y="3417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70EB65-6635-4865-A9D2-906E19CC9A51}">
      <dsp:nvSpPr>
        <dsp:cNvPr id="0" name=""/>
        <dsp:cNvSpPr/>
      </dsp:nvSpPr>
      <dsp:spPr>
        <a:xfrm>
          <a:off x="1969732" y="94150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Exception</a:t>
          </a:r>
        </a:p>
      </dsp:txBody>
      <dsp:txXfrm>
        <a:off x="1969732" y="94150"/>
        <a:ext cx="1627506" cy="813753"/>
      </dsp:txXfrm>
    </dsp:sp>
    <dsp:sp modelId="{82E1511D-1048-476C-85EB-C1D362621416}">
      <dsp:nvSpPr>
        <dsp:cNvPr id="0" name=""/>
        <dsp:cNvSpPr/>
      </dsp:nvSpPr>
      <dsp:spPr>
        <a:xfrm>
          <a:off x="449" y="1249679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IOException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449" y="1249679"/>
        <a:ext cx="1627506" cy="813753"/>
      </dsp:txXfrm>
    </dsp:sp>
    <dsp:sp modelId="{6FF1BC4D-656F-453F-AB73-7E153195E7A3}">
      <dsp:nvSpPr>
        <dsp:cNvPr id="0" name=""/>
        <dsp:cNvSpPr/>
      </dsp:nvSpPr>
      <dsp:spPr>
        <a:xfrm>
          <a:off x="1969732" y="1249679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SQLException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969732" y="1249679"/>
        <a:ext cx="1627506" cy="813753"/>
      </dsp:txXfrm>
    </dsp:sp>
    <dsp:sp modelId="{73144C7F-9E56-45C3-BF5C-4ABFDD75903B}">
      <dsp:nvSpPr>
        <dsp:cNvPr id="0" name=""/>
        <dsp:cNvSpPr/>
      </dsp:nvSpPr>
      <dsp:spPr>
        <a:xfrm>
          <a:off x="3939014" y="1249679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RuntimeException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3939014" y="1249679"/>
        <a:ext cx="1627506" cy="813753"/>
      </dsp:txXfrm>
    </dsp:sp>
    <dsp:sp modelId="{233DFD85-5817-4B11-80C1-6DFEDD270F46}">
      <dsp:nvSpPr>
        <dsp:cNvPr id="0" name=""/>
        <dsp:cNvSpPr/>
      </dsp:nvSpPr>
      <dsp:spPr>
        <a:xfrm>
          <a:off x="2954373" y="2405208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ArithemeticException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2954373" y="2405208"/>
        <a:ext cx="1627506" cy="813753"/>
      </dsp:txXfrm>
    </dsp:sp>
    <dsp:sp modelId="{118C686B-B2C4-4BD5-8FF0-88AC8D7B04BD}">
      <dsp:nvSpPr>
        <dsp:cNvPr id="0" name=""/>
        <dsp:cNvSpPr/>
      </dsp:nvSpPr>
      <dsp:spPr>
        <a:xfrm>
          <a:off x="4923655" y="2405208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NullPointerExecption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4923655" y="2405208"/>
        <a:ext cx="1627506" cy="8137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413732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3" descr="sima_uo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3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Logo Normal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53777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53" indent="0">
              <a:buNone/>
              <a:defRPr sz="2800"/>
            </a:lvl2pPr>
            <a:lvl3pPr marL="914305" indent="0">
              <a:buNone/>
              <a:defRPr sz="2400"/>
            </a:lvl3pPr>
            <a:lvl4pPr marL="1371458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5" indent="0">
              <a:buNone/>
              <a:defRPr sz="2000"/>
            </a:lvl7pPr>
            <a:lvl8pPr marL="3200068" indent="0">
              <a:buNone/>
              <a:defRPr sz="2000"/>
            </a:lvl8pPr>
            <a:lvl9pPr marL="365722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F4599-1ADA-415D-8245-04A2A0B6564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30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5" indent="-342865" algn="l" defTabSz="91430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3" indent="-285720" algn="l" defTabSz="91430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2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34" indent="-228577" algn="l" defTabSz="91430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87" indent="-228577" algn="l" defTabSz="91430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0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3672408" cy="936104"/>
          </a:xfrm>
        </p:spPr>
        <p:txBody>
          <a:bodyPr>
            <a:normAutofit/>
          </a:bodyPr>
          <a:lstStyle/>
          <a:p>
            <a:pPr algn="l"/>
            <a:r>
              <a:rPr lang="el-GR" sz="1800" b="1" dirty="0" smtClean="0">
                <a:solidFill>
                  <a:schemeClr val="tx1"/>
                </a:solidFill>
              </a:rPr>
              <a:t>ΕΛΛΗΝΙΚΗ ΔΗΜΟΚΡΑΤΙΑ</a:t>
            </a:r>
          </a:p>
          <a:p>
            <a:pPr algn="l"/>
            <a:r>
              <a:rPr lang="el-GR" sz="1800" b="1" dirty="0" smtClean="0">
                <a:solidFill>
                  <a:schemeClr val="tx1"/>
                </a:solidFill>
              </a:rPr>
              <a:t>ΠΑΝΕΠΙΣΤΗΜΙΟ ΚΡΗΤΗΣ</a:t>
            </a:r>
            <a:endParaRPr lang="en-US" sz="1800" b="1" dirty="0">
              <a:solidFill>
                <a:schemeClr val="tx1"/>
              </a:solidFill>
            </a:endParaRPr>
          </a:p>
        </p:txBody>
      </p:sp>
      <p:pic>
        <p:nvPicPr>
          <p:cNvPr id="5" name="Picture 3" descr="sima_uo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530324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Logo Norm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3" y="404664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827585" y="2420889"/>
            <a:ext cx="763284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r>
              <a:rPr lang="el-GR" sz="2400" dirty="0" smtClean="0">
                <a:solidFill>
                  <a:schemeClr val="tx1"/>
                </a:solidFill>
              </a:rPr>
              <a:t>«Πλαίσιο χειρισμού συλλογών αντικειμένων  (</a:t>
            </a:r>
            <a:r>
              <a:rPr lang="el-GR" sz="2400" dirty="0" err="1" smtClean="0">
                <a:solidFill>
                  <a:schemeClr val="tx1"/>
                </a:solidFill>
              </a:rPr>
              <a:t>java</a:t>
            </a:r>
            <a:r>
              <a:rPr lang="el-GR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err="1" smtClean="0">
                <a:solidFill>
                  <a:schemeClr val="tx1"/>
                </a:solidFill>
              </a:rPr>
              <a:t>collections</a:t>
            </a:r>
            <a:r>
              <a:rPr lang="el-GR" sz="2400" dirty="0" smtClean="0">
                <a:solidFill>
                  <a:schemeClr val="tx1"/>
                </a:solidFill>
              </a:rPr>
              <a:t>) – Κληρονομικότητα – Χειρισμός Εξαιρέσεων»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5733256"/>
            <a:ext cx="1440160" cy="52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5661249"/>
            <a:ext cx="1008112" cy="50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4009" y="5661248"/>
            <a:ext cx="66874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 flipV="1">
            <a:off x="395536" y="5373217"/>
            <a:ext cx="7920880" cy="72008"/>
          </a:xfrm>
          <a:prstGeom prst="line">
            <a:avLst/>
          </a:prstGeom>
          <a:ln w="1016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483768" y="5589240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436096" y="5589240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732240" y="5589240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267744" y="3501008"/>
            <a:ext cx="5256584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Ρουσσάκης Ιωάννης,</a:t>
            </a:r>
          </a:p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ΤΕΙ Κρήτης, </a:t>
            </a:r>
            <a:r>
              <a:rPr lang="en-US" sz="1400" b="1" dirty="0" smtClean="0">
                <a:solidFill>
                  <a:schemeClr val="tx1"/>
                </a:solidFill>
              </a:rPr>
              <a:t>I.T.E.</a:t>
            </a:r>
            <a:endParaRPr lang="el-GR" sz="1400" b="1" dirty="0" smtClean="0">
              <a:solidFill>
                <a:schemeClr val="tx1"/>
              </a:solidFill>
            </a:endParaRPr>
          </a:p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Τζαγκαράκης Χαράλαμπος</a:t>
            </a:r>
          </a:p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ΤΕΙ Κρήτης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39552" y="4581128"/>
            <a:ext cx="7704856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l-GR" sz="1200" b="1" u="sng" dirty="0" smtClean="0">
                <a:solidFill>
                  <a:srgbClr val="660033"/>
                </a:solidFill>
              </a:rPr>
              <a:t>Σεμινάριο:</a:t>
            </a:r>
            <a:r>
              <a:rPr lang="el-GR" sz="1200" b="1" dirty="0" smtClean="0">
                <a:solidFill>
                  <a:srgbClr val="660033"/>
                </a:solidFill>
              </a:rPr>
              <a:t> Ανάπτυξη Διαδικτυακών Εφαρμογών με </a:t>
            </a:r>
            <a:r>
              <a:rPr lang="en-US" sz="1200" b="1" dirty="0" smtClean="0">
                <a:solidFill>
                  <a:srgbClr val="660033"/>
                </a:solidFill>
              </a:rPr>
              <a:t>JAVA/</a:t>
            </a:r>
            <a:r>
              <a:rPr lang="el-GR" sz="1200" b="1" dirty="0" smtClean="0">
                <a:solidFill>
                  <a:srgbClr val="660033"/>
                </a:solidFill>
              </a:rPr>
              <a:t>3</a:t>
            </a:r>
            <a:r>
              <a:rPr lang="el-GR" sz="1200" b="1" baseline="30000" dirty="0" smtClean="0">
                <a:solidFill>
                  <a:srgbClr val="660033"/>
                </a:solidFill>
              </a:rPr>
              <a:t>ο</a:t>
            </a:r>
            <a:r>
              <a:rPr lang="el-GR" sz="1200" b="1" dirty="0" smtClean="0">
                <a:solidFill>
                  <a:srgbClr val="660033"/>
                </a:solidFill>
              </a:rPr>
              <a:t> Σχολείο Κώδικα</a:t>
            </a:r>
            <a:endParaRPr lang="en-US" sz="1200" b="1" dirty="0" smtClean="0">
              <a:solidFill>
                <a:srgbClr val="660033"/>
              </a:solidFill>
            </a:endParaRPr>
          </a:p>
          <a:p>
            <a:pPr algn="ctr"/>
            <a:r>
              <a:rPr lang="el-GR" sz="1200" b="1" dirty="0" smtClean="0">
                <a:solidFill>
                  <a:srgbClr val="660033"/>
                </a:solidFill>
              </a:rPr>
              <a:t>Ημερομηνία: </a:t>
            </a:r>
            <a:r>
              <a:rPr lang="en-US" sz="1200" b="1" dirty="0" smtClean="0">
                <a:solidFill>
                  <a:srgbClr val="660033"/>
                </a:solidFill>
              </a:rPr>
              <a:t>1</a:t>
            </a:r>
            <a:r>
              <a:rPr lang="el-GR" sz="1200" b="1" dirty="0" smtClean="0">
                <a:solidFill>
                  <a:srgbClr val="660033"/>
                </a:solidFill>
              </a:rPr>
              <a:t>7</a:t>
            </a:r>
            <a:r>
              <a:rPr lang="en-US" sz="1200" b="1" dirty="0" smtClean="0">
                <a:solidFill>
                  <a:srgbClr val="660033"/>
                </a:solidFill>
              </a:rPr>
              <a:t>/07/2015</a:t>
            </a:r>
            <a:endParaRPr lang="en-US" sz="1200" b="1" dirty="0">
              <a:solidFill>
                <a:srgbClr val="660033"/>
              </a:solidFill>
            </a:endParaRPr>
          </a:p>
        </p:txBody>
      </p:sp>
      <p:pic>
        <p:nvPicPr>
          <p:cNvPr id="1028" name="Picture 4" descr="Creative Commons Licens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5733256"/>
            <a:ext cx="1226459" cy="432048"/>
          </a:xfrm>
          <a:prstGeom prst="rect">
            <a:avLst/>
          </a:prstGeom>
          <a:noFill/>
        </p:spPr>
      </p:pic>
      <p:pic>
        <p:nvPicPr>
          <p:cNvPr id="18" name="Picture"/>
          <p:cNvPicPr/>
          <p:nvPr/>
        </p:nvPicPr>
        <p:blipFill>
          <a:blip r:embed="rId8" cstate="print"/>
          <a:stretch>
            <a:fillRect/>
          </a:stretch>
        </p:blipFill>
        <p:spPr bwMode="auto">
          <a:xfrm>
            <a:off x="2627784" y="5661249"/>
            <a:ext cx="98862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"/>
          <p:cNvPicPr/>
          <p:nvPr/>
        </p:nvPicPr>
        <p:blipFill>
          <a:blip r:embed="rId9" cstate="print"/>
          <a:stretch>
            <a:fillRect/>
          </a:stretch>
        </p:blipFill>
        <p:spPr bwMode="auto">
          <a:xfrm>
            <a:off x="3707905" y="5733256"/>
            <a:ext cx="70015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ounded Rectangle 21"/>
          <p:cNvSpPr/>
          <p:nvPr/>
        </p:nvSpPr>
        <p:spPr>
          <a:xfrm>
            <a:off x="1500166" y="6429396"/>
            <a:ext cx="6929486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solidFill>
                  <a:srgbClr val="000066"/>
                </a:solidFill>
              </a:rPr>
              <a:t>Με τη συγχρηματοδότηση Ελλάδας και Ευρωπαϊκής Ένωσης </a:t>
            </a:r>
            <a:endParaRPr lang="el-GR" sz="12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/>
          <a:lstStyle/>
          <a:p>
            <a:pPr eaLnBrk="1" hangingPunct="1"/>
            <a:r>
              <a:rPr lang="el-GR" altLang="el-GR" sz="3200" smtClean="0"/>
              <a:t>Πως μπορούν να χρησιμοποιηθούν μέθοδοι από την </a:t>
            </a:r>
            <a:r>
              <a:rPr lang="en-US" altLang="el-GR" sz="3200" smtClean="0"/>
              <a:t>super </a:t>
            </a:r>
            <a:r>
              <a:rPr lang="el-GR" altLang="el-GR" sz="3200" smtClean="0"/>
              <a:t>κλάση οι οποίες έχουν επανοριστεί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z="2800" smtClean="0"/>
              <a:t>Στην υπερκλάση μπορούμε να αναφερθούμε με χρήση της λέξης κλειδί </a:t>
            </a:r>
            <a:r>
              <a:rPr lang="en-US" altLang="el-GR" sz="2800" smtClean="0"/>
              <a:t>super</a:t>
            </a:r>
            <a:r>
              <a:rPr lang="el-GR" altLang="el-GR" sz="2800" smtClean="0"/>
              <a:t>.</a:t>
            </a:r>
            <a:r>
              <a:rPr lang="en-US" altLang="el-GR" sz="2800" smtClean="0"/>
              <a:t> </a:t>
            </a:r>
            <a:endParaRPr lang="el-GR" altLang="el-GR" sz="2800" smtClean="0"/>
          </a:p>
          <a:p>
            <a:pPr eaLnBrk="1" hangingPunct="1"/>
            <a:r>
              <a:rPr lang="el-GR" altLang="el-GR" sz="2800" smtClean="0"/>
              <a:t>Αν θέλουμε να αναφερθούμε σε </a:t>
            </a:r>
            <a:r>
              <a:rPr lang="en-US" altLang="el-GR" sz="2800" smtClean="0"/>
              <a:t>Constructor </a:t>
            </a:r>
            <a:r>
              <a:rPr lang="el-GR" altLang="el-GR" sz="2800" smtClean="0"/>
              <a:t>μπορούμε να το καλέσουμε ως </a:t>
            </a:r>
            <a:r>
              <a:rPr lang="en-US" altLang="el-GR" sz="2800" smtClean="0"/>
              <a:t>super(…..).  </a:t>
            </a:r>
            <a:r>
              <a:rPr lang="el-GR" altLang="el-GR" sz="2800" smtClean="0"/>
              <a:t>Ανάλογα με τις παραμέτρους καλείται και ο αντίστοιχος </a:t>
            </a:r>
            <a:r>
              <a:rPr lang="en-US" altLang="el-GR" sz="2800" smtClean="0"/>
              <a:t>constructor </a:t>
            </a:r>
            <a:r>
              <a:rPr lang="el-GR" altLang="el-GR" sz="2800" smtClean="0"/>
              <a:t>της υπερκλάσης</a:t>
            </a:r>
          </a:p>
          <a:p>
            <a:pPr eaLnBrk="1" hangingPunct="1"/>
            <a:r>
              <a:rPr lang="el-GR" altLang="el-GR" sz="2800" smtClean="0"/>
              <a:t>Αν θέλουμε να καλέσουμε μια μέθοδος της υπερκλάσης τότε χρησιμοποιούμε το </a:t>
            </a:r>
            <a:r>
              <a:rPr lang="en-US" altLang="el-GR" sz="2800" smtClean="0"/>
              <a:t>super.nameMethod()</a:t>
            </a:r>
            <a:endParaRPr lang="el-GR" altLang="el-GR" sz="28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Πολυμορφισμός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Με τον όρο πολυμορφισμός εννοούμε ότι ένα αντικείμενο μπορεί να έχει πολλές μορφές.</a:t>
            </a:r>
          </a:p>
          <a:p>
            <a:pPr eaLnBrk="1" hangingPunct="1"/>
            <a:r>
              <a:rPr lang="el-GR" altLang="el-GR" smtClean="0"/>
              <a:t>Ας δούμε ένα παράδειγμα.</a:t>
            </a: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2771775" y="4005263"/>
            <a:ext cx="1944688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/>
              <a:t>Student</a:t>
            </a:r>
            <a:endParaRPr lang="el-GR" altLang="el-GR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4356100" y="5302250"/>
            <a:ext cx="1944688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/>
              <a:t>Graduate</a:t>
            </a:r>
            <a:endParaRPr lang="el-GR" altLang="el-GR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1331913" y="5300663"/>
            <a:ext cx="1944687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/>
              <a:t>Undergraduate</a:t>
            </a:r>
            <a:endParaRPr lang="el-GR" altLang="el-GR"/>
          </a:p>
        </p:txBody>
      </p:sp>
      <p:sp>
        <p:nvSpPr>
          <p:cNvPr id="70663" name="Line 7"/>
          <p:cNvSpPr>
            <a:spLocks noChangeShapeType="1"/>
          </p:cNvSpPr>
          <p:nvPr/>
        </p:nvSpPr>
        <p:spPr bwMode="auto">
          <a:xfrm flipH="1">
            <a:off x="2339975" y="4437063"/>
            <a:ext cx="86360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0664" name="Line 8"/>
          <p:cNvSpPr>
            <a:spLocks noChangeShapeType="1"/>
          </p:cNvSpPr>
          <p:nvPr/>
        </p:nvSpPr>
        <p:spPr bwMode="auto">
          <a:xfrm>
            <a:off x="3924300" y="4437063"/>
            <a:ext cx="11525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l-GR" altLang="el-GR" sz="4000" smtClean="0"/>
              <a:t>Παράδειγμα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229600" cy="1800225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public class Student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protected String Fname,Lname,Am,Address;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Student( String f, String L, String Am..){..}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……..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}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179388" y="2997200"/>
            <a:ext cx="82296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public class underGraduate extends Student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private int yearofStudies;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underGradute( String f, String L, String Am..){….};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……..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}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179388" y="4941888"/>
            <a:ext cx="8229600" cy="1755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public class graduate  extends Student{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private  String specialization;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graduate( String f, String L, String Am..);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……..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l-GR" sz="2000"/>
              <a:t>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public class myMain{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public static void main(String[] args)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Student</a:t>
            </a:r>
            <a:r>
              <a:rPr lang="el-GR" altLang="el-GR" sz="2000" smtClean="0"/>
              <a:t> [ ]</a:t>
            </a:r>
            <a:r>
              <a:rPr lang="en-US" altLang="el-GR" sz="2000" smtClean="0"/>
              <a:t>  arrayOfStudent;</a:t>
            </a:r>
            <a:r>
              <a:rPr lang="el-GR" altLang="el-GR" sz="2000" smtClean="0"/>
              <a:t> </a:t>
            </a:r>
            <a:endParaRPr lang="en-US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int i,type;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 </a:t>
            </a:r>
            <a:r>
              <a:rPr lang="en-US" altLang="el-GR" sz="2000" smtClean="0"/>
              <a:t>for(i=0;i&lt;1000;i++)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  { System.out.print(“give the type of student:”);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     //  </a:t>
            </a:r>
            <a:r>
              <a:rPr lang="el-GR" altLang="el-GR" sz="2000" smtClean="0"/>
              <a:t>εδώ διαβάζουμε τον τύπο από </a:t>
            </a:r>
            <a:r>
              <a:rPr lang="en-US" altLang="el-GR" sz="2000" smtClean="0"/>
              <a:t>consol </a:t>
            </a:r>
            <a:r>
              <a:rPr lang="el-GR" altLang="el-GR" sz="2000" smtClean="0"/>
              <a:t>όπως είδαμε</a:t>
            </a:r>
            <a:endParaRPr lang="en-US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switch(type){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 case 1: //diabazoume ta dedomena gia undergraduate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              arrayOfStuent[i]=new underGraduate(….);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 case 2: //diabazoume ta dedomena gia graduate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              arrayOfStuent[i]=new graduate(….);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}}</a:t>
            </a:r>
          </a:p>
          <a:p>
            <a:pPr eaLnBrk="1" hangingPunct="1">
              <a:lnSpc>
                <a:spcPct val="80000"/>
              </a:lnSpc>
            </a:pPr>
            <a:endParaRPr lang="el-GR" altLang="el-GR" sz="20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Παρατηρούμε ότι κάθε στοιχείο του πίνακα μπορεί να είναι ένα αντικείμενο τύπου </a:t>
            </a:r>
            <a:r>
              <a:rPr lang="en-US" altLang="el-GR" smtClean="0"/>
              <a:t>underGraduate </a:t>
            </a:r>
            <a:r>
              <a:rPr lang="el-GR" altLang="el-GR" smtClean="0"/>
              <a:t>ή </a:t>
            </a:r>
            <a:r>
              <a:rPr lang="en-US" altLang="el-GR" smtClean="0"/>
              <a:t>graduate.</a:t>
            </a:r>
          </a:p>
          <a:p>
            <a:pPr eaLnBrk="1" hangingPunct="1"/>
            <a:r>
              <a:rPr lang="el-GR" altLang="el-GR" smtClean="0"/>
              <a:t>Αυτό ονομάζεται πολυμορφισμός.</a:t>
            </a:r>
          </a:p>
          <a:p>
            <a:pPr eaLnBrk="1" hangingPunct="1">
              <a:buFontTx/>
              <a:buNone/>
            </a:pPr>
            <a:endParaRPr lang="el-GR" altLang="el-G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Πολυμορφισμός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z="2800" smtClean="0"/>
              <a:t>Ένα αντικείμενο μπορεί να εμφανίζεται με πολλές μορφές.</a:t>
            </a:r>
          </a:p>
          <a:p>
            <a:pPr eaLnBrk="1" hangingPunct="1"/>
            <a:r>
              <a:rPr lang="el-GR" altLang="el-GR" sz="2800" smtClean="0"/>
              <a:t>Ένα αντικείμενο μια υπερκλάσης μπορεί να είναι οποιοδήποτε τύπου υποκλάσης της.</a:t>
            </a:r>
          </a:p>
          <a:p>
            <a:pPr eaLnBrk="1" hangingPunct="1"/>
            <a:r>
              <a:rPr lang="el-GR" altLang="el-GR" sz="2800" smtClean="0"/>
              <a:t>Αυτό είναι πολύ χρήσιμο όταν ξέρουμε ότι θα έχουμε πολλά αντικείμενα τα οποία κληρονομούν από μια κλάση αλλά δεν ξέρομε εξαρχής σε ποία υποκλάση ανήκουν.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Abstract </a:t>
            </a:r>
            <a:r>
              <a:rPr lang="el-GR" altLang="el-GR" smtClean="0"/>
              <a:t>κλάσεις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l-GR" sz="2400" smtClean="0"/>
              <a:t>Abstract</a:t>
            </a:r>
            <a:r>
              <a:rPr lang="el-GR" altLang="el-GR" sz="2400" smtClean="0"/>
              <a:t> κλάση είναι μια κλάση για την οποία δεν μπορούμε να ορίσουμε αντικείμενα αλλά χρησιμοποιείται όμως από άλλες κλάσεις οι οποίες κληρονομούν από αυτήν. Οι νέες κλάσεις μπορούν να έχουν αντικείμενα.</a:t>
            </a:r>
            <a:endParaRPr lang="en-US" altLang="el-GR" sz="2400" smtClean="0"/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Στις νέες κλάσεις μπορούμε να ορίσουμε επιπλέον ότι χρειαζόμαστε.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Μια </a:t>
            </a:r>
            <a:r>
              <a:rPr lang="en-US" altLang="el-GR" sz="2400" smtClean="0"/>
              <a:t>abstract </a:t>
            </a:r>
            <a:r>
              <a:rPr lang="el-GR" altLang="el-GR" sz="2400" smtClean="0"/>
              <a:t>κλάση μπορεί να περιέχει και </a:t>
            </a:r>
            <a:r>
              <a:rPr lang="en-US" altLang="el-GR" sz="2400" smtClean="0"/>
              <a:t>abstract </a:t>
            </a:r>
            <a:r>
              <a:rPr lang="el-GR" altLang="el-GR" sz="2400" smtClean="0"/>
              <a:t>μεθόδους. Αυτές οι μέθοδοι κληρονομούνται από τις άλλες κλάσεις αλλά πρέπει οπωσδήποτε να επαναοριστούν στις νέες κλάσεις.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Οι </a:t>
            </a:r>
            <a:r>
              <a:rPr lang="en-US" altLang="el-GR" sz="2400" smtClean="0"/>
              <a:t>abstract </a:t>
            </a:r>
            <a:r>
              <a:rPr lang="el-GR" altLang="el-GR" sz="2400" smtClean="0"/>
              <a:t>κλάσης μας χρησιμεύουν για να καθορίσουμε την λειτουργία κάποιων κλάσεων.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Για παράδειγμα αν θέλουμε να φτιάξουμε μια κλάση η οποία θα χειρίζεται κάποια </a:t>
            </a:r>
            <a:r>
              <a:rPr lang="en-US" altLang="el-GR" sz="2400" smtClean="0"/>
              <a:t>Frame </a:t>
            </a:r>
            <a:r>
              <a:rPr lang="el-GR" altLang="el-GR" sz="2400" smtClean="0"/>
              <a:t>θα θέλαμε να καθορίσουμε τι γίνεται όταν γίνει αριστερό ή δεξί κλικ στο ποντίκι.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Abstract </a:t>
            </a:r>
            <a:r>
              <a:rPr lang="el-GR" altLang="el-GR" smtClean="0"/>
              <a:t>κλάσεις</a:t>
            </a:r>
            <a:r>
              <a:rPr lang="en-US" altLang="el-GR" smtClean="0"/>
              <a:t> </a:t>
            </a:r>
            <a:r>
              <a:rPr lang="el-GR" altLang="el-GR" smtClean="0"/>
              <a:t>Παράδειγμα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525963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</a:t>
            </a:r>
            <a:r>
              <a:rPr lang="el-GR" altLang="el-GR" sz="2000" smtClean="0"/>
              <a:t>abstract class myAbstractClass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public int a;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myAbstractClass(int l){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	a=l;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//</a:t>
            </a:r>
            <a:r>
              <a:rPr lang="el-GR" altLang="el-GR" sz="2000" smtClean="0"/>
              <a:t>Οι </a:t>
            </a:r>
            <a:r>
              <a:rPr lang="en-US" altLang="el-GR" sz="2000" smtClean="0"/>
              <a:t>abstract </a:t>
            </a:r>
            <a:r>
              <a:rPr lang="el-GR" altLang="el-GR" sz="2000" smtClean="0"/>
              <a:t>μεθόδοι δεν έχουν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//υλοποίηση μόνο ορισμό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p</a:t>
            </a:r>
            <a:r>
              <a:rPr lang="el-GR" altLang="el-GR" sz="2000" smtClean="0"/>
              <a:t>ublic abstract void setA(int a);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}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495800" cy="4525963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public class newClass extends myAbstractClass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	public newClass(int a) {super(a);}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//</a:t>
            </a:r>
            <a:r>
              <a:rPr lang="el-GR" altLang="el-GR" sz="2000" smtClean="0"/>
              <a:t>Πρέπει να οριστεί οπωσδήποτε γιατί </a:t>
            </a:r>
            <a:endParaRPr lang="en-US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//</a:t>
            </a:r>
            <a:r>
              <a:rPr lang="el-GR" altLang="el-GR" sz="2000" smtClean="0"/>
              <a:t>είναι </a:t>
            </a:r>
            <a:r>
              <a:rPr lang="en-US" altLang="el-GR" sz="2000" smtClean="0"/>
              <a:t>abstract </a:t>
            </a:r>
            <a:r>
              <a:rPr lang="el-GR" altLang="el-GR" sz="2000" smtClean="0"/>
              <a:t>στην υπερκλάση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public void setA(int k){</a:t>
            </a:r>
            <a:endParaRPr lang="en-US" altLang="el-GR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a=k;}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}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Abstract </a:t>
            </a:r>
            <a:r>
              <a:rPr lang="el-GR" altLang="el-GR" smtClean="0"/>
              <a:t>κλάσεις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Στις κλάσεις μπορούμε να ορίσουμε κάποιες μεθόδους ως </a:t>
            </a:r>
            <a:r>
              <a:rPr lang="en-US" altLang="el-GR" sz="2800" smtClean="0"/>
              <a:t>final. </a:t>
            </a:r>
            <a:r>
              <a:rPr lang="el-GR" altLang="el-GR" sz="2800" smtClean="0"/>
              <a:t>Αυτό σημαίνει ότι δεν μπορούν να επαναοριστούν στις κλάσεις οι οποίες κληρονομούν από αυτήν την κλάση </a:t>
            </a:r>
            <a:r>
              <a:rPr lang="en-US" altLang="el-GR" sz="2800" smtClean="0"/>
              <a:t> </a:t>
            </a:r>
            <a:endParaRPr lang="el-GR" altLang="el-GR" sz="280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Οι μέθοδοι που είναι </a:t>
            </a:r>
            <a:r>
              <a:rPr lang="en-US" altLang="el-GR" sz="2800" smtClean="0"/>
              <a:t>final </a:t>
            </a:r>
            <a:r>
              <a:rPr lang="el-GR" altLang="el-GR" sz="2800" smtClean="0"/>
              <a:t>μας επιτρέπουν να αναγκάσουμε τον προγραμματιστή να τις χρησιμοποιήσει με συγκεκριμένο τρόπο.</a:t>
            </a:r>
            <a:r>
              <a:rPr lang="en-US" altLang="el-GR" sz="2800" smtClean="0"/>
              <a:t> </a:t>
            </a:r>
            <a:r>
              <a:rPr lang="el-GR" altLang="el-GR" sz="2800" smtClean="0"/>
              <a:t>Π.χ μεθόδους </a:t>
            </a:r>
            <a:r>
              <a:rPr lang="en-US" altLang="el-GR" sz="2800" smtClean="0"/>
              <a:t>set, get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Αν μια κλάση οριστεί ως </a:t>
            </a:r>
            <a:r>
              <a:rPr lang="en-US" altLang="el-GR" sz="2800" smtClean="0"/>
              <a:t>final </a:t>
            </a:r>
            <a:r>
              <a:rPr lang="el-GR" altLang="el-GR" sz="2800" smtClean="0"/>
              <a:t>δεν μπορούμε να ορίσουμε υποκλάσεις για αυτήν την κλάση.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Abstract </a:t>
            </a:r>
            <a:r>
              <a:rPr lang="el-GR" altLang="el-GR" smtClean="0"/>
              <a:t>κλάσεις</a:t>
            </a:r>
            <a:r>
              <a:rPr lang="en-US" altLang="el-GR" smtClean="0"/>
              <a:t> </a:t>
            </a:r>
            <a:r>
              <a:rPr lang="el-GR" altLang="el-GR" smtClean="0"/>
              <a:t>Παράδειγμα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525963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 abstract class myAbstractClass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public int a;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myAbstractClass(int l){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	a=l;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//</a:t>
            </a:r>
            <a:r>
              <a:rPr lang="el-GR" altLang="el-GR" sz="2000" smtClean="0"/>
              <a:t>Σημαίνει ότι δεν μπορεί να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//επαναοριστεί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final p</a:t>
            </a:r>
            <a:r>
              <a:rPr lang="el-GR" altLang="el-GR" sz="2000" smtClean="0"/>
              <a:t>ublic  void </a:t>
            </a:r>
            <a:r>
              <a:rPr lang="en-US" altLang="el-GR" sz="2000" smtClean="0"/>
              <a:t>print</a:t>
            </a:r>
            <a:r>
              <a:rPr lang="el-GR" altLang="el-GR" sz="2000" smtClean="0"/>
              <a:t>()</a:t>
            </a:r>
            <a:r>
              <a:rPr lang="en-US" altLang="el-GR" sz="2000" smtClean="0"/>
              <a:t>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Sytem.out.println(a);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}</a:t>
            </a:r>
            <a:endParaRPr lang="el-GR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}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495800" cy="4525963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public class newClass extends myAbstractClass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public newClass(int a) {super(a);}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//</a:t>
            </a:r>
            <a:r>
              <a:rPr lang="el-GR" altLang="el-GR" sz="2000" smtClean="0"/>
              <a:t>Είναι λάθος. Ο </a:t>
            </a:r>
            <a:r>
              <a:rPr lang="en-US" altLang="el-GR" sz="2000" smtClean="0"/>
              <a:t>complier </a:t>
            </a:r>
            <a:r>
              <a:rPr lang="el-GR" altLang="el-GR" sz="2000" smtClean="0"/>
              <a:t>θα τυπώσει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//ανάλογο μήνυμα γιατί απαγορεύεται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//ο επαναορισμός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public void </a:t>
            </a:r>
            <a:r>
              <a:rPr lang="en-US" altLang="el-GR" sz="2000" smtClean="0"/>
              <a:t>print()</a:t>
            </a:r>
            <a:r>
              <a:rPr lang="el-GR" altLang="el-GR" sz="2000" smtClean="0"/>
              <a:t>{</a:t>
            </a:r>
            <a:endParaRPr lang="en-US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System.out.println(“the value=“+a);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Κληρονομικότητα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l-GR" altLang="el-GR" sz="2800" dirty="0" smtClean="0"/>
              <a:t>Μπορούμε να ορίσουμε μια κλάση η οποία να κληρονομεί από μια άλλη κλάση όλα τα χαρακτηριστικά και τις μεθόδους</a:t>
            </a:r>
            <a:r>
              <a:rPr lang="en-US" altLang="el-GR" sz="2800" dirty="0" smtClean="0"/>
              <a:t>. </a:t>
            </a:r>
            <a:r>
              <a:rPr lang="el-GR" altLang="el-GR" sz="2800" dirty="0" smtClean="0"/>
              <a:t>Όμως μπορεί να αναφερθεί απευθείας μόνο σε αυτά τα οποία είναι </a:t>
            </a:r>
            <a:r>
              <a:rPr lang="en-US" altLang="el-GR" sz="2800" dirty="0" smtClean="0"/>
              <a:t>public </a:t>
            </a:r>
            <a:r>
              <a:rPr lang="el-GR" altLang="el-GR" sz="2800" dirty="0" smtClean="0"/>
              <a:t>ή </a:t>
            </a:r>
            <a:r>
              <a:rPr lang="en-US" altLang="el-GR" sz="2800" dirty="0" smtClean="0"/>
              <a:t>protect</a:t>
            </a:r>
            <a:r>
              <a:rPr lang="el-GR" altLang="el-GR" sz="2800" dirty="0" smtClean="0"/>
              <a:t>. Στα </a:t>
            </a:r>
            <a:r>
              <a:rPr lang="en-US" altLang="el-GR" sz="2800" dirty="0" smtClean="0"/>
              <a:t>private </a:t>
            </a:r>
            <a:r>
              <a:rPr lang="el-GR" altLang="el-GR" sz="2800" dirty="0" smtClean="0"/>
              <a:t>μπορεί να αναφερθεί μόνο μέσω τον μεθόδων που κληρονομεί. Μπορούμε να ορίσουμε επιπλέον και άλλα χαρακτηριστικά</a:t>
            </a:r>
          </a:p>
          <a:p>
            <a:pPr eaLnBrk="1" hangingPunct="1"/>
            <a:r>
              <a:rPr lang="el-GR" altLang="el-GR" sz="2800" dirty="0" smtClean="0"/>
              <a:t>Η κληρονομικότητα μας επιτρέπει να «επεκτείνουμε» τον κώδικα που έχουμε γράψει.</a:t>
            </a:r>
          </a:p>
          <a:p>
            <a:pPr eaLnBrk="1" hangingPunct="1"/>
            <a:endParaRPr lang="el-GR" altLang="el-GR" sz="28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Ηλεκτρονκή τεκμηρίωση της διασύνδεσης προγραμματισμού εφαρμογών (</a:t>
            </a:r>
            <a:r>
              <a:rPr lang="en-US" altLang="el-GR" sz="4000" smtClean="0"/>
              <a:t>API)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9866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Η </a:t>
            </a:r>
            <a:r>
              <a:rPr lang="en-US" altLang="el-GR" smtClean="0"/>
              <a:t>java </a:t>
            </a:r>
            <a:r>
              <a:rPr lang="el-GR" altLang="el-GR" smtClean="0"/>
              <a:t>παρέχει μια μεγάλη ένα πολύ μεγάλο σύνολο από έτοιμες κλάσεις τις οποίες μπορούμε να χρησιμοποίησομε.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Θα πρέπει να μάθετε να χρησιμοποίηται το </a:t>
            </a:r>
            <a:r>
              <a:rPr lang="en-US" altLang="el-GR" smtClean="0"/>
              <a:t>API.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Μπορείτε να το κατεβάσεται από το </a:t>
            </a:r>
            <a:r>
              <a:rPr lang="en-US" altLang="el-GR" smtClean="0"/>
              <a:t>site </a:t>
            </a:r>
            <a:r>
              <a:rPr lang="el-GR" altLang="el-GR" smtClean="0"/>
              <a:t>της </a:t>
            </a:r>
            <a:r>
              <a:rPr lang="en-US" altLang="el-GR" smtClean="0"/>
              <a:t>sun.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Ανοίξετε το κατάλογο</a:t>
            </a:r>
            <a:r>
              <a:rPr lang="en-US" altLang="el-GR" smtClean="0"/>
              <a:t> docs/index.html </a:t>
            </a:r>
            <a:r>
              <a:rPr lang="el-GR" altLang="el-GR" smtClean="0"/>
              <a:t>και πατήσεται την επιλογή </a:t>
            </a:r>
            <a:r>
              <a:rPr lang="en-US" altLang="el-GR" smtClean="0"/>
              <a:t>API and Language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Ηλεκτρονκή τεκμηρίωση της διασύνδεσης προγραμματισμού εφαρμογών (</a:t>
            </a:r>
            <a:r>
              <a:rPr lang="en-US" altLang="el-GR" sz="4000" smtClean="0"/>
              <a:t>API)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71688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Θα σας εμφανίσει μια σελίδα η οποία αποτελείται από 2  </a:t>
            </a:r>
            <a:r>
              <a:rPr lang="en-US" altLang="el-GR" sz="2800" smtClean="0"/>
              <a:t>frames.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Στο αριστερό περιγράφονται η κλάσης που είναι διαθέσιμες και στο αριστερό περιγράφονται όλα τα πακέτα.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Οι κλάσεις είναι οργανωμένες σε πακέτα.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Περισσότερα για την χρήση του </a:t>
            </a:r>
            <a:r>
              <a:rPr lang="en-US" altLang="el-GR" sz="2800" smtClean="0"/>
              <a:t>API </a:t>
            </a:r>
            <a:r>
              <a:rPr lang="el-GR" altLang="el-GR" sz="2800" smtClean="0"/>
              <a:t>στο φροντηστήριο.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Είναι </a:t>
            </a:r>
            <a:r>
              <a:rPr lang="el-GR" altLang="el-GR" sz="2800" b="1" smtClean="0"/>
              <a:t>ΑΠΑΡΑΙΤΗΤΟ</a:t>
            </a:r>
            <a:r>
              <a:rPr lang="el-GR" altLang="el-GR" sz="2800" smtClean="0"/>
              <a:t> να μάθετε να χρησιμοποιήται το </a:t>
            </a:r>
            <a:r>
              <a:rPr lang="en-US" altLang="el-GR" sz="2800" smtClean="0"/>
              <a:t>API</a:t>
            </a:r>
            <a:r>
              <a:rPr lang="el-GR" altLang="el-GR" sz="2800" smtClean="0"/>
              <a:t>. </a:t>
            </a:r>
            <a:endParaRPr lang="en-US" altLang="el-GR" sz="28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Εξαιρέσεις</a:t>
            </a:r>
            <a:endParaRPr lang="en-US" altLang="el-GR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Εξαιρέσεις είναι ένα σήμα που παίρνουμε από την </a:t>
            </a:r>
            <a:r>
              <a:rPr lang="en-US" altLang="el-GR" smtClean="0"/>
              <a:t>JVM </a:t>
            </a:r>
            <a:r>
              <a:rPr lang="el-GR" altLang="el-GR" smtClean="0"/>
              <a:t> σε χρόνο εκτέλεσης ότι κάτι μη «συμβατό» συμβαίνει.</a:t>
            </a:r>
          </a:p>
          <a:p>
            <a:pPr eaLnBrk="1" hangingPunct="1"/>
            <a:r>
              <a:rPr lang="el-GR" altLang="el-GR" smtClean="0"/>
              <a:t>Πχ. Διαίρεσει με το 0, αναφορά σε </a:t>
            </a:r>
            <a:r>
              <a:rPr lang="en-US" altLang="el-GR" smtClean="0"/>
              <a:t>null </a:t>
            </a:r>
            <a:r>
              <a:rPr lang="el-GR" altLang="el-GR" smtClean="0"/>
              <a:t>δείκτη.</a:t>
            </a:r>
          </a:p>
          <a:p>
            <a:pPr eaLnBrk="1" hangingPunct="1"/>
            <a:r>
              <a:rPr lang="el-GR" altLang="el-GR" smtClean="0"/>
              <a:t>Στην </a:t>
            </a:r>
            <a:r>
              <a:rPr lang="en-US" altLang="el-GR" smtClean="0"/>
              <a:t>java </a:t>
            </a:r>
            <a:r>
              <a:rPr lang="el-GR" altLang="el-GR" smtClean="0"/>
              <a:t>έχομε πολλές εξαιρέσεις.</a:t>
            </a:r>
          </a:p>
          <a:p>
            <a:pPr eaLnBrk="1" hangingPunct="1"/>
            <a:r>
              <a:rPr lang="el-GR" altLang="el-GR" smtClean="0"/>
              <a:t>Η </a:t>
            </a:r>
            <a:r>
              <a:rPr lang="en-US" altLang="el-GR" smtClean="0"/>
              <a:t>java </a:t>
            </a:r>
            <a:r>
              <a:rPr lang="el-GR" altLang="el-GR" smtClean="0"/>
              <a:t>μας προσφέρει ένα οργανωμένο τρόπο για την διαχείριση των εξαιρέσεων.  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4000" smtClean="0"/>
              <a:t>Πιθανές Περιπτώσεις Εξαιρέσεων</a:t>
            </a:r>
            <a:endParaRPr lang="en-US" altLang="el-GR" sz="400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Διαίρεση με το 0, εύρευση τετραγωνικής ρίζας ή λογαρίθμου αρνητικού αριθμού, οποιαδήποτε μαθηματική πράξη η οποία είναι αδύντη.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Προσπάθεα πρόσβαση σε μη έγκυρη θέση πίνακα.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Προσπάθεια να διαβάσομε ένα κενό αρχείο.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Προσπάθεια να εκετελέσομε κάποια μέθοδο με λάθος είσοδο.</a:t>
            </a:r>
            <a:endParaRPr lang="en-US" altLang="el-GR" sz="240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Προσπάθεια να χρησιμποιήσουμε ένα </a:t>
            </a:r>
            <a:r>
              <a:rPr lang="en-US" altLang="el-GR" sz="2400" smtClean="0"/>
              <a:t>Null </a:t>
            </a:r>
            <a:r>
              <a:rPr lang="el-GR" altLang="el-GR" sz="2400" smtClean="0"/>
              <a:t>δείκτη.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Ανεπιτυχής προσπάθεια να εκτελέσομε μια </a:t>
            </a:r>
            <a:r>
              <a:rPr lang="en-US" altLang="el-GR" sz="2400" smtClean="0"/>
              <a:t>sql </a:t>
            </a:r>
            <a:r>
              <a:rPr lang="el-GR" altLang="el-GR" sz="2400" smtClean="0"/>
              <a:t>εντολή.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Κτλ.</a:t>
            </a:r>
            <a:endParaRPr lang="en-US" altLang="el-GR" sz="24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Τι γίνεται όταν συμβεί μια εξαίρεση εξαίρεσης</a:t>
            </a:r>
            <a:endParaRPr lang="en-US" altLang="el-GR" sz="400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Δημιουργήται ένα αντικείμενο εξαίρεσης.</a:t>
            </a:r>
          </a:p>
          <a:p>
            <a:pPr eaLnBrk="1" hangingPunct="1"/>
            <a:r>
              <a:rPr lang="el-GR" altLang="el-GR" smtClean="0"/>
              <a:t>Αυτό το αντικείμενο εξαίρεσης περιέχει πληροφορίες για την εξαίρεση. (Δηλαδή τι το δημιούργησε κτλ.)</a:t>
            </a:r>
          </a:p>
          <a:p>
            <a:pPr eaLnBrk="1" hangingPunct="1"/>
            <a:r>
              <a:rPr lang="el-GR" altLang="el-GR" smtClean="0"/>
              <a:t>Όταν δημιουργηθεί μια εξαίρεση θα πρέπει το πρόγραμμα να είναι σε θέση να την χειριστεί. 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Ιεραρχία Εξαιρέσεων</a:t>
            </a:r>
            <a:endParaRPr lang="en-US" altLang="el-GR" sz="4000" smtClean="0"/>
          </a:p>
        </p:txBody>
      </p:sp>
      <p:graphicFrame>
        <p:nvGraphicFramePr>
          <p:cNvPr id="2" name="Διάγραμμα 1"/>
          <p:cNvGraphicFramePr/>
          <p:nvPr/>
        </p:nvGraphicFramePr>
        <p:xfrm>
          <a:off x="468313" y="2995613"/>
          <a:ext cx="6551612" cy="3313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40" name="_s1038"/>
          <p:cNvSpPr>
            <a:spLocks noChangeArrowheads="1"/>
          </p:cNvSpPr>
          <p:nvPr/>
        </p:nvSpPr>
        <p:spPr bwMode="auto">
          <a:xfrm>
            <a:off x="3616325" y="1125538"/>
            <a:ext cx="1387475" cy="612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 sz="1500"/>
              <a:t>Object</a:t>
            </a: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 flipV="1">
            <a:off x="4284663" y="17732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2" name="_s1038"/>
          <p:cNvSpPr>
            <a:spLocks noChangeArrowheads="1"/>
          </p:cNvSpPr>
          <p:nvPr/>
        </p:nvSpPr>
        <p:spPr bwMode="auto">
          <a:xfrm>
            <a:off x="3689350" y="2095500"/>
            <a:ext cx="1387475" cy="612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 sz="1500"/>
              <a:t>Thrwable</a:t>
            </a:r>
          </a:p>
        </p:txBody>
      </p:sp>
      <p:sp>
        <p:nvSpPr>
          <p:cNvPr id="1043" name="_s1038"/>
          <p:cNvSpPr>
            <a:spLocks noChangeArrowheads="1"/>
          </p:cNvSpPr>
          <p:nvPr/>
        </p:nvSpPr>
        <p:spPr bwMode="auto">
          <a:xfrm>
            <a:off x="6516688" y="2997200"/>
            <a:ext cx="1387475" cy="612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 sz="1500"/>
              <a:t>Error</a:t>
            </a:r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5003800" y="2852738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5" name="Line 21"/>
          <p:cNvSpPr>
            <a:spLocks noChangeShapeType="1"/>
          </p:cNvSpPr>
          <p:nvPr/>
        </p:nvSpPr>
        <p:spPr bwMode="auto">
          <a:xfrm>
            <a:off x="4427538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>
            <a:off x="4427538" y="2781300"/>
            <a:ext cx="576262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4067175" y="27082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auto">
          <a:xfrm>
            <a:off x="7019925" y="28527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9" name="_s1038"/>
          <p:cNvSpPr>
            <a:spLocks noChangeArrowheads="1"/>
          </p:cNvSpPr>
          <p:nvPr/>
        </p:nvSpPr>
        <p:spPr bwMode="auto">
          <a:xfrm>
            <a:off x="7380288" y="4292600"/>
            <a:ext cx="1387475" cy="612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 sz="1500"/>
              <a:t>VirtualMachine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Χειρισμός</a:t>
            </a:r>
            <a:r>
              <a:rPr lang="en-US" altLang="el-GR" sz="4000" smtClean="0"/>
              <a:t>  </a:t>
            </a:r>
            <a:r>
              <a:rPr lang="el-GR" altLang="el-GR" sz="4000" smtClean="0"/>
              <a:t>Εξαιρέσεων </a:t>
            </a:r>
            <a:r>
              <a:rPr lang="en-US" altLang="el-GR" sz="4000" smtClean="0"/>
              <a:t>RuntimeExeception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Οι εξαιρέσης τύπου </a:t>
            </a:r>
            <a:r>
              <a:rPr lang="en-US" altLang="el-GR" sz="2800" smtClean="0"/>
              <a:t>RuntimeExeception </a:t>
            </a:r>
            <a:r>
              <a:rPr lang="el-GR" altLang="el-GR" sz="2800" smtClean="0"/>
              <a:t>μπορεί να είναι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-Διαίρεση με το 0, εύρευση τετραγωνικής ρίζας ή λογαρίθμου αρνητικού αριθμού, οποιαδήποτε μαθηματική πράξη η οποία είναι αδύντη.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	 -Προσπάθεα πρόσβαση σε μη έγκυρη θέση πίνακα.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800" smtClean="0"/>
              <a:t>	-</a:t>
            </a:r>
            <a:r>
              <a:rPr lang="el-GR" altLang="el-GR" sz="2400" smtClean="0"/>
              <a:t>Προσπάθεια να διαβάσομε ένα κενό αρχείο.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  	-Προσπάθεια να εκετελέσομε κάποια μέθοδο με λάθος είσοδο.</a:t>
            </a:r>
            <a:endParaRPr lang="en-US" altLang="el-GR" sz="240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Πρέπει να γράφουμε τα προγράμματα μας έτσι ώστε να μην συμβαίνουν αυτές οι εξαιρέσεις.</a:t>
            </a:r>
            <a:endParaRPr lang="en-US" altLang="el-GR" sz="28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Χειρισμός</a:t>
            </a:r>
            <a:r>
              <a:rPr lang="en-US" altLang="el-GR" sz="4000" smtClean="0"/>
              <a:t>  </a:t>
            </a:r>
            <a:r>
              <a:rPr lang="el-GR" altLang="el-GR" sz="4000" smtClean="0"/>
              <a:t>Εξαιρέσεων ΙΟ</a:t>
            </a:r>
            <a:r>
              <a:rPr lang="en-US" altLang="el-GR" sz="4000" smtClean="0"/>
              <a:t>Exeception</a:t>
            </a:r>
            <a:r>
              <a:rPr lang="el-GR" altLang="el-GR" sz="4000" smtClean="0"/>
              <a:t> - </a:t>
            </a:r>
            <a:r>
              <a:rPr lang="en-US" altLang="el-GR" sz="4000" smtClean="0"/>
              <a:t>SQLException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Αυτές είναι εξαιρέσεις που μπορούν να συμβούν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mtClean="0"/>
              <a:t>	</a:t>
            </a:r>
            <a:r>
              <a:rPr lang="el-GR" altLang="el-GR" sz="2400" smtClean="0"/>
              <a:t>- Προσπαθώντας να διαβάσομε ένα άδειο αρχείο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	- Προσπαθώντας να δώσουμε λάθος είσοδο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	- Προσπαθώντας να εκτελέσουμε μια εντολή </a:t>
            </a:r>
            <a:r>
              <a:rPr lang="en-US" altLang="el-GR" sz="2400" smtClean="0"/>
              <a:t>sql </a:t>
            </a:r>
            <a:r>
              <a:rPr lang="el-GR" altLang="el-GR" sz="2400" smtClean="0"/>
              <a:t>με λάθος τρόπο.</a:t>
            </a:r>
            <a:endParaRPr lang="el-GR" altLang="el-GR" smtClean="0"/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Πρέπει να ελέγχονται με χρήση της εντολής </a:t>
            </a:r>
            <a:r>
              <a:rPr lang="en-US" altLang="el-GR" smtClean="0"/>
              <a:t>try{….}  catch(..){….} </a:t>
            </a:r>
            <a:r>
              <a:rPr lang="el-GR" altLang="el-GR" smtClean="0"/>
              <a:t>ή πρέπει να προωθούνται εκτός μεθόδου με χρήση της </a:t>
            </a:r>
            <a:r>
              <a:rPr lang="en-US" altLang="el-GR" smtClean="0"/>
              <a:t>throws, throw.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</a:t>
            </a:r>
            <a:r>
              <a:rPr lang="en-US" altLang="el-GR" smtClean="0"/>
              <a:t>  </a:t>
            </a:r>
            <a:r>
              <a:rPr lang="el-GR" altLang="el-GR" smtClean="0"/>
              <a:t>Εξαιρέσεων</a:t>
            </a:r>
            <a:r>
              <a:rPr lang="en-US" altLang="el-GR" smtClean="0"/>
              <a:t> Error</a:t>
            </a:r>
            <a:r>
              <a:rPr lang="el-GR" altLang="el-GR" smtClean="0"/>
              <a:t> </a:t>
            </a:r>
            <a:endParaRPr lang="en-US" altLang="el-GR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Σε αυτήν την περίπτωση το λάθος οφείλεται σην </a:t>
            </a:r>
            <a:r>
              <a:rPr lang="en-US" altLang="el-GR" smtClean="0"/>
              <a:t>Virtual Manchine. </a:t>
            </a:r>
            <a:endParaRPr lang="el-GR" altLang="el-GR" smtClean="0"/>
          </a:p>
          <a:p>
            <a:pPr eaLnBrk="1" hangingPunct="1"/>
            <a:r>
              <a:rPr lang="el-GR" altLang="el-GR" smtClean="0"/>
              <a:t>Δεν μπορούμε να κάνουμε τίποτα.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try-catch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Σύνταξη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try{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…………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catch(typeEcx1 e){..  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catch(typeExc2  e){…}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….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finally{…..}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Κληρονομικότητα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507412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l-GR" sz="2800" smtClean="0"/>
              <a:t>public class underGraduate extends Student {</a:t>
            </a:r>
            <a:endParaRPr lang="el-GR" altLang="el-GR" sz="2800" smtClean="0"/>
          </a:p>
          <a:p>
            <a:pPr eaLnBrk="1" hangingPunct="1">
              <a:buFontTx/>
              <a:buNone/>
            </a:pPr>
            <a:r>
              <a:rPr lang="el-GR" altLang="el-GR" sz="2800" smtClean="0"/>
              <a:t>}</a:t>
            </a:r>
          </a:p>
          <a:p>
            <a:pPr eaLnBrk="1" hangingPunct="1"/>
            <a:r>
              <a:rPr lang="el-GR" altLang="el-GR" sz="2800" smtClean="0"/>
              <a:t>Η κλάση </a:t>
            </a:r>
            <a:r>
              <a:rPr lang="en-US" altLang="el-GR" sz="2800" smtClean="0"/>
              <a:t>underGraduate </a:t>
            </a:r>
            <a:r>
              <a:rPr lang="el-GR" altLang="el-GR" sz="2800" smtClean="0"/>
              <a:t>κληρονομεί από την κλάση </a:t>
            </a:r>
            <a:r>
              <a:rPr lang="en-US" altLang="el-GR" sz="2800" smtClean="0"/>
              <a:t>student </a:t>
            </a:r>
            <a:r>
              <a:rPr lang="el-GR" altLang="el-GR" sz="2800" smtClean="0"/>
              <a:t>όλα τα χαρακτηριστικά και τις μεθόδους</a:t>
            </a:r>
            <a:r>
              <a:rPr lang="en-US" altLang="el-GR" sz="2800" smtClean="0"/>
              <a:t>. </a:t>
            </a:r>
            <a:r>
              <a:rPr lang="el-GR" altLang="el-GR" sz="2800" smtClean="0"/>
              <a:t>Όμως μπορεί να αναφερθεί απευθείας μόνο σε αυτά τα οποία είναι </a:t>
            </a:r>
            <a:r>
              <a:rPr lang="en-US" altLang="el-GR" sz="2800" smtClean="0"/>
              <a:t>public </a:t>
            </a:r>
            <a:r>
              <a:rPr lang="el-GR" altLang="el-GR" sz="2800" smtClean="0"/>
              <a:t>ή </a:t>
            </a:r>
            <a:r>
              <a:rPr lang="en-US" altLang="el-GR" sz="2800" smtClean="0"/>
              <a:t>protect</a:t>
            </a:r>
            <a:r>
              <a:rPr lang="el-GR" altLang="el-GR" sz="2800" smtClean="0"/>
              <a:t>. Στα </a:t>
            </a:r>
            <a:r>
              <a:rPr lang="en-US" altLang="el-GR" sz="2800" smtClean="0"/>
              <a:t>private </a:t>
            </a:r>
            <a:r>
              <a:rPr lang="el-GR" altLang="el-GR" sz="2800" smtClean="0"/>
              <a:t>μπορεί να αναφερθεί μόνο μέσω τον μεθόδων που κληρονομεί. Μπορούμε να ορίσουμε επιπλέον και άλλα χαρακτηριστικά</a:t>
            </a:r>
          </a:p>
          <a:p>
            <a:pPr eaLnBrk="1" hangingPunct="1">
              <a:buFontTx/>
              <a:buNone/>
            </a:pPr>
            <a:endParaRPr lang="el-GR" altLang="el-GR" sz="2800" smtClean="0"/>
          </a:p>
          <a:p>
            <a:pPr eaLnBrk="1" hangingPunct="1"/>
            <a:endParaRPr lang="el-GR" altLang="el-GR" sz="28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try-catch</a:t>
            </a:r>
            <a:endParaRPr lang="el-GR" altLang="el-GR" smtClean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Στο </a:t>
            </a:r>
            <a:r>
              <a:rPr lang="en-US" altLang="el-GR" sz="2800" smtClean="0"/>
              <a:t>try </a:t>
            </a:r>
            <a:r>
              <a:rPr lang="el-GR" altLang="el-GR" sz="2800" smtClean="0"/>
              <a:t>{ }  γράφουμε τις εντολές που μπορεί να πετάξουν κάποιο </a:t>
            </a:r>
            <a:r>
              <a:rPr lang="en-US" altLang="el-GR" sz="2800" smtClean="0"/>
              <a:t>exception </a:t>
            </a:r>
            <a:r>
              <a:rPr lang="el-GR" altLang="el-GR" sz="2800" smtClean="0"/>
              <a:t>το οποίο το περιγράφουμε στο </a:t>
            </a:r>
            <a:r>
              <a:rPr lang="en-US" altLang="el-GR" sz="2800" smtClean="0"/>
              <a:t>catch.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Στο </a:t>
            </a:r>
            <a:r>
              <a:rPr lang="en-US" altLang="el-GR" sz="2800" smtClean="0"/>
              <a:t>catch </a:t>
            </a:r>
            <a:r>
              <a:rPr lang="el-GR" altLang="el-GR" sz="2800" smtClean="0"/>
              <a:t>λέμε στον </a:t>
            </a:r>
            <a:r>
              <a:rPr lang="en-US" altLang="el-GR" sz="2800" smtClean="0"/>
              <a:t>compiler </a:t>
            </a:r>
            <a:r>
              <a:rPr lang="el-GR" altLang="el-GR" sz="2800" smtClean="0"/>
              <a:t>τι να κάνει και μετά που θα προκύψει ένα </a:t>
            </a:r>
            <a:r>
              <a:rPr lang="en-US" altLang="el-GR" sz="2800" smtClean="0"/>
              <a:t>exception. </a:t>
            </a:r>
            <a:r>
              <a:rPr lang="el-GR" altLang="el-GR" sz="2800" smtClean="0"/>
              <a:t>Η λειτουργία του προγράμματος δεν σταματά αλλά συνεχίζει κανονικά.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Υπάρχουν πολλών ειδών </a:t>
            </a:r>
            <a:r>
              <a:rPr lang="en-US" altLang="el-GR" sz="2800" smtClean="0"/>
              <a:t>exception. </a:t>
            </a:r>
            <a:r>
              <a:rPr lang="el-GR" altLang="el-GR" sz="2800" smtClean="0"/>
              <a:t>Μπορούμε να χειριστούμε το κάθε είδος ξεχωριστά. </a:t>
            </a:r>
            <a:r>
              <a:rPr lang="en-US" altLang="el-GR" sz="2800" smtClean="0"/>
              <a:t> </a:t>
            </a:r>
            <a:r>
              <a:rPr lang="el-GR" altLang="el-GR" sz="2800" smtClean="0"/>
              <a:t>Αυτό σημαίνει ότι μπορούμε να έχουμε πολλά μπλοκ </a:t>
            </a:r>
            <a:r>
              <a:rPr lang="en-US" altLang="el-GR" sz="2800" smtClean="0"/>
              <a:t>catch </a:t>
            </a:r>
            <a:r>
              <a:rPr lang="el-GR" altLang="el-GR" sz="2800" smtClean="0"/>
              <a:t>μετά από κάθε μπλοκ </a:t>
            </a:r>
            <a:r>
              <a:rPr lang="en-US" altLang="el-GR" sz="2800" smtClean="0"/>
              <a:t>try.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altLang="el-GR" sz="280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try-catch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Όταν συμβεί μια εξαίρεση σε κάποια εντολή στο μπλοκ </a:t>
            </a:r>
            <a:r>
              <a:rPr lang="en-US" altLang="el-GR" sz="2400" smtClean="0"/>
              <a:t>try{..} </a:t>
            </a:r>
            <a:r>
              <a:rPr lang="el-GR" altLang="el-GR" sz="2400" smtClean="0"/>
              <a:t>τότε σταματάει η εκτέλεση, ο έλεγχος</a:t>
            </a:r>
            <a:r>
              <a:rPr lang="en-US" altLang="el-GR" sz="2400" smtClean="0"/>
              <a:t> </a:t>
            </a:r>
            <a:r>
              <a:rPr lang="el-GR" altLang="el-GR" sz="2400" smtClean="0"/>
              <a:t>θα υπεπηδήσει όλες τις υπόλοιπες ετολές του </a:t>
            </a:r>
            <a:r>
              <a:rPr lang="en-US" altLang="el-GR" sz="2400" smtClean="0"/>
              <a:t>try </a:t>
            </a:r>
            <a:r>
              <a:rPr lang="el-GR" altLang="el-GR" sz="2400" smtClean="0"/>
              <a:t>και θα φτάσει στο πρώτο μπλοκ </a:t>
            </a:r>
            <a:r>
              <a:rPr lang="en-US" altLang="el-GR" sz="2400" smtClean="0"/>
              <a:t>catch </a:t>
            </a:r>
            <a:r>
              <a:rPr lang="el-GR" altLang="el-GR" sz="2400" smtClean="0"/>
              <a:t>το οποίο  έχει παράμετρος η οποία ταιργιάζει με την εξαίρεση που δημιουργήθηκε.</a:t>
            </a:r>
            <a:endParaRPr lang="en-US" altLang="el-GR" sz="240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Αυτό σημαίνει ότι θα εκτελεστεί το μπλοκ</a:t>
            </a:r>
            <a:r>
              <a:rPr lang="en-US" altLang="el-GR" sz="2400" smtClean="0"/>
              <a:t> </a:t>
            </a:r>
            <a:r>
              <a:rPr lang="el-GR" altLang="el-GR" sz="2400" smtClean="0"/>
              <a:t>του </a:t>
            </a:r>
            <a:r>
              <a:rPr lang="en-US" altLang="el-GR" sz="2400" smtClean="0"/>
              <a:t>catch </a:t>
            </a:r>
            <a:r>
              <a:rPr lang="el-GR" altLang="el-GR" sz="2400" smtClean="0"/>
              <a:t>το οποίο έχει ως παράμετρο αντικείμενο της ίδιας κλάσης ή υπερκλάσης με το αντικείμενο της εξαίρεσης που δημιουργήθηκε. 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Μετά την εκτέλεση του αντιστοίχου μπλοκ του </a:t>
            </a:r>
            <a:r>
              <a:rPr lang="en-US" altLang="el-GR" sz="2400" smtClean="0"/>
              <a:t>catch</a:t>
            </a:r>
            <a:r>
              <a:rPr lang="el-GR" altLang="el-GR" sz="2400" smtClean="0"/>
              <a:t> η εκτέλεση του προγράμματος συνεχίζει μετά το τέλος της εντολής </a:t>
            </a:r>
            <a:r>
              <a:rPr lang="en-US" altLang="el-GR" sz="2400" smtClean="0"/>
              <a:t>try-catch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try-catch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Finally: </a:t>
            </a:r>
            <a:r>
              <a:rPr lang="el-GR" altLang="el-GR" smtClean="0"/>
              <a:t>αυτό το μπλοκ εκτελείται πάντα. Περιέχει εντολές όπως κλείσιμο αρχείων, αποσύνδεση από βάση δεδομένωνκτλ.</a:t>
            </a:r>
          </a:p>
          <a:p>
            <a:pPr eaLnBrk="1" hangingPunct="1"/>
            <a:r>
              <a:rPr lang="el-GR" altLang="el-GR" smtClean="0"/>
              <a:t> Αυτό το μπλοκ δεν είναι απαραίτητο. </a:t>
            </a:r>
          </a:p>
          <a:p>
            <a:pPr eaLnBrk="1" hangingPunct="1"/>
            <a:r>
              <a:rPr lang="el-GR" altLang="el-GR" smtClean="0"/>
              <a:t>Το μπλοκ αυτό εκτελείται ακόμα και αν εκτελεστεί ένα </a:t>
            </a:r>
            <a:r>
              <a:rPr lang="en-US" altLang="el-GR" smtClean="0"/>
              <a:t>catch.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try-catch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Προσοχή όταν θέλουμε να χειριστούμε εξαιρέση άπό τις οποίες η μια ανήκει σε υποκλάση και η άλλη σε υπερκλάση τότε</a:t>
            </a:r>
            <a:r>
              <a:rPr lang="en-US" altLang="el-GR" smtClean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	-</a:t>
            </a:r>
            <a:r>
              <a:rPr lang="el-GR" altLang="el-GR" smtClean="0"/>
              <a:t> πρέπει το </a:t>
            </a:r>
            <a:r>
              <a:rPr lang="en-US" altLang="el-GR" smtClean="0"/>
              <a:t>catch </a:t>
            </a:r>
            <a:r>
              <a:rPr lang="el-GR" altLang="el-GR" smtClean="0"/>
              <a:t>που αναφέρεται στην υποκλάσης πρέπει</a:t>
            </a:r>
            <a:r>
              <a:rPr lang="en-US" altLang="el-GR" smtClean="0"/>
              <a:t> </a:t>
            </a:r>
            <a:r>
              <a:rPr lang="el-GR" altLang="el-GR" smtClean="0"/>
              <a:t>να είναι πρώτα από αυτό της υπερκλάσης π.χ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try{….}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catch(FileNotFoundException e){….}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catch(IOException e){……….}</a:t>
            </a:r>
            <a:r>
              <a:rPr lang="el-GR" altLang="el-GR" smtClean="0"/>
              <a:t>  </a:t>
            </a:r>
            <a:endParaRPr lang="en-US" altLang="el-GR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try-catch</a:t>
            </a:r>
            <a:endParaRPr lang="el-GR" altLang="el-GR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8964612" cy="52562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l-GR" sz="2800" smtClean="0"/>
              <a:t>void </a:t>
            </a:r>
            <a:r>
              <a:rPr lang="en-US" altLang="el-GR" sz="2800" smtClean="0"/>
              <a:t>readInt</a:t>
            </a:r>
            <a:r>
              <a:rPr lang="el-GR" altLang="el-GR" sz="2800" smtClean="0"/>
              <a:t>(BufferedReader in</a:t>
            </a:r>
            <a:r>
              <a:rPr lang="en-US" altLang="el-GR" sz="2800" smtClean="0"/>
              <a:t>,int [] numbers</a:t>
            </a:r>
            <a:r>
              <a:rPr lang="el-GR" altLang="el-GR" sz="2800" smtClean="0"/>
              <a:t>) </a:t>
            </a:r>
            <a:r>
              <a:rPr lang="en-US" altLang="el-GR" sz="2800" smtClean="0"/>
              <a:t>{</a:t>
            </a:r>
          </a:p>
          <a:p>
            <a:pPr eaLnBrk="1" hangingPunct="1">
              <a:buFontTx/>
              <a:buNone/>
            </a:pPr>
            <a:r>
              <a:rPr lang="en-US" altLang="el-GR" sz="2800" smtClean="0"/>
              <a:t>try{</a:t>
            </a:r>
          </a:p>
          <a:p>
            <a:pPr eaLnBrk="1" hangingPunct="1">
              <a:buFontTx/>
              <a:buNone/>
            </a:pPr>
            <a:r>
              <a:rPr lang="el-GR" altLang="el-GR" sz="2800" smtClean="0"/>
              <a:t>String input = stdin.readLine();   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l-GR" altLang="el-GR" sz="2800" smtClean="0"/>
              <a:t>int number = Integer.parseInt( input );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n-US" altLang="el-GR" sz="2800" smtClean="0"/>
              <a:t>  }</a:t>
            </a:r>
          </a:p>
          <a:p>
            <a:pPr eaLnBrk="1" hangingPunct="1">
              <a:buFontTx/>
              <a:buNone/>
            </a:pPr>
            <a:r>
              <a:rPr lang="el-GR" altLang="el-GR" sz="2800" smtClean="0"/>
              <a:t>catch ( IOException e ) { 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n-US" altLang="el-GR" sz="2800" smtClean="0"/>
              <a:t>   </a:t>
            </a:r>
            <a:r>
              <a:rPr lang="el-GR" altLang="el-GR" sz="2800" smtClean="0"/>
              <a:t>System.out.println(e); 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n-US" altLang="el-GR" sz="2800" smtClean="0"/>
              <a:t>   </a:t>
            </a:r>
            <a:r>
              <a:rPr lang="el-GR" altLang="el-GR" sz="2800" smtClean="0"/>
              <a:t>System.out.println("Unable to finish adding data."); 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l-GR" altLang="el-GR" sz="2800" smtClean="0"/>
              <a:t>}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n-US" altLang="el-GR" sz="2800" smtClean="0"/>
              <a:t>}</a:t>
            </a:r>
            <a:r>
              <a:rPr lang="el-GR" altLang="el-GR" sz="2800" smtClean="0"/>
              <a:t>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throws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Σύνταξη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throws  </a:t>
            </a:r>
            <a:r>
              <a:rPr lang="el-GR" altLang="el-GR" sz="2400" smtClean="0"/>
              <a:t>κλάση1, κλάση2, ...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Όλες οι κλάσεις πρέπει να ανήκουν στην κλάση </a:t>
            </a:r>
            <a:r>
              <a:rPr lang="en-US" altLang="el-GR" sz="2400" smtClean="0"/>
              <a:t>Throwable </a:t>
            </a:r>
            <a:r>
              <a:rPr lang="el-GR" altLang="el-GR" sz="2400" smtClean="0"/>
              <a:t>ή σε υποκλάσεις της.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Όταν γίνει χρήση της </a:t>
            </a:r>
            <a:r>
              <a:rPr lang="en-US" altLang="el-GR" sz="2400" smtClean="0"/>
              <a:t>Throws </a:t>
            </a:r>
            <a:r>
              <a:rPr lang="el-GR" altLang="el-GR" sz="2400" smtClean="0"/>
              <a:t>σε μια μέθοδο τότε όταν συμβεί μια εξαίρεση ο έλεγχος μεταφέρεται εκτός της μεθόδου στην πρώτη εντολή </a:t>
            </a:r>
            <a:r>
              <a:rPr lang="en-US" altLang="el-GR" sz="2400" smtClean="0"/>
              <a:t>try catch </a:t>
            </a:r>
            <a:r>
              <a:rPr lang="el-GR" altLang="el-GR" sz="2400" smtClean="0"/>
              <a:t>που μπορεί να χειριστεί αυτή την εξαίρεση (μπορεί να την χειριστεί αν υπάρχει το αντιστοιχο μπλοκ </a:t>
            </a:r>
            <a:r>
              <a:rPr lang="en-US" altLang="el-GR" sz="2400" smtClean="0"/>
              <a:t>catch </a:t>
            </a:r>
            <a:r>
              <a:rPr lang="el-GR" altLang="el-GR" sz="2400" smtClean="0"/>
              <a:t>το οποίο χειρίζεται την αντίστοιχη εξαίρεση).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Αν δεν υπάρχει τέτοιο μπλοκ τότε ο έλεγχος μεταφερεται στο τέλος της </a:t>
            </a:r>
            <a:r>
              <a:rPr lang="en-US" altLang="el-GR" sz="2400" smtClean="0"/>
              <a:t>main </a:t>
            </a:r>
            <a:r>
              <a:rPr lang="el-GR" altLang="el-GR" sz="2400" smtClean="0"/>
              <a:t>και τερματίζεται η εκτέλεση.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Αν η μέθοδο είναι η </a:t>
            </a:r>
            <a:r>
              <a:rPr lang="en-US" altLang="el-GR" sz="2400" smtClean="0"/>
              <a:t>main </a:t>
            </a:r>
            <a:r>
              <a:rPr lang="el-GR" altLang="el-GR" sz="2400" smtClean="0"/>
              <a:t>τότε</a:t>
            </a:r>
            <a:endParaRPr lang="en-US" altLang="el-GR" sz="240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Χειρισμός </a:t>
            </a:r>
            <a:r>
              <a:rPr lang="en-US" altLang="el-GR" sz="4000" smtClean="0"/>
              <a:t>exceptions throws</a:t>
            </a:r>
            <a:r>
              <a:rPr lang="el-GR" altLang="el-GR" sz="4000" smtClean="0"/>
              <a:t> μαζί με </a:t>
            </a:r>
            <a:r>
              <a:rPr lang="en-US" altLang="el-GR" sz="4000" smtClean="0"/>
              <a:t>try-catch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static void main(String[] args) throws Exception{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String Filename=“num.txt”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……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try{……}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catch(FileNotFoundException 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{System.out.println(“…….”);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l-GR" sz="240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Εδώ όλες οι εξαιρέσεις εκτός από την </a:t>
            </a:r>
            <a:r>
              <a:rPr lang="en-US" altLang="el-GR" sz="2400" smtClean="0"/>
              <a:t>FileNotFoundExceptions </a:t>
            </a:r>
            <a:r>
              <a:rPr lang="el-GR" altLang="el-GR" sz="2400" smtClean="0"/>
              <a:t>παράγονται απο την </a:t>
            </a:r>
            <a:r>
              <a:rPr lang="en-US" altLang="el-GR" sz="2400" smtClean="0"/>
              <a:t>main.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throws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Αν σε μια μέθοδο υπάρχει χρήση της εντολής </a:t>
            </a:r>
            <a:r>
              <a:rPr lang="en-US" altLang="el-GR" smtClean="0"/>
              <a:t>throws </a:t>
            </a:r>
            <a:r>
              <a:rPr lang="el-GR" altLang="el-GR" smtClean="0"/>
              <a:t>και η κλάση στην οποια ανήκει η μέθοδο κληρονομείται σε μια άλη κλάση στην οποία γίνεται επανορισμός της μέθοδου τότε</a:t>
            </a:r>
            <a:r>
              <a:rPr lang="en-US" altLang="el-GR" smtClean="0"/>
              <a:t>:</a:t>
            </a:r>
          </a:p>
          <a:p>
            <a:pPr eaLnBrk="1" hangingPunct="1">
              <a:buFontTx/>
              <a:buNone/>
            </a:pPr>
            <a:r>
              <a:rPr lang="en-US" altLang="el-GR" smtClean="0"/>
              <a:t>	-</a:t>
            </a:r>
            <a:r>
              <a:rPr lang="el-GR" altLang="el-GR" smtClean="0"/>
              <a:t>Δεν έχει νόημα να γίνει η «νέα» μέθοδο να παράγει περισσότερες εξαιρέσης από την «αρχική» μέθοδο .</a:t>
            </a:r>
          </a:p>
          <a:p>
            <a:pPr eaLnBrk="1" hangingPunct="1">
              <a:buFontTx/>
              <a:buNone/>
            </a:pPr>
            <a:endParaRPr lang="en-US" altLang="el-GR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throws</a:t>
            </a:r>
            <a:endParaRPr lang="el-GR" altLang="el-GR" smtClean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The </a:t>
            </a:r>
            <a:r>
              <a:rPr lang="el-GR" altLang="el-GR" sz="2400" b="1" smtClean="0"/>
              <a:t>throws IOException</a:t>
            </a:r>
            <a:r>
              <a:rPr lang="el-GR" altLang="el-GR" sz="2400" smtClean="0"/>
              <a:t> σημαίνει ότι μπορεί να συμβεί κάποιο </a:t>
            </a:r>
            <a:r>
              <a:rPr lang="en-US" altLang="el-GR" sz="2400" smtClean="0"/>
              <a:t>IOException </a:t>
            </a:r>
            <a:r>
              <a:rPr lang="el-GR" altLang="el-GR" sz="2400" smtClean="0"/>
              <a:t>και λεει στον compiler ότι αν συμβεί αυτό τότε αντί να τερματίσει την λειτουργία του προγράμματος θα</a:t>
            </a:r>
            <a:r>
              <a:rPr lang="en-US" altLang="el-GR" sz="2400" smtClean="0"/>
              <a:t> </a:t>
            </a:r>
            <a:r>
              <a:rPr lang="el-GR" altLang="el-GR" sz="2400" smtClean="0"/>
              <a:t>πρέπει να τερματίσει την λειτουργία της μεθόδου που το καλεί. Αν αυτή είναι η </a:t>
            </a:r>
            <a:r>
              <a:rPr lang="en-US" altLang="el-GR" sz="2400" smtClean="0"/>
              <a:t>main </a:t>
            </a:r>
            <a:r>
              <a:rPr lang="el-GR" altLang="el-GR" sz="2400" smtClean="0"/>
              <a:t>τότε η λειτουργία του προγράμματος θα τερματίσει.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int i=0;</a:t>
            </a:r>
            <a:endParaRPr lang="el-GR" altLang="el-GR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void </a:t>
            </a:r>
            <a:r>
              <a:rPr lang="en-US" altLang="el-GR" sz="2000" smtClean="0"/>
              <a:t>readInt</a:t>
            </a:r>
            <a:r>
              <a:rPr lang="el-GR" altLang="el-GR" sz="2000" smtClean="0"/>
              <a:t>(BufferedReader in</a:t>
            </a:r>
            <a:r>
              <a:rPr lang="en-US" altLang="el-GR" sz="2000" smtClean="0"/>
              <a:t>,int [] numbers</a:t>
            </a:r>
            <a:r>
              <a:rPr lang="el-GR" altLang="el-GR" sz="2000" smtClean="0"/>
              <a:t>) </a:t>
            </a:r>
            <a:r>
              <a:rPr lang="el-GR" altLang="el-GR" sz="2000" b="1" smtClean="0"/>
              <a:t>throws ΙOException</a:t>
            </a:r>
            <a:r>
              <a:rPr lang="el-GR" altLang="el-GR" sz="2000" smtClean="0"/>
              <a:t>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    String newData = in.readLine(); </a:t>
            </a:r>
            <a:r>
              <a:rPr lang="el-GR" altLang="el-GR" sz="2000" b="1" smtClean="0"/>
              <a:t/>
            </a:r>
            <a:br>
              <a:rPr lang="el-GR" altLang="el-GR" sz="2000" b="1" smtClean="0"/>
            </a:br>
            <a:r>
              <a:rPr lang="el-GR" altLang="el-GR" sz="2000" smtClean="0"/>
              <a:t>     while ( newData != null ) {</a:t>
            </a:r>
            <a:endParaRPr lang="en-US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          numbers[i]</a:t>
            </a:r>
            <a:r>
              <a:rPr lang="el-GR" altLang="el-GR" sz="2000" smtClean="0"/>
              <a:t> = Integer.parseInt( </a:t>
            </a:r>
            <a:r>
              <a:rPr lang="en-US" altLang="el-GR" sz="2000" smtClean="0"/>
              <a:t>newData</a:t>
            </a:r>
            <a:r>
              <a:rPr lang="el-GR" altLang="el-GR" sz="2000" smtClean="0"/>
              <a:t> );</a:t>
            </a:r>
            <a:r>
              <a:rPr lang="en-US" altLang="el-GR" sz="2000" smtClean="0"/>
              <a:t>    i++;</a:t>
            </a:r>
            <a:endParaRPr lang="el-GR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           </a:t>
            </a:r>
            <a:r>
              <a:rPr lang="el-GR" altLang="el-GR" sz="2000" smtClean="0"/>
              <a:t>newData = in.readLine();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 }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Η εκτέλεση θα μεταφερθεί εκτός της μεθόδου </a:t>
            </a:r>
            <a:r>
              <a:rPr lang="en-US" altLang="el-GR" sz="2400" smtClean="0"/>
              <a:t>readInt </a:t>
            </a:r>
            <a:r>
              <a:rPr lang="el-GR" altLang="el-GR" sz="2400" smtClean="0"/>
              <a:t>και θα προσπαθήση να βρει το πρώτο </a:t>
            </a:r>
            <a:r>
              <a:rPr lang="en-US" altLang="el-GR" sz="2400" smtClean="0"/>
              <a:t>block </a:t>
            </a:r>
            <a:r>
              <a:rPr lang="el-GR" altLang="el-GR" sz="2400" smtClean="0"/>
              <a:t>που μπορεί να χειριστή αυτή την εξαίρεση.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Δημιουγία Δικών μας Αντικειμένων Εξαιρέσεων</a:t>
            </a:r>
            <a:endParaRPr lang="en-US" altLang="el-GR" sz="4000" smtClean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l-GR" sz="2800" smtClean="0"/>
              <a:t>H java </a:t>
            </a:r>
            <a:r>
              <a:rPr lang="el-GR" altLang="el-GR" sz="2800" smtClean="0"/>
              <a:t>μας δίνει τν δυνατότητα να δημιουργούμε δικά μας αντικείμενα εξαιραίσεων.</a:t>
            </a:r>
          </a:p>
          <a:p>
            <a:pPr eaLnBrk="1" hangingPunct="1"/>
            <a:r>
              <a:rPr lang="el-GR" altLang="el-GR" sz="2800" smtClean="0"/>
              <a:t>Π.χ Θέλομε να διαβάσομε ένα αριθμό μεταξύ 0 – 100</a:t>
            </a:r>
          </a:p>
          <a:p>
            <a:pPr eaLnBrk="1" hangingPunct="1">
              <a:buFontTx/>
              <a:buNone/>
            </a:pPr>
            <a:r>
              <a:rPr lang="en-US" altLang="el-GR" sz="1800" smtClean="0"/>
              <a:t>try{ int number=InputReader.inputInteger(“Enter an integer:”);</a:t>
            </a:r>
          </a:p>
          <a:p>
            <a:pPr eaLnBrk="1" hangingPunct="1">
              <a:buFontTx/>
              <a:buNone/>
            </a:pPr>
            <a:r>
              <a:rPr lang="en-US" altLang="el-GR" sz="1800" smtClean="0"/>
              <a:t>if (number&lt;0 || nmber&gt;100)</a:t>
            </a:r>
          </a:p>
          <a:p>
            <a:pPr eaLnBrk="1" hangingPunct="1">
              <a:buFontTx/>
              <a:buNone/>
            </a:pPr>
            <a:r>
              <a:rPr lang="en-US" altLang="el-GR" sz="1800" smtClean="0"/>
              <a:t>      throw new numberFormatException();</a:t>
            </a:r>
          </a:p>
          <a:p>
            <a:pPr eaLnBrk="1" hangingPunct="1">
              <a:buFontTx/>
              <a:buNone/>
            </a:pPr>
            <a:r>
              <a:rPr lang="en-US" altLang="el-GR" sz="1800" smtClean="0"/>
              <a:t>}</a:t>
            </a:r>
          </a:p>
          <a:p>
            <a:pPr eaLnBrk="1" hangingPunct="1">
              <a:buFontTx/>
              <a:buNone/>
            </a:pPr>
            <a:r>
              <a:rPr lang="en-US" altLang="el-GR" sz="1800" smtClean="0"/>
              <a:t>catch(numberFormatException  e){</a:t>
            </a:r>
          </a:p>
          <a:p>
            <a:pPr eaLnBrk="1" hangingPunct="1">
              <a:buFontTx/>
              <a:buNone/>
            </a:pPr>
            <a:r>
              <a:rPr lang="en-US" altLang="el-GR" sz="1800" smtClean="0"/>
              <a:t>System.out.println(“Invaid number.”);</a:t>
            </a:r>
          </a:p>
          <a:p>
            <a:pPr eaLnBrk="1" hangingPunct="1">
              <a:buFontTx/>
              <a:buNone/>
            </a:pPr>
            <a:r>
              <a:rPr lang="en-US" altLang="el-GR" sz="1800" smtClean="0"/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Κληρονομικότητα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852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class Student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{private String AM,Fname;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public Lname,telephone;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protect int age;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...........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String getAM()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    </a:t>
            </a:r>
            <a:r>
              <a:rPr lang="en-US" altLang="el-GR" sz="2400" smtClean="0"/>
              <a:t> return</a:t>
            </a:r>
            <a:r>
              <a:rPr lang="el-GR" altLang="el-GR" sz="2400" smtClean="0"/>
              <a:t>  </a:t>
            </a:r>
            <a:r>
              <a:rPr lang="en-US" altLang="el-GR" sz="2400" smtClean="0"/>
              <a:t>AM;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}</a:t>
            </a:r>
            <a:endParaRPr lang="el-GR" altLang="el-GR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Student (String A</a:t>
            </a:r>
            <a:r>
              <a:rPr lang="el-GR" altLang="el-GR" sz="2400" smtClean="0"/>
              <a:t>) {</a:t>
            </a:r>
            <a:r>
              <a:rPr lang="en-US" altLang="el-GR" sz="240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     </a:t>
            </a:r>
            <a:r>
              <a:rPr lang="el-GR" altLang="el-GR" sz="2400" smtClean="0"/>
              <a:t>ΑΜ = Α</a:t>
            </a:r>
            <a:r>
              <a:rPr lang="en-US" altLang="el-GR" sz="2400" smtClean="0"/>
              <a:t>;}</a:t>
            </a:r>
          </a:p>
          <a:p>
            <a:pPr eaLnBrk="1" hangingPunct="1">
              <a:lnSpc>
                <a:spcPct val="90000"/>
              </a:lnSpc>
            </a:pPr>
            <a:endParaRPr lang="el-GR" altLang="el-GR" sz="2400" smtClean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316413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class underGraduate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               extends  Students{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private gredits;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underGraduate()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…..}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void printUnder()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// </a:t>
            </a:r>
            <a:r>
              <a:rPr lang="el-GR" altLang="el-GR" sz="2400" smtClean="0"/>
              <a:t>το παρακάτω είναι λάθος</a:t>
            </a:r>
            <a:endParaRPr lang="en-US" altLang="el-GR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System.out.println</a:t>
            </a:r>
            <a:r>
              <a:rPr lang="el-GR" altLang="el-GR" sz="2400" smtClean="0"/>
              <a:t>(ΑΜ)</a:t>
            </a:r>
            <a:r>
              <a:rPr lang="en-US" altLang="el-GR" sz="2400" smtClean="0"/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//</a:t>
            </a:r>
            <a:r>
              <a:rPr lang="el-GR" altLang="el-GR" sz="2400" smtClean="0"/>
              <a:t>το παρακάτω είναι σωστό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System.out.println(getAM());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//</a:t>
            </a:r>
            <a:r>
              <a:rPr lang="el-GR" altLang="el-GR" sz="2400" smtClean="0"/>
              <a:t>το παρακάτω είναι σωστό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System.out.println(age);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Δημιουγία Δικών μας Αντικειμένων Εξαιρέσεων</a:t>
            </a:r>
            <a:endParaRPr lang="en-US" altLang="el-GR" sz="4000" smtClean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Με την εντολή </a:t>
            </a:r>
          </a:p>
          <a:p>
            <a:pPr eaLnBrk="1" hangingPunct="1">
              <a:buFontTx/>
              <a:buNone/>
            </a:pPr>
            <a:r>
              <a:rPr lang="en-US" altLang="el-GR" sz="2400" b="1" smtClean="0"/>
              <a:t>throw</a:t>
            </a:r>
            <a:r>
              <a:rPr lang="en-US" altLang="el-GR" sz="2400" smtClean="0"/>
              <a:t> new numberFormatException();</a:t>
            </a:r>
            <a:endParaRPr lang="el-GR" altLang="el-GR" sz="2400" smtClean="0"/>
          </a:p>
          <a:p>
            <a:pPr eaLnBrk="1" hangingPunct="1">
              <a:buFontTx/>
              <a:buNone/>
            </a:pPr>
            <a:r>
              <a:rPr lang="el-GR" altLang="el-GR" smtClean="0"/>
              <a:t>Σταματάμε την εκτέλεση της μεθόδου και μεταφέρεται  έλεγχος στο πρώτο </a:t>
            </a:r>
            <a:r>
              <a:rPr lang="en-US" altLang="el-GR" smtClean="0"/>
              <a:t>catch </a:t>
            </a:r>
            <a:r>
              <a:rPr lang="el-GR" altLang="el-GR" smtClean="0"/>
              <a:t>που μπορεί να χειριστεί αυτήν την εξαίρεση.</a:t>
            </a:r>
          </a:p>
          <a:p>
            <a:pPr eaLnBrk="1" hangingPunct="1">
              <a:buFontTx/>
              <a:buNone/>
            </a:pPr>
            <a:r>
              <a:rPr lang="en-US" altLang="el-GR" smtClean="0"/>
              <a:t>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Δημιουγία Δικών μας Αντικειμένων Εξαιρέσεων</a:t>
            </a:r>
            <a:endParaRPr lang="en-US" altLang="el-GR" sz="4000" smtClean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l-GR" sz="2400" smtClean="0"/>
              <a:t>Public class numberFormatException extends Exception {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Public numberFormatException (){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Super(“Invalid  value”);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}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Public numberFormatException (String msg){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Super(msg);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}</a:t>
            </a:r>
          </a:p>
          <a:p>
            <a:pPr eaLnBrk="1" hangingPunct="1"/>
            <a:r>
              <a:rPr lang="el-GR" altLang="el-GR" sz="2400" smtClean="0"/>
              <a:t>Κάθε νέα δημιουργία κλάσης εξαιρέσεων είναι υποκλάση της </a:t>
            </a:r>
            <a:r>
              <a:rPr lang="en-US" altLang="el-GR" sz="2400" smtClean="0"/>
              <a:t>exception.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Δημιουγία Δικών μας Αντικειμένων Εξαιρέσεων</a:t>
            </a:r>
            <a:endParaRPr lang="en-US" altLang="el-GR" sz="4000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Μπορούμε να δημιουργήσομε και υποκλάσης της κλάσης που ορίσαμε για τα δικά μας </a:t>
            </a:r>
            <a:r>
              <a:rPr lang="en-US" altLang="el-GR" sz="2800" smtClean="0"/>
              <a:t>exception.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class numberNegative extends numberFormatException 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numberNegative (){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Super(“negative  value”);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Public numberNegative (String msg){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Super(msg);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}</a:t>
            </a:r>
          </a:p>
          <a:p>
            <a:pPr eaLnBrk="1" hangingPunct="1">
              <a:lnSpc>
                <a:spcPct val="90000"/>
              </a:lnSpc>
            </a:pPr>
            <a:endParaRPr lang="en-US" altLang="el-GR" sz="240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Δημιουργία Δικών μας Αντικειμένων Εξαιρέσεων</a:t>
            </a:r>
            <a:endParaRPr lang="en-US" altLang="el-GR" sz="400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507413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try{ int number=InputReader.inputInteger(“Enter an integer:”);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if (number&lt;0)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throw new numberNegative ();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else if (number &gt;100)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  ……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catch(numberFormatException  e){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If (e instanceof numberNegative()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    System.out.println(“negative number.”);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  System.out.println(“Invalid number.”);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smtClean="0"/>
              <a:t>}</a:t>
            </a:r>
          </a:p>
        </p:txBody>
      </p:sp>
      <p:sp>
        <p:nvSpPr>
          <p:cNvPr id="102404" name="Text Box 5"/>
          <p:cNvSpPr txBox="1">
            <a:spLocks noChangeArrowheads="1"/>
          </p:cNvSpPr>
          <p:nvPr/>
        </p:nvSpPr>
        <p:spPr bwMode="auto">
          <a:xfrm>
            <a:off x="9525" y="6040438"/>
            <a:ext cx="91709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altLang="el-GR"/>
              <a:t>Προσέξεται το διμελή τελεστή </a:t>
            </a:r>
            <a:r>
              <a:rPr lang="en-US" altLang="el-GR"/>
              <a:t>instanof. </a:t>
            </a:r>
            <a:r>
              <a:rPr lang="el-GR" altLang="el-GR"/>
              <a:t>Δέχεται ως πρώτο όρισμα ένα αντικείμενο</a:t>
            </a:r>
          </a:p>
          <a:p>
            <a:pPr eaLnBrk="1" hangingPunct="1"/>
            <a:r>
              <a:rPr lang="el-GR" altLang="el-GR"/>
              <a:t>Και ως δεύτερο΄μια κλάση. Επιστρέφει </a:t>
            </a:r>
            <a:r>
              <a:rPr lang="en-US" altLang="el-GR"/>
              <a:t>true </a:t>
            </a:r>
            <a:r>
              <a:rPr lang="el-GR" altLang="el-GR"/>
              <a:t>α το αντικείμενο είναι στιγμιότυπο της κλάσης</a:t>
            </a:r>
            <a:endParaRPr lang="en-US" alt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Κληρονομικότητα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l-GR" sz="2000" smtClean="0"/>
          </a:p>
          <a:p>
            <a:pPr eaLnBrk="1" hangingPunct="1">
              <a:lnSpc>
                <a:spcPct val="90000"/>
              </a:lnSpc>
            </a:pPr>
            <a:endParaRPr lang="en-US" altLang="el-GR" sz="2000" smtClean="0"/>
          </a:p>
          <a:p>
            <a:pPr eaLnBrk="1" hangingPunct="1">
              <a:lnSpc>
                <a:spcPct val="90000"/>
              </a:lnSpc>
            </a:pPr>
            <a:endParaRPr lang="en-US" altLang="el-GR" sz="2000" smtClean="0"/>
          </a:p>
          <a:p>
            <a:pPr eaLnBrk="1" hangingPunct="1">
              <a:lnSpc>
                <a:spcPct val="90000"/>
              </a:lnSpc>
            </a:pPr>
            <a:endParaRPr lang="en-US" altLang="el-GR" sz="2000" smtClean="0"/>
          </a:p>
          <a:p>
            <a:pPr eaLnBrk="1" hangingPunct="1">
              <a:lnSpc>
                <a:spcPct val="90000"/>
              </a:lnSpc>
            </a:pPr>
            <a:endParaRPr lang="en-US" altLang="el-GR" sz="2000" smtClean="0"/>
          </a:p>
          <a:p>
            <a:pPr eaLnBrk="1" hangingPunct="1">
              <a:lnSpc>
                <a:spcPct val="90000"/>
              </a:lnSpc>
            </a:pPr>
            <a:endParaRPr lang="en-US" altLang="el-GR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altLang="el-GR" sz="2000" smtClean="0"/>
          </a:p>
          <a:p>
            <a:pPr eaLnBrk="1" hangingPunct="1">
              <a:lnSpc>
                <a:spcPct val="90000"/>
              </a:lnSpc>
            </a:pPr>
            <a:endParaRPr lang="el-GR" altLang="el-GR" sz="2000" smtClean="0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23850" y="1557338"/>
            <a:ext cx="4038600" cy="4525962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public class underGraduate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                 extends  Students{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private gredits;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public underGraduate()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  …..}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public void printUnder()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// </a:t>
            </a:r>
            <a:r>
              <a:rPr lang="el-GR" altLang="el-GR" sz="2000" smtClean="0"/>
              <a:t>το παρακάτω είναι λάθος</a:t>
            </a:r>
            <a:endParaRPr lang="en-US" altLang="el-GR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  System.out.println</a:t>
            </a:r>
            <a:r>
              <a:rPr lang="el-GR" altLang="el-GR" sz="2000" smtClean="0"/>
              <a:t>(ΑΜ)</a:t>
            </a:r>
            <a:r>
              <a:rPr lang="en-US" altLang="el-GR" sz="2000" smtClean="0"/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//</a:t>
            </a:r>
            <a:r>
              <a:rPr lang="el-GR" altLang="el-GR" sz="2000" smtClean="0"/>
              <a:t>το παρακάτω είναι σωστό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System.out.println(getAM());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//</a:t>
            </a:r>
            <a:r>
              <a:rPr lang="el-GR" altLang="el-GR" sz="2000" smtClean="0"/>
              <a:t>το παρακάτω είναι σωστό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System.out.println(age);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3995738" y="1557338"/>
            <a:ext cx="4897437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l-GR" altLang="el-GR" sz="20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l-GR" altLang="el-GR" sz="20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l-GR" altLang="el-GR" sz="20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l-GR" altLang="el-GR" sz="20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l-GR" altLang="el-GR" sz="20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l-GR" altLang="el-GR" sz="20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à"/>
            </a:pPr>
            <a:r>
              <a:rPr lang="el-GR" altLang="el-GR" sz="2000">
                <a:sym typeface="Wingdings" pitchFamily="2" charset="2"/>
              </a:rPr>
              <a:t>Γιατί είναι </a:t>
            </a:r>
            <a:r>
              <a:rPr lang="en-US" altLang="el-GR" sz="2000">
                <a:sym typeface="Wingdings" pitchFamily="2" charset="2"/>
              </a:rPr>
              <a:t>private </a:t>
            </a:r>
            <a:r>
              <a:rPr lang="el-GR" altLang="el-GR" sz="2000">
                <a:sym typeface="Wingdings" pitchFamily="2" charset="2"/>
              </a:rPr>
              <a:t>στην κλάση </a:t>
            </a:r>
            <a:r>
              <a:rPr lang="en-US" altLang="el-GR" sz="2000">
                <a:sym typeface="Wingdings" pitchFamily="2" charset="2"/>
              </a:rPr>
              <a:t>Student </a:t>
            </a:r>
            <a:r>
              <a:rPr lang="el-GR" altLang="el-GR" sz="2000">
                <a:sym typeface="Wingdings" pitchFamily="2" charset="2"/>
              </a:rPr>
              <a:t>από την οποία κληρονομείται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à"/>
            </a:pPr>
            <a:r>
              <a:rPr lang="el-GR" altLang="el-GR" sz="2000">
                <a:sym typeface="Wingdings" pitchFamily="2" charset="2"/>
              </a:rPr>
              <a:t> Γιατί η προσπέλαση γίνεται με χρήση μεθόδου που κληρονομείται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à"/>
            </a:pPr>
            <a:endParaRPr lang="en-US" altLang="el-GR" sz="20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à"/>
            </a:pPr>
            <a:r>
              <a:rPr lang="el-GR" altLang="el-GR" sz="2000">
                <a:sym typeface="Wingdings" pitchFamily="2" charset="2"/>
              </a:rPr>
              <a:t>Γιατί είναι </a:t>
            </a:r>
            <a:r>
              <a:rPr lang="en-US" altLang="el-GR" sz="2000">
                <a:sym typeface="Wingdings" pitchFamily="2" charset="2"/>
              </a:rPr>
              <a:t>protect</a:t>
            </a:r>
            <a:endParaRPr lang="en-US" altLang="el-GR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Κληρονομικότητα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8529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l-GR" sz="2400" smtClean="0"/>
              <a:t>public class Student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{private String AM,Fname;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  public Lname,telephone;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  protect int age;</a:t>
            </a:r>
          </a:p>
          <a:p>
            <a:pPr eaLnBrk="1" hangingPunct="1">
              <a:buFontTx/>
              <a:buNone/>
            </a:pPr>
            <a:r>
              <a:rPr lang="el-GR" altLang="el-GR" sz="2400" smtClean="0"/>
              <a:t>...........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public String getAM() {</a:t>
            </a:r>
          </a:p>
          <a:p>
            <a:pPr eaLnBrk="1" hangingPunct="1">
              <a:buFontTx/>
              <a:buNone/>
            </a:pPr>
            <a:r>
              <a:rPr lang="el-GR" altLang="el-GR" sz="2400" smtClean="0"/>
              <a:t>    </a:t>
            </a:r>
            <a:r>
              <a:rPr lang="en-US" altLang="el-GR" sz="2400" smtClean="0"/>
              <a:t> return</a:t>
            </a:r>
            <a:r>
              <a:rPr lang="el-GR" altLang="el-GR" sz="2400" smtClean="0"/>
              <a:t>  </a:t>
            </a:r>
            <a:r>
              <a:rPr lang="en-US" altLang="el-GR" sz="2400" smtClean="0"/>
              <a:t>AM;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}</a:t>
            </a:r>
            <a:endParaRPr lang="el-GR" altLang="el-GR" sz="2400" smtClean="0"/>
          </a:p>
          <a:p>
            <a:pPr eaLnBrk="1" hangingPunct="1">
              <a:buFontTx/>
              <a:buNone/>
            </a:pPr>
            <a:r>
              <a:rPr lang="en-US" altLang="el-GR" sz="2400" smtClean="0"/>
              <a:t>public Student (String A</a:t>
            </a:r>
            <a:r>
              <a:rPr lang="el-GR" altLang="el-GR" sz="2400" smtClean="0"/>
              <a:t>) {</a:t>
            </a:r>
            <a:r>
              <a:rPr lang="en-US" altLang="el-GR" sz="2400" smtClean="0"/>
              <a:t> 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       </a:t>
            </a:r>
            <a:r>
              <a:rPr lang="el-GR" altLang="el-GR" sz="2400" smtClean="0"/>
              <a:t>ΑΜ = Α</a:t>
            </a:r>
            <a:r>
              <a:rPr lang="en-US" altLang="el-GR" sz="2400" smtClean="0"/>
              <a:t>;}</a:t>
            </a:r>
          </a:p>
          <a:p>
            <a:pPr eaLnBrk="1" hangingPunct="1"/>
            <a:endParaRPr lang="el-GR" altLang="el-GR" sz="2400" smtClean="0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316413" cy="4997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l-GR" sz="2400" smtClean="0"/>
              <a:t>public class underGraduate 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                 extends  Students{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private gredits; 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public underGraduate() {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  …..}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public void printUnder() {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…..}</a:t>
            </a:r>
          </a:p>
          <a:p>
            <a:pPr eaLnBrk="1" hangingPunct="1">
              <a:buFontTx/>
              <a:buNone/>
            </a:pPr>
            <a:endParaRPr lang="en-US" altLang="el-GR" sz="2400" smtClean="0"/>
          </a:p>
          <a:p>
            <a:pPr eaLnBrk="1" hangingPunct="1">
              <a:buFontTx/>
              <a:buNone/>
            </a:pPr>
            <a:r>
              <a:rPr lang="en-US" altLang="el-GR" sz="2400" smtClean="0"/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Κληρονομικότητα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l-GR" sz="2400" smtClean="0"/>
              <a:t>public class myMain{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public static void main(String[] args) {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underGraduate s1,s2;</a:t>
            </a:r>
            <a:r>
              <a:rPr lang="el-GR" altLang="el-GR" sz="2400" smtClean="0"/>
              <a:t>  </a:t>
            </a:r>
            <a:endParaRPr lang="en-US" altLang="el-GR" sz="2400" smtClean="0"/>
          </a:p>
          <a:p>
            <a:pPr eaLnBrk="1" hangingPunct="1">
              <a:buFontTx/>
              <a:buNone/>
            </a:pPr>
            <a:r>
              <a:rPr lang="en-US" altLang="el-GR" sz="2400" smtClean="0"/>
              <a:t> s1=new underGraduate(……………);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 System.out.println(Lname);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 s1.setAge(24); // </a:t>
            </a:r>
            <a:r>
              <a:rPr lang="el-GR" altLang="el-GR" sz="2400" smtClean="0"/>
              <a:t>την κληρονομεί από τον </a:t>
            </a:r>
            <a:r>
              <a:rPr lang="en-US" altLang="el-GR" sz="2400" smtClean="0"/>
              <a:t>Student</a:t>
            </a:r>
          </a:p>
          <a:p>
            <a:pPr eaLnBrk="1" hangingPunct="1">
              <a:buFontTx/>
              <a:buNone/>
            </a:pPr>
            <a:r>
              <a:rPr lang="el-GR" altLang="el-GR" sz="2400" smtClean="0"/>
              <a:t>  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…</a:t>
            </a:r>
          </a:p>
          <a:p>
            <a:pPr eaLnBrk="1" hangingPunct="1">
              <a:buFontTx/>
              <a:buNone/>
            </a:pPr>
            <a:r>
              <a:rPr lang="en-US" altLang="el-GR" sz="2400" smtClean="0"/>
              <a:t>}}</a:t>
            </a:r>
          </a:p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Κληρονομικότητα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Στην κληρονομικότητα δεν χρειάζεται να «γίνει» </a:t>
            </a:r>
            <a:r>
              <a:rPr lang="en-US" altLang="el-GR" sz="2800" smtClean="0"/>
              <a:t>include </a:t>
            </a:r>
            <a:r>
              <a:rPr lang="el-GR" altLang="el-GR" sz="2800" smtClean="0"/>
              <a:t>το ένα αρχείο στο άλλο.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Αρκεί να υπάρχουν και τα δύο αρχεία στον ίδιο κατάλογο.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Η σειρά του </a:t>
            </a:r>
            <a:r>
              <a:rPr lang="en-US" altLang="el-GR" sz="2800" smtClean="0"/>
              <a:t>compiling </a:t>
            </a:r>
            <a:r>
              <a:rPr lang="el-GR" altLang="el-GR" sz="2800" smtClean="0"/>
              <a:t>πρέπει να γίνει με την εξής σειρά</a:t>
            </a:r>
            <a:r>
              <a:rPr lang="en-US" altLang="el-GR" sz="2800" smtClean="0"/>
              <a:t>: </a:t>
            </a:r>
            <a:r>
              <a:rPr lang="el-GR" altLang="el-GR" sz="2800" smtClean="0"/>
              <a:t>πρώτα η υπερκλάση και μετά η υποκλάση.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Κατά την διάρκεια του </a:t>
            </a:r>
            <a:r>
              <a:rPr lang="en-US" altLang="el-GR" sz="2800" smtClean="0"/>
              <a:t>Compiling </a:t>
            </a:r>
            <a:r>
              <a:rPr lang="el-GR" altLang="el-GR" sz="2800" smtClean="0"/>
              <a:t>της υποκλάσης γίνεται </a:t>
            </a:r>
            <a:r>
              <a:rPr lang="en-US" altLang="el-GR" sz="2800" smtClean="0"/>
              <a:t>include </a:t>
            </a:r>
            <a:r>
              <a:rPr lang="el-GR" altLang="el-GR" sz="2800" smtClean="0"/>
              <a:t>το .</a:t>
            </a:r>
            <a:r>
              <a:rPr lang="en-US" altLang="el-GR" sz="2800" smtClean="0"/>
              <a:t>class(byte code) </a:t>
            </a:r>
            <a:r>
              <a:rPr lang="el-GR" altLang="el-GR" sz="2800" smtClean="0"/>
              <a:t>της υπερκλάσης.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800" smtClean="0"/>
              <a:t>Πως μπορούν να χρησιμοποιηθούν μέθοδοι από την </a:t>
            </a:r>
            <a:r>
              <a:rPr lang="en-US" altLang="el-GR" sz="2800" smtClean="0"/>
              <a:t>super </a:t>
            </a:r>
            <a:r>
              <a:rPr lang="el-GR" altLang="el-GR" sz="2800" smtClean="0"/>
              <a:t>κλάση οι οποίες έχουν επανοριστεί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public class Student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{protected String AM,Fname,Lname,telephone,Address;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 protected int age;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public Student (String AM, String Fname, String Lname,String Address, String telphone, int age)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this.AM=AM; this.Fname=Fname;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 this.Lname=Lname;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this.Address=Address;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this.telephone=telphone;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if (age&gt;=17) {this.age=age;}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public void print()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{System.out.print(Fname+" "+Lname+" "+age);}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}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84663" y="1600200"/>
            <a:ext cx="4859337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public class UnderGraduate extends Student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 private int yearOfStudies;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public UnderGraduate(String AM, String Fname, String Lname,                         String Address, String telphone, int age,int yearOfStudies) {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super(AM,Fname,Lname,Address,telphone,age);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this.yearOfStudies=yearOfStudies;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public void print() {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      System.out.println("");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      super.print(); //</a:t>
            </a:r>
            <a:r>
              <a:rPr lang="el-GR" altLang="el-GR" sz="1600" smtClean="0">
                <a:solidFill>
                  <a:schemeClr val="accent2"/>
                </a:solidFill>
              </a:rPr>
              <a:t>καλείται η μέθοδο της </a:t>
            </a:r>
            <a:r>
              <a:rPr lang="en-US" altLang="el-GR" sz="1600" smtClean="0">
                <a:solidFill>
                  <a:schemeClr val="accent2"/>
                </a:solidFill>
              </a:rPr>
              <a:t>student</a:t>
            </a:r>
            <a:endParaRPr lang="el-GR" altLang="el-GR" sz="16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	System.out.print(yearOfStudies);}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smtClean="0"/>
              <a:t>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2273</Words>
  <Application>Microsoft Office PowerPoint</Application>
  <PresentationFormat>On-screen Show (4:3)</PresentationFormat>
  <Paragraphs>412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Slide 1</vt:lpstr>
      <vt:lpstr>Κληρονομικότητα</vt:lpstr>
      <vt:lpstr>Κληρονομικότητα</vt:lpstr>
      <vt:lpstr>Κληρονομικότητα</vt:lpstr>
      <vt:lpstr>Κληρονομικότητα</vt:lpstr>
      <vt:lpstr>Κληρονομικότητα</vt:lpstr>
      <vt:lpstr>Κληρονομικότητα</vt:lpstr>
      <vt:lpstr>Κληρονομικότητα</vt:lpstr>
      <vt:lpstr>Πως μπορούν να χρησιμοποιηθούν μέθοδοι από την super κλάση οι οποίες έχουν επανοριστεί</vt:lpstr>
      <vt:lpstr>Πως μπορούν να χρησιμοποιηθούν μέθοδοι από την super κλάση οι οποίες έχουν επανοριστεί</vt:lpstr>
      <vt:lpstr>Πολυμορφισμός</vt:lpstr>
      <vt:lpstr>Παράδειγμα</vt:lpstr>
      <vt:lpstr>Παράδειγμα</vt:lpstr>
      <vt:lpstr>Παράδειγμα</vt:lpstr>
      <vt:lpstr>Πολυμορφισμός</vt:lpstr>
      <vt:lpstr>Abstract κλάσεις</vt:lpstr>
      <vt:lpstr>Abstract κλάσεις Παράδειγμα</vt:lpstr>
      <vt:lpstr>Abstract κλάσεις</vt:lpstr>
      <vt:lpstr>Abstract κλάσεις Παράδειγμα</vt:lpstr>
      <vt:lpstr>Ηλεκτρονκή τεκμηρίωση της διασύνδεσης προγραμματισμού εφαρμογών (API)</vt:lpstr>
      <vt:lpstr>Ηλεκτρονκή τεκμηρίωση της διασύνδεσης προγραμματισμού εφαρμογών (API)</vt:lpstr>
      <vt:lpstr>Εξαιρέσεις</vt:lpstr>
      <vt:lpstr>Πιθανές Περιπτώσεις Εξαιρέσεων</vt:lpstr>
      <vt:lpstr>Τι γίνεται όταν συμβεί μια εξαίρεση εξαίρεσης</vt:lpstr>
      <vt:lpstr>Ιεραρχία Εξαιρέσεων</vt:lpstr>
      <vt:lpstr>Χειρισμός  Εξαιρέσεων RuntimeExeception </vt:lpstr>
      <vt:lpstr>Χειρισμός  Εξαιρέσεων ΙΟExeception - SQLException</vt:lpstr>
      <vt:lpstr>Χειρισμός  Εξαιρέσεων Error </vt:lpstr>
      <vt:lpstr>Χειρισμός exceptions try-catch</vt:lpstr>
      <vt:lpstr>Χειρισμός exceptions try-catch</vt:lpstr>
      <vt:lpstr>Χειρισμός exceptions try-catch</vt:lpstr>
      <vt:lpstr>Χειρισμός exceptions try-catch</vt:lpstr>
      <vt:lpstr>Χειρισμός exceptions try-catch</vt:lpstr>
      <vt:lpstr>Χειρισμός exceptions try-catch</vt:lpstr>
      <vt:lpstr>Χειρισμός exceptions throws</vt:lpstr>
      <vt:lpstr>Χειρισμός exceptions throws μαζί με try-catch</vt:lpstr>
      <vt:lpstr>Χειρισμός exceptions throws</vt:lpstr>
      <vt:lpstr>Χειρισμός exceptions throws</vt:lpstr>
      <vt:lpstr>Δημιουγία Δικών μας Αντικειμένων Εξαιρέσεων</vt:lpstr>
      <vt:lpstr>Δημιουγία Δικών μας Αντικειμένων Εξαιρέσεων</vt:lpstr>
      <vt:lpstr>Δημιουγία Δικών μας Αντικειμένων Εξαιρέσεων</vt:lpstr>
      <vt:lpstr>Δημιουγία Δικών μας Αντικειμένων Εξαιρέσεων</vt:lpstr>
      <vt:lpstr>Δημιουργία Δικών μας Αντικειμένων Εξαιρέσεων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Σχόλιο</dc:creator>
  <cp:lastModifiedBy>esmyrnaki</cp:lastModifiedBy>
  <cp:revision>48</cp:revision>
  <dcterms:created xsi:type="dcterms:W3CDTF">2014-11-05T14:25:28Z</dcterms:created>
  <dcterms:modified xsi:type="dcterms:W3CDTF">2015-07-16T14:54:55Z</dcterms:modified>
</cp:coreProperties>
</file>