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9" r:id="rId16"/>
  </p:sldIdLst>
  <p:sldSz cx="9144000" cy="6858000" type="screen4x3"/>
  <p:notesSz cx="6858000" cy="9144000"/>
  <p:custDataLst>
    <p:tags r:id="rId1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94206" autoAdjust="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pPr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15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31EE507B-73B6-4211-9CFF-5AA160618F39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10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280116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9B58A926-417F-4306-B4A4-A6BA50BC16D0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11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3056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C1E349C9-48AD-4FC6-8DEC-D4AC26FB13F4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12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2957002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DF42904D-34ED-49A8-AF95-815669A3B873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13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585779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0E631C29-276E-46E0-9E07-BF3EEBC61A98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14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760026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7190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331125C6-B44D-4E08-B230-2BFC29049B7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2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242637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C71B4F6A-3E9C-45C0-9910-4CB65F9D93EC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3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41731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A1E92FD6-3897-4F44-B02E-7A4281ECB03A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4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3474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CE977F10-8602-434B-A1B1-30FD671DB4D4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5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985347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B7ABB486-3FB6-436C-AE56-655ED2CE9A31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6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77047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00FD4254-C510-4019-898C-A604B5085E29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7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44214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B8B14E1D-261B-4AFF-BE9B-7E013A13B8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8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2825284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93000"/>
              </a:lnSpc>
            </a:pPr>
            <a:fld id="{9C6219F9-D4FA-49FC-9CB4-D692ECF98780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lnSpc>
                  <a:spcPct val="93000"/>
                </a:lnSpc>
              </a:pPr>
              <a:t>9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64721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10ED-CB08-458E-B529-4C20DE3CAC0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5981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teiath.g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csszengarden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/>
              <a:t>HTML/CSS: </a:t>
            </a:r>
            <a:r>
              <a:rPr lang="el-GR" altLang="el-GR" cap="none" dirty="0" smtClean="0"/>
              <a:t>Εισαγωγή</a:t>
            </a:r>
            <a:endParaRPr lang="el-GR" altLang="el-GR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Γιώργος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Φουρτούνης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Αποτέλεσμα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0801" y="1604521"/>
            <a:ext cx="5700960" cy="397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827001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HTML+CSS: Περιορισμοί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HTML: περιγράφει στατικό περιεχόμενο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CSS: περιγράφουν σταθερούς κανόνες εμφανισης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Κάποιες φορές δεν αρκούν και η σελίδα πρέπει να έχει επιπλέον δυναμικές λειτουργίες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Λύση: 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82735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JavaScript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Από τις δημοφιλέστερες γλώσσες προγραμματισμού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Παρά το όνομα, λίγη σχέση με Java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Κώδικας σε JavaScript μπορεί να εκτελεστεί:</a:t>
            </a:r>
          </a:p>
          <a:p>
            <a:pPr marL="783372" lvl="1" indent="-293764">
              <a:buSzPct val="75000"/>
              <a:buFont typeface="Symbol" panose="05050102010706020507" pitchFamily="18" charset="2"/>
              <a:buChar char="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ανεξάρτητα ως εφαρμογή (π.χ. NodeJS)</a:t>
            </a:r>
          </a:p>
          <a:p>
            <a:pPr marL="783372" lvl="1" indent="-293764">
              <a:buSzPct val="75000"/>
              <a:buFont typeface="Symbol" panose="05050102010706020507" pitchFamily="18" charset="2"/>
              <a:buChar char="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μέσα σε κάποιον browser, ως μέρος μιας σελίδας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93958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 fontScale="90000"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Προσθήκη κώδικα JavaScript</a:t>
            </a:r>
            <a:br>
              <a:rPr lang="el-GR" altLang="el-GR" smtClean="0"/>
            </a:br>
            <a:r>
              <a:rPr lang="el-GR" altLang="el-GR" smtClean="0"/>
              <a:t>σε σελίδα HTML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/>
              <a:t>Γράφουμε τον κώδικα σε ένα αρχείο (π.χ. code.js) και το δηλώνουμε στο &lt;</a:t>
            </a:r>
            <a:r>
              <a:rPr lang="el-GR" altLang="el-GR" dirty="0" err="1" smtClean="0"/>
              <a:t>head</a:t>
            </a:r>
            <a:r>
              <a:rPr lang="el-GR" altLang="el-GR" dirty="0" smtClean="0"/>
              <a:t>&gt;:</a:t>
            </a:r>
          </a:p>
          <a:p>
            <a:pPr marL="391686" indent="-293764">
              <a:buSzPct val="4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el-GR" altLang="el-GR" dirty="0" smtClean="0"/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&lt;</a:t>
            </a:r>
            <a:r>
              <a:rPr lang="el-GR" altLang="el-GR" dirty="0" err="1" smtClean="0">
                <a:latin typeface="Courier New" panose="02070309020205020404" pitchFamily="49" charset="0"/>
              </a:rPr>
              <a:t>head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  ...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  &lt;</a:t>
            </a:r>
            <a:r>
              <a:rPr lang="el-GR" altLang="el-GR" dirty="0" err="1" smtClean="0">
                <a:latin typeface="Courier New" panose="02070309020205020404" pitchFamily="49" charset="0"/>
              </a:rPr>
              <a:t>title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  <a:r>
              <a:rPr lang="el-GR" altLang="el-GR" dirty="0" err="1" smtClean="0">
                <a:latin typeface="Courier New" panose="02070309020205020404" pitchFamily="49" charset="0"/>
              </a:rPr>
              <a:t>Clock</a:t>
            </a:r>
            <a:r>
              <a:rPr lang="el-GR" altLang="el-GR" dirty="0" smtClean="0">
                <a:latin typeface="Courier New" panose="02070309020205020404" pitchFamily="49" charset="0"/>
              </a:rPr>
              <a:t>&lt;/</a:t>
            </a:r>
            <a:r>
              <a:rPr lang="el-GR" altLang="el-GR" dirty="0" err="1" smtClean="0">
                <a:latin typeface="Courier New" panose="02070309020205020404" pitchFamily="49" charset="0"/>
              </a:rPr>
              <a:t>title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b="1" dirty="0" smtClean="0">
                <a:solidFill>
                  <a:srgbClr val="FF3366"/>
                </a:solidFill>
                <a:latin typeface="Courier New" panose="02070309020205020404" pitchFamily="49" charset="0"/>
              </a:rPr>
              <a:t>  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l-GR" altLang="el-GR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script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l-GR" altLang="el-GR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src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="jquery-1.11.1.min.js"&gt;&lt;/</a:t>
            </a:r>
            <a:r>
              <a:rPr lang="el-GR" altLang="el-GR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script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  &lt;</a:t>
            </a:r>
            <a:r>
              <a:rPr lang="el-GR" altLang="el-GR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script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l-GR" altLang="el-GR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src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="code.js"&gt;&lt;/</a:t>
            </a:r>
            <a:r>
              <a:rPr lang="el-GR" altLang="el-GR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script</a:t>
            </a:r>
            <a:r>
              <a:rPr lang="el-GR" altLang="el-GR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&lt;/</a:t>
            </a:r>
            <a:r>
              <a:rPr lang="el-GR" altLang="el-GR" dirty="0" err="1" smtClean="0">
                <a:latin typeface="Courier New" panose="02070309020205020404" pitchFamily="49" charset="0"/>
              </a:rPr>
              <a:t>head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...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11803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16632"/>
            <a:ext cx="9144000" cy="6741368"/>
          </a:xfrm>
        </p:spPr>
        <p:txBody>
          <a:bodyPr vert="horz" tIns="18287" numCol="2" anchor="t">
            <a:noAutofit/>
          </a:bodyPr>
          <a:lstStyle/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 err="1">
                <a:latin typeface="Courier New" panose="02070309020205020404" pitchFamily="49" charset="0"/>
              </a:rPr>
              <a:t>function</a:t>
            </a:r>
            <a:r>
              <a:rPr lang="el-GR" altLang="el-GR" sz="1600" dirty="0">
                <a:latin typeface="Courier New" panose="02070309020205020404" pitchFamily="49" charset="0"/>
              </a:rPr>
              <a:t> </a:t>
            </a:r>
            <a:r>
              <a:rPr lang="el-GR" altLang="el-GR" sz="1600" dirty="0" err="1">
                <a:latin typeface="Courier New" panose="02070309020205020404" pitchFamily="49" charset="0"/>
              </a:rPr>
              <a:t>twoDigit</a:t>
            </a:r>
            <a:r>
              <a:rPr lang="el-GR" altLang="el-GR" sz="1600" dirty="0">
                <a:latin typeface="Courier New" panose="02070309020205020404" pitchFamily="49" charset="0"/>
              </a:rPr>
              <a:t>(x) {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</a:t>
            </a:r>
            <a:r>
              <a:rPr lang="el-GR" altLang="el-GR" sz="1600" dirty="0" err="1">
                <a:latin typeface="Courier New" panose="02070309020205020404" pitchFamily="49" charset="0"/>
              </a:rPr>
              <a:t>if</a:t>
            </a:r>
            <a:r>
              <a:rPr lang="el-GR" altLang="el-GR" sz="1600" dirty="0">
                <a:latin typeface="Courier New" panose="02070309020205020404" pitchFamily="49" charset="0"/>
              </a:rPr>
              <a:t> (x &lt; 10)  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  </a:t>
            </a:r>
            <a:r>
              <a:rPr lang="el-GR" altLang="el-GR" sz="1600" dirty="0" err="1">
                <a:latin typeface="Courier New" panose="02070309020205020404" pitchFamily="49" charset="0"/>
              </a:rPr>
              <a:t>return</a:t>
            </a:r>
            <a:r>
              <a:rPr lang="el-GR" altLang="el-GR" sz="1600" dirty="0">
                <a:latin typeface="Courier New" panose="02070309020205020404" pitchFamily="49" charset="0"/>
              </a:rPr>
              <a:t> "0"+x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</a:t>
            </a:r>
            <a:r>
              <a:rPr lang="el-GR" altLang="el-GR" sz="1600" dirty="0" err="1">
                <a:latin typeface="Courier New" panose="02070309020205020404" pitchFamily="49" charset="0"/>
              </a:rPr>
              <a:t>else</a:t>
            </a:r>
            <a:endParaRPr lang="el-GR" altLang="el-GR" sz="1600" dirty="0">
              <a:latin typeface="Courier New" panose="02070309020205020404" pitchFamily="49" charset="0"/>
            </a:endParaRP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  </a:t>
            </a:r>
            <a:r>
              <a:rPr lang="el-GR" altLang="el-GR" sz="1600" dirty="0" err="1">
                <a:latin typeface="Courier New" panose="02070309020205020404" pitchFamily="49" charset="0"/>
              </a:rPr>
              <a:t>return</a:t>
            </a:r>
            <a:r>
              <a:rPr lang="el-GR" altLang="el-GR" sz="1600" dirty="0">
                <a:latin typeface="Courier New" panose="02070309020205020404" pitchFamily="49" charset="0"/>
              </a:rPr>
              <a:t> ""+x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el-GR" altLang="el-GR" sz="1600" dirty="0">
              <a:latin typeface="Courier New" panose="02070309020205020404" pitchFamily="49" charset="0"/>
            </a:endParaRP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 err="1">
                <a:latin typeface="Courier New" panose="02070309020205020404" pitchFamily="49" charset="0"/>
              </a:rPr>
              <a:t>function</a:t>
            </a:r>
            <a:r>
              <a:rPr lang="el-GR" altLang="el-GR" sz="1600" dirty="0">
                <a:latin typeface="Courier New" panose="02070309020205020404" pitchFamily="49" charset="0"/>
              </a:rPr>
              <a:t> </a:t>
            </a:r>
            <a:r>
              <a:rPr lang="el-GR" altLang="el-GR" sz="1600" dirty="0" err="1">
                <a:latin typeface="Courier New" panose="02070309020205020404" pitchFamily="49" charset="0"/>
              </a:rPr>
              <a:t>getTimeNow</a:t>
            </a:r>
            <a:r>
              <a:rPr lang="el-GR" altLang="el-GR" sz="1600" dirty="0">
                <a:latin typeface="Courier New" panose="02070309020205020404" pitchFamily="49" charset="0"/>
              </a:rPr>
              <a:t>() {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</a:t>
            </a:r>
            <a:r>
              <a:rPr lang="el-GR" altLang="el-GR" sz="1600" dirty="0" err="1">
                <a:latin typeface="Courier New" panose="02070309020205020404" pitchFamily="49" charset="0"/>
              </a:rPr>
              <a:t>var</a:t>
            </a:r>
            <a:r>
              <a:rPr lang="el-GR" altLang="el-GR" sz="1600" dirty="0">
                <a:latin typeface="Courier New" panose="02070309020205020404" pitchFamily="49" charset="0"/>
              </a:rPr>
              <a:t> </a:t>
            </a:r>
            <a:r>
              <a:rPr lang="el-GR" altLang="el-GR" sz="1600" dirty="0" err="1">
                <a:latin typeface="Courier New" panose="02070309020205020404" pitchFamily="49" charset="0"/>
              </a:rPr>
              <a:t>currentdate</a:t>
            </a:r>
            <a:r>
              <a:rPr lang="el-GR" altLang="el-GR" sz="1600" dirty="0">
                <a:latin typeface="Courier New" panose="02070309020205020404" pitchFamily="49" charset="0"/>
              </a:rPr>
              <a:t> = </a:t>
            </a:r>
            <a:r>
              <a:rPr lang="el-GR" altLang="el-GR" sz="1600" dirty="0" err="1">
                <a:latin typeface="Courier New" panose="02070309020205020404" pitchFamily="49" charset="0"/>
              </a:rPr>
              <a:t>new</a:t>
            </a:r>
            <a:r>
              <a:rPr lang="el-GR" altLang="el-GR" sz="1600" dirty="0">
                <a:latin typeface="Courier New" panose="02070309020205020404" pitchFamily="49" charset="0"/>
              </a:rPr>
              <a:t> </a:t>
            </a:r>
            <a:r>
              <a:rPr lang="el-GR" altLang="el-GR" sz="1600" dirty="0" err="1">
                <a:latin typeface="Courier New" panose="02070309020205020404" pitchFamily="49" charset="0"/>
              </a:rPr>
              <a:t>Date</a:t>
            </a:r>
            <a:r>
              <a:rPr lang="el-GR" altLang="el-GR" sz="1600" dirty="0">
                <a:latin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</a:t>
            </a:r>
            <a:r>
              <a:rPr lang="el-GR" altLang="el-GR" sz="1600" dirty="0" err="1">
                <a:latin typeface="Courier New" panose="02070309020205020404" pitchFamily="49" charset="0"/>
              </a:rPr>
              <a:t>return</a:t>
            </a:r>
            <a:r>
              <a:rPr lang="el-GR" altLang="el-GR" sz="1600" dirty="0">
                <a:latin typeface="Courier New" panose="02070309020205020404" pitchFamily="49" charset="0"/>
              </a:rPr>
              <a:t> {"</a:t>
            </a:r>
            <a:r>
              <a:rPr lang="el-GR" altLang="el-GR" sz="1600" dirty="0" err="1">
                <a:latin typeface="Courier New" panose="02070309020205020404" pitchFamily="49" charset="0"/>
              </a:rPr>
              <a:t>hours</a:t>
            </a:r>
            <a:r>
              <a:rPr lang="el-GR" altLang="el-GR" sz="1600" dirty="0">
                <a:latin typeface="Courier New" panose="02070309020205020404" pitchFamily="49" charset="0"/>
              </a:rPr>
              <a:t>"  : </a:t>
            </a:r>
            <a:r>
              <a:rPr lang="el-GR" altLang="el-GR" sz="1600" dirty="0" err="1">
                <a:latin typeface="Courier New" panose="02070309020205020404" pitchFamily="49" charset="0"/>
              </a:rPr>
              <a:t>twoDigit</a:t>
            </a:r>
            <a:r>
              <a:rPr lang="el-GR" altLang="el-GR" sz="1600" dirty="0">
                <a:latin typeface="Courier New" panose="02070309020205020404" pitchFamily="49" charset="0"/>
              </a:rPr>
              <a:t>(</a:t>
            </a:r>
            <a:r>
              <a:rPr lang="el-GR" altLang="el-GR" sz="1600" dirty="0" err="1">
                <a:latin typeface="Courier New" panose="02070309020205020404" pitchFamily="49" charset="0"/>
              </a:rPr>
              <a:t>currentdate.getHours</a:t>
            </a:r>
            <a:r>
              <a:rPr lang="el-GR" altLang="el-GR" sz="1600" dirty="0">
                <a:latin typeface="Courier New" panose="02070309020205020404" pitchFamily="49" charset="0"/>
              </a:rPr>
              <a:t>()),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        "</a:t>
            </a:r>
            <a:r>
              <a:rPr lang="el-GR" altLang="el-GR" sz="1600" dirty="0" err="1">
                <a:latin typeface="Courier New" panose="02070309020205020404" pitchFamily="49" charset="0"/>
              </a:rPr>
              <a:t>mins</a:t>
            </a:r>
            <a:r>
              <a:rPr lang="el-GR" altLang="el-GR" sz="1600" dirty="0">
                <a:latin typeface="Courier New" panose="02070309020205020404" pitchFamily="49" charset="0"/>
              </a:rPr>
              <a:t>"   : </a:t>
            </a:r>
            <a:r>
              <a:rPr lang="el-GR" altLang="el-GR" sz="1600" dirty="0" err="1">
                <a:latin typeface="Courier New" panose="02070309020205020404" pitchFamily="49" charset="0"/>
              </a:rPr>
              <a:t>twoDigit</a:t>
            </a:r>
            <a:r>
              <a:rPr lang="el-GR" altLang="el-GR" sz="1600" dirty="0">
                <a:latin typeface="Courier New" panose="02070309020205020404" pitchFamily="49" charset="0"/>
              </a:rPr>
              <a:t>(</a:t>
            </a:r>
            <a:r>
              <a:rPr lang="el-GR" altLang="el-GR" sz="1600" dirty="0" err="1">
                <a:latin typeface="Courier New" panose="02070309020205020404" pitchFamily="49" charset="0"/>
              </a:rPr>
              <a:t>currentdate.getMinutes</a:t>
            </a:r>
            <a:r>
              <a:rPr lang="el-GR" altLang="el-GR" sz="1600" dirty="0">
                <a:latin typeface="Courier New" panose="02070309020205020404" pitchFamily="49" charset="0"/>
              </a:rPr>
              <a:t>()),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        "</a:t>
            </a:r>
            <a:r>
              <a:rPr lang="el-GR" altLang="el-GR" sz="1600" dirty="0" err="1">
                <a:latin typeface="Courier New" panose="02070309020205020404" pitchFamily="49" charset="0"/>
              </a:rPr>
              <a:t>seconds</a:t>
            </a:r>
            <a:r>
              <a:rPr lang="el-GR" altLang="el-GR" sz="1600" dirty="0">
                <a:latin typeface="Courier New" panose="02070309020205020404" pitchFamily="49" charset="0"/>
              </a:rPr>
              <a:t>": </a:t>
            </a:r>
            <a:r>
              <a:rPr lang="el-GR" altLang="el-GR" sz="1600" dirty="0" err="1">
                <a:latin typeface="Courier New" panose="02070309020205020404" pitchFamily="49" charset="0"/>
              </a:rPr>
              <a:t>twoDigit</a:t>
            </a:r>
            <a:r>
              <a:rPr lang="el-GR" altLang="el-GR" sz="1600" dirty="0">
                <a:latin typeface="Courier New" panose="02070309020205020404" pitchFamily="49" charset="0"/>
              </a:rPr>
              <a:t>(</a:t>
            </a:r>
            <a:r>
              <a:rPr lang="el-GR" altLang="el-GR" sz="1600" dirty="0" err="1">
                <a:latin typeface="Courier New" panose="02070309020205020404" pitchFamily="49" charset="0"/>
              </a:rPr>
              <a:t>currentdate.getSeconds</a:t>
            </a:r>
            <a:r>
              <a:rPr lang="el-GR" altLang="el-GR" sz="1600" dirty="0">
                <a:latin typeface="Courier New" panose="02070309020205020404" pitchFamily="49" charset="0"/>
              </a:rPr>
              <a:t>())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       };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 err="1" smtClean="0">
                <a:latin typeface="Courier New" panose="02070309020205020404" pitchFamily="49" charset="0"/>
              </a:rPr>
              <a:t>function</a:t>
            </a:r>
            <a:r>
              <a:rPr lang="el-GR" altLang="el-GR" sz="1600" dirty="0" smtClean="0">
                <a:latin typeface="Courier New" panose="02070309020205020404" pitchFamily="49" charset="0"/>
              </a:rPr>
              <a:t> </a:t>
            </a:r>
            <a:r>
              <a:rPr lang="el-GR" altLang="el-GR" sz="1600" dirty="0" err="1">
                <a:latin typeface="Courier New" panose="02070309020205020404" pitchFamily="49" charset="0"/>
              </a:rPr>
              <a:t>updateTime</a:t>
            </a:r>
            <a:r>
              <a:rPr lang="el-GR" altLang="el-GR" sz="1600" dirty="0">
                <a:latin typeface="Courier New" panose="02070309020205020404" pitchFamily="49" charset="0"/>
              </a:rPr>
              <a:t>() {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</a:t>
            </a:r>
            <a:r>
              <a:rPr lang="el-GR" altLang="el-GR" sz="1600" dirty="0" err="1">
                <a:latin typeface="Courier New" panose="02070309020205020404" pitchFamily="49" charset="0"/>
              </a:rPr>
              <a:t>var</a:t>
            </a:r>
            <a:r>
              <a:rPr lang="el-GR" altLang="el-GR" sz="1600" dirty="0">
                <a:latin typeface="Courier New" panose="02070309020205020404" pitchFamily="49" charset="0"/>
              </a:rPr>
              <a:t> t = </a:t>
            </a:r>
            <a:r>
              <a:rPr lang="el-GR" altLang="el-GR" sz="1600" dirty="0" err="1">
                <a:latin typeface="Courier New" panose="02070309020205020404" pitchFamily="49" charset="0"/>
              </a:rPr>
              <a:t>getTimeNow</a:t>
            </a:r>
            <a:r>
              <a:rPr lang="el-GR" altLang="el-GR" sz="1600" dirty="0">
                <a:latin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$("#</a:t>
            </a:r>
            <a:r>
              <a:rPr lang="el-GR" altLang="el-GR" sz="1600" dirty="0" err="1">
                <a:latin typeface="Courier New" panose="02070309020205020404" pitchFamily="49" charset="0"/>
              </a:rPr>
              <a:t>timedisplay</a:t>
            </a:r>
            <a:r>
              <a:rPr lang="el-GR" altLang="el-GR" sz="1600" dirty="0">
                <a:latin typeface="Courier New" panose="02070309020205020404" pitchFamily="49" charset="0"/>
              </a:rPr>
              <a:t>").</a:t>
            </a:r>
            <a:r>
              <a:rPr lang="el-GR" altLang="el-GR" sz="1600" dirty="0" err="1">
                <a:latin typeface="Courier New" panose="02070309020205020404" pitchFamily="49" charset="0"/>
              </a:rPr>
              <a:t>text</a:t>
            </a:r>
            <a:r>
              <a:rPr lang="el-GR" altLang="el-GR" sz="1600" dirty="0">
                <a:latin typeface="Courier New" panose="02070309020205020404" pitchFamily="49" charset="0"/>
              </a:rPr>
              <a:t>(</a:t>
            </a:r>
            <a:r>
              <a:rPr lang="el-GR" altLang="el-GR" sz="1600" dirty="0" err="1">
                <a:latin typeface="Courier New" panose="02070309020205020404" pitchFamily="49" charset="0"/>
              </a:rPr>
              <a:t>t.hours</a:t>
            </a:r>
            <a:r>
              <a:rPr lang="el-GR" altLang="el-GR" sz="1600" dirty="0">
                <a:latin typeface="Courier New" panose="02070309020205020404" pitchFamily="49" charset="0"/>
              </a:rPr>
              <a:t>+"."+</a:t>
            </a:r>
            <a:r>
              <a:rPr lang="el-GR" altLang="el-GR" sz="1600" dirty="0" err="1">
                <a:latin typeface="Courier New" panose="02070309020205020404" pitchFamily="49" charset="0"/>
              </a:rPr>
              <a:t>t.mins</a:t>
            </a:r>
            <a:r>
              <a:rPr lang="el-GR" altLang="el-GR" sz="1600" dirty="0">
                <a:latin typeface="Courier New" panose="02070309020205020404" pitchFamily="49" charset="0"/>
              </a:rPr>
              <a:t>+":"+</a:t>
            </a:r>
            <a:r>
              <a:rPr lang="el-GR" altLang="el-GR" sz="1600" dirty="0" err="1">
                <a:latin typeface="Courier New" panose="02070309020205020404" pitchFamily="49" charset="0"/>
              </a:rPr>
              <a:t>t.seconds</a:t>
            </a:r>
            <a:r>
              <a:rPr lang="el-GR" altLang="el-GR" sz="1600" dirty="0">
                <a:latin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  </a:t>
            </a:r>
            <a:r>
              <a:rPr lang="el-GR" altLang="el-GR" sz="1600" dirty="0" err="1">
                <a:latin typeface="Courier New" panose="02070309020205020404" pitchFamily="49" charset="0"/>
              </a:rPr>
              <a:t>setTimeout</a:t>
            </a:r>
            <a:r>
              <a:rPr lang="el-GR" altLang="el-GR" sz="1600" dirty="0">
                <a:latin typeface="Courier New" panose="02070309020205020404" pitchFamily="49" charset="0"/>
              </a:rPr>
              <a:t>(</a:t>
            </a:r>
            <a:r>
              <a:rPr lang="el-GR" altLang="el-GR" sz="1600" dirty="0" err="1">
                <a:latin typeface="Courier New" panose="02070309020205020404" pitchFamily="49" charset="0"/>
              </a:rPr>
              <a:t>updateTime</a:t>
            </a:r>
            <a:r>
              <a:rPr lang="el-GR" altLang="el-GR" sz="1600" dirty="0">
                <a:latin typeface="Courier New" panose="02070309020205020404" pitchFamily="49" charset="0"/>
              </a:rPr>
              <a:t>, 1000);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el-GR" altLang="el-GR" sz="1600" dirty="0">
              <a:latin typeface="Courier New" panose="02070309020205020404" pitchFamily="49" charset="0"/>
            </a:endParaRP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l-GR" altLang="el-GR" sz="1600" dirty="0">
                <a:latin typeface="Courier New" panose="02070309020205020404" pitchFamily="49" charset="0"/>
              </a:rPr>
              <a:t>$(</a:t>
            </a:r>
            <a:r>
              <a:rPr lang="el-GR" altLang="el-GR" sz="1600" dirty="0" err="1">
                <a:latin typeface="Courier New" panose="02070309020205020404" pitchFamily="49" charset="0"/>
              </a:rPr>
              <a:t>document</a:t>
            </a:r>
            <a:r>
              <a:rPr lang="el-GR" altLang="el-GR" sz="1600" dirty="0">
                <a:latin typeface="Courier New" panose="02070309020205020404" pitchFamily="49" charset="0"/>
              </a:rPr>
              <a:t>).</a:t>
            </a:r>
            <a:r>
              <a:rPr lang="el-GR" altLang="el-GR" sz="1600" dirty="0" err="1">
                <a:latin typeface="Courier New" panose="02070309020205020404" pitchFamily="49" charset="0"/>
              </a:rPr>
              <a:t>ready</a:t>
            </a:r>
            <a:r>
              <a:rPr lang="el-GR" altLang="el-GR" sz="1600" dirty="0">
                <a:latin typeface="Courier New" panose="02070309020205020404" pitchFamily="49" charset="0"/>
              </a:rPr>
              <a:t>(</a:t>
            </a:r>
            <a:r>
              <a:rPr lang="el-GR" altLang="el-GR" sz="1600" dirty="0" err="1">
                <a:latin typeface="Courier New" panose="02070309020205020404" pitchFamily="49" charset="0"/>
              </a:rPr>
              <a:t>updateTime</a:t>
            </a:r>
            <a:r>
              <a:rPr lang="el-GR" altLang="el-GR" sz="1600" dirty="0">
                <a:latin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95000"/>
              </a:lnSpc>
              <a:spcAft>
                <a:spcPts val="1293"/>
              </a:spcAft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el-GR" altLang="el-GR" sz="1600" dirty="0">
              <a:latin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4996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 fontScale="90000"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Παγκόσμιος Ιστός</a:t>
            </a:r>
            <a:br>
              <a:rPr lang="el-GR" altLang="el-GR" smtClean="0"/>
            </a:br>
            <a:r>
              <a:rPr lang="el-GR" altLang="el-GR" smtClean="0"/>
              <a:t>(World-Wide Web)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Ιστοσελίδες (Web pages)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Κείμενο με συνδέσμους (links), γραφικά</a:t>
            </a:r>
          </a:p>
          <a:p>
            <a:pPr marL="391686" indent="-293764">
              <a:buSzPct val="4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el-GR" altLang="el-GR" smtClean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521" y="2840041"/>
            <a:ext cx="7575840" cy="350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202125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 fontScale="90000"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Hypertext Markup Language (HTML)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Γλώσσα σήμανσης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Περιγράφει το </a:t>
            </a:r>
            <a:r>
              <a:rPr lang="el-GR" altLang="el-GR" b="1" smtClean="0"/>
              <a:t>περιεχόμενο</a:t>
            </a:r>
            <a:r>
              <a:rPr lang="el-GR" altLang="el-GR" smtClean="0"/>
              <a:t> μιας σελίδας: κείμενο, παραγράφους, εικόνες, συνδέσμους, βίντεο, άλλα αντικείμενα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HTML5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39776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441" y="406441"/>
            <a:ext cx="8062560" cy="604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976044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HTML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Το έγγραφο χωρίζεται σε head και body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Το περιεχόμενο δηλώνεται ως στοιχεία (elements), με τη βοήθεια tags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Με λίγες εξαιρέσεις, όταν ένα tag ανοίγει, πρέπει και να κλείνει:</a:t>
            </a:r>
          </a:p>
          <a:p>
            <a:pPr marL="391686" indent="-293764">
              <a:lnSpc>
                <a:spcPct val="95000"/>
              </a:lnSpc>
              <a:buSzPct val="4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z="2177">
                <a:latin typeface="Courier New" panose="02070309020205020404" pitchFamily="49" charset="0"/>
              </a:rPr>
              <a:t>&lt;a href=”</a:t>
            </a:r>
            <a:r>
              <a:rPr lang="el-GR" altLang="el-GR" sz="2177">
                <a:latin typeface="Courier New" panose="02070309020205020404" pitchFamily="49" charset="0"/>
                <a:hlinkClick r:id="rId4"/>
              </a:rPr>
              <a:t>http://www.teiath.gr</a:t>
            </a:r>
            <a:r>
              <a:rPr lang="el-GR" altLang="el-GR" sz="2177">
                <a:latin typeface="Courier New" panose="02070309020205020404" pitchFamily="49" charset="0"/>
              </a:rPr>
              <a:t>”&gt;TEI&lt;/a&gt;</a:t>
            </a:r>
          </a:p>
          <a:p>
            <a:pPr marL="391686" indent="-293764">
              <a:lnSpc>
                <a:spcPct val="95000"/>
              </a:lnSpc>
              <a:buSzPct val="4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z="2177">
                <a:latin typeface="Courier New" panose="02070309020205020404" pitchFamily="49" charset="0"/>
              </a:rPr>
              <a:t>&lt;img src="/images/top_06.jpg" border="0" width="100%" height="186px" /&gt;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Ένα στοιχείο μπορεί να:</a:t>
            </a:r>
          </a:p>
          <a:p>
            <a:pPr marL="783372" lvl="1" indent="-293764">
              <a:buSzPct val="75000"/>
              <a:buFont typeface="Symbol" panose="05050102010706020507" pitchFamily="18" charset="2"/>
              <a:buChar char="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έχει attributes ή περιεχομένο</a:t>
            </a:r>
          </a:p>
          <a:p>
            <a:pPr marL="783372" lvl="1" indent="-293764">
              <a:buSzPct val="75000"/>
              <a:buFont typeface="Symbol" panose="05050102010706020507" pitchFamily="18" charset="2"/>
              <a:buChar char="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περιέχει άλλα στοιχεία</a:t>
            </a:r>
          </a:p>
          <a:p>
            <a:pPr marL="391686" indent="-293764">
              <a:lnSpc>
                <a:spcPct val="95000"/>
              </a:lnSpc>
              <a:buSzPct val="4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z="2177">
                <a:latin typeface="Courier New" panose="02070309020205020404" pitchFamily="49" charset="0"/>
              </a:rPr>
              <a:t>&lt;div id=”theform”&gt;&lt;form&gt;...&lt;/form&gt;&lt;div class=”c1”/&gt;&lt;/div&gt;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41876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Παράδειγμα: Ρολόι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 vert="horz" tIns="18287">
            <a:normAutofit/>
          </a:bodyPr>
          <a:lstStyle/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&lt;</a:t>
            </a:r>
            <a:r>
              <a:rPr lang="el-GR" altLang="el-GR" dirty="0" err="1" smtClean="0">
                <a:latin typeface="Courier New" panose="02070309020205020404" pitchFamily="49" charset="0"/>
              </a:rPr>
              <a:t>html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  &lt;</a:t>
            </a:r>
            <a:r>
              <a:rPr lang="el-GR" altLang="el-GR" dirty="0" err="1" smtClean="0">
                <a:latin typeface="Courier New" panose="02070309020205020404" pitchFamily="49" charset="0"/>
              </a:rPr>
              <a:t>head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    &lt;</a:t>
            </a:r>
            <a:r>
              <a:rPr lang="el-GR" altLang="el-GR" dirty="0" err="1" smtClean="0">
                <a:latin typeface="Courier New" panose="02070309020205020404" pitchFamily="49" charset="0"/>
              </a:rPr>
              <a:t>title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  <a:r>
              <a:rPr lang="el-GR" altLang="el-GR" dirty="0" err="1" smtClean="0">
                <a:latin typeface="Courier New" panose="02070309020205020404" pitchFamily="49" charset="0"/>
              </a:rPr>
              <a:t>Clock</a:t>
            </a:r>
            <a:r>
              <a:rPr lang="el-GR" altLang="el-GR" dirty="0" smtClean="0">
                <a:latin typeface="Courier New" panose="02070309020205020404" pitchFamily="49" charset="0"/>
              </a:rPr>
              <a:t>&lt;/</a:t>
            </a:r>
            <a:r>
              <a:rPr lang="el-GR" altLang="el-GR" dirty="0" err="1" smtClean="0">
                <a:latin typeface="Courier New" panose="02070309020205020404" pitchFamily="49" charset="0"/>
              </a:rPr>
              <a:t>title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  &lt;/</a:t>
            </a:r>
            <a:r>
              <a:rPr lang="el-GR" altLang="el-GR" dirty="0" err="1" smtClean="0">
                <a:latin typeface="Courier New" panose="02070309020205020404" pitchFamily="49" charset="0"/>
              </a:rPr>
              <a:t>head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&lt;</a:t>
            </a:r>
            <a:r>
              <a:rPr lang="el-GR" altLang="el-GR" dirty="0" err="1" smtClean="0">
                <a:latin typeface="Courier New" panose="02070309020205020404" pitchFamily="49" charset="0"/>
              </a:rPr>
              <a:t>body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  </a:t>
            </a:r>
            <a:r>
              <a:rPr lang="el-GR" altLang="el-GR" dirty="0" err="1" smtClean="0">
                <a:latin typeface="Courier New" panose="02070309020205020404" pitchFamily="49" charset="0"/>
              </a:rPr>
              <a:t>Awesome</a:t>
            </a:r>
            <a:r>
              <a:rPr lang="el-GR" altLang="el-GR" dirty="0" smtClean="0">
                <a:latin typeface="Courier New" panose="02070309020205020404" pitchFamily="49" charset="0"/>
              </a:rPr>
              <a:t> </a:t>
            </a:r>
            <a:r>
              <a:rPr lang="el-GR" altLang="el-GR" dirty="0" err="1" smtClean="0">
                <a:latin typeface="Courier New" panose="02070309020205020404" pitchFamily="49" charset="0"/>
              </a:rPr>
              <a:t>clock</a:t>
            </a:r>
            <a:r>
              <a:rPr lang="el-GR" altLang="el-GR" dirty="0" smtClean="0">
                <a:latin typeface="Courier New" panose="02070309020205020404" pitchFamily="49" charset="0"/>
              </a:rPr>
              <a:t>: 11.12:43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&lt;/</a:t>
            </a:r>
            <a:r>
              <a:rPr lang="el-GR" altLang="el-GR" dirty="0" err="1" smtClean="0">
                <a:latin typeface="Courier New" panose="02070309020205020404" pitchFamily="49" charset="0"/>
              </a:rPr>
              <a:t>body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dirty="0" smtClean="0">
                <a:latin typeface="Courier New" panose="02070309020205020404" pitchFamily="49" charset="0"/>
              </a:rPr>
              <a:t>&lt;/</a:t>
            </a:r>
            <a:r>
              <a:rPr lang="el-GR" altLang="el-GR" dirty="0" err="1" smtClean="0">
                <a:latin typeface="Courier New" panose="02070309020205020404" pitchFamily="49" charset="0"/>
              </a:rPr>
              <a:t>html</a:t>
            </a:r>
            <a:r>
              <a:rPr lang="el-GR" altLang="el-GR" dirty="0" smtClean="0">
                <a:latin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el-GR" altLang="el-GR" dirty="0" smtClean="0">
              <a:latin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93459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 marL="195843" indent="-195843">
              <a:buSzPct val="45000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Cascading Style Sheets (CSS)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Η HTML περιγράφει το περιεχόμενο, αλλά δεν είναι πολύ καλή στο να το παρουσιάζει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Διαφορές μεταξύ browsers, οθονών, συσκευών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Λύση: φύλλα στυλ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Περιέχουν κανόνες εμφάνισης για στοιχεία HTML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Ο browser συνδυάζει HTML+CSS για να εμφανίσει την τελική σελίδα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Η ίδια σελίδα HTML, με διαφορετικό CSS, μπορεί να φαίνεται τελείως διαφορετική:</a:t>
            </a:r>
          </a:p>
          <a:p>
            <a:pPr marL="783372" lvl="1" indent="-293764">
              <a:buSzPct val="7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hlinkClick r:id="rId4"/>
              </a:rPr>
              <a:t>http://www.csszengarden.com/</a:t>
            </a:r>
            <a:r>
              <a:rPr lang="el-GR" altLang="el-GR" smtClean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28315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Σχεδιασμός με HTML+CSS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 vert="horz" tIns="45260">
            <a:normAutofit fontScale="550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z="5987"/>
              <a:t>CSS box model: χωρίζουμε τη σελίδα σε τετράγωνα μέρη (boxes)</a:t>
            </a:r>
          </a:p>
          <a:p>
            <a:pPr marL="391686" indent="-293764">
              <a:buSzPct val="45000"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endParaRPr lang="el-GR" altLang="el-GR" sz="1814"/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&lt;html&gt;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&lt;head&gt;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  &lt;link rel="stylesheet" type="text/css" href="style.css"&gt;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  &lt;title&gt;Clock&lt;/title&gt;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&lt;/head&gt;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&lt;body&gt;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&lt;div id="clockbox"&gt;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  &lt;div id="caption"&gt;Awesome clock:&lt;/div&gt;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  &lt;div id="timedisplay"&gt;11.12:43&lt;/div&gt;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  &lt;/div&gt;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&lt;/body&gt;</a:t>
            </a:r>
          </a:p>
          <a:p>
            <a:pPr marL="391686" indent="-293764">
              <a:lnSpc>
                <a:spcPct val="95000"/>
              </a:lnSpc>
              <a:buClrTx/>
              <a:buSzTx/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>
                <a:latin typeface="Courier New" panose="02070309020205020404" pitchFamily="49" charset="0"/>
              </a:rPr>
              <a:t>&lt;/html&gt;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8338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tIns="30173" anchor="ctr"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l-GR" altLang="el-GR" smtClean="0"/>
              <a:t>CSS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1560" y="1844824"/>
            <a:ext cx="4536504" cy="4495800"/>
          </a:xfrm>
        </p:spPr>
        <p:txBody>
          <a:bodyPr vert="horz" tIns="16458">
            <a:normAutofit fontScale="92500" lnSpcReduction="10000"/>
          </a:bodyPr>
          <a:lstStyle/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#CCFFCC;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endParaRPr lang="el-GR" altLang="el-GR" sz="2177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timedisplay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3.5cm;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text-align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center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20pt;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: 2px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solid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2177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</a:tabLst>
            </a:pPr>
            <a:r>
              <a:rPr lang="el-GR" altLang="el-GR" sz="2177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5436096" y="1600200"/>
            <a:ext cx="3707904" cy="535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458" rIns="0" bIns="0"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clockbox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fixed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50%;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50%;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margin-top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-50px;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margin-left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-100px;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Aft>
                <a:spcPts val="1293"/>
              </a:spcAft>
            </a:pP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text-align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center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Aft>
                <a:spcPts val="1293"/>
              </a:spcAft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28947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PROJECT_OPEN" val="0"/>
  <p:tag name="ARTICULATE_SLIDE_THUMBNAIL_REFRESH" val="1"/>
  <p:tag name="ARTICULATE_SLIDE_COUNT" val="15"/>
  <p:tag name="ISPRING_RESOURCE_PATHS_HASH_2" val="8575e88e4582cf4119dffeefea7b9a9da4c4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790</TotalTime>
  <Words>667</Words>
  <Application>Microsoft Office PowerPoint</Application>
  <PresentationFormat>On-screen Show (4:3)</PresentationFormat>
  <Paragraphs>137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HTML/CSS: Εισαγωγή</vt:lpstr>
      <vt:lpstr>Παγκόσμιος Ιστός (World-Wide Web)</vt:lpstr>
      <vt:lpstr>Hypertext Markup Language (HTML)</vt:lpstr>
      <vt:lpstr>Slide 4</vt:lpstr>
      <vt:lpstr>HTML</vt:lpstr>
      <vt:lpstr>Παράδειγμα: Ρολόι</vt:lpstr>
      <vt:lpstr>Cascading Style Sheets (CSS)</vt:lpstr>
      <vt:lpstr>Σχεδιασμός με HTML+CSS</vt:lpstr>
      <vt:lpstr>CSS</vt:lpstr>
      <vt:lpstr>Αποτέλεσμα</vt:lpstr>
      <vt:lpstr>HTML+CSS: Περιορισμοί</vt:lpstr>
      <vt:lpstr>JavaScript</vt:lpstr>
      <vt:lpstr>Προσθήκη κώδικα JavaScript σε σελίδα HTML</vt:lpstr>
      <vt:lpstr>Slide 14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Peggy Karaviti</cp:lastModifiedBy>
  <cp:revision>173</cp:revision>
  <dcterms:created xsi:type="dcterms:W3CDTF">2014-05-12T08:31:42Z</dcterms:created>
  <dcterms:modified xsi:type="dcterms:W3CDTF">2014-07-14T00:14:37Z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