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tags/tag6.xml" ContentType="application/vnd.openxmlformats-officedocument.presentationml.tags+xml"/>
  <Override PartName="/ppt/tags/tag8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tags/tag16.xml" ContentType="application/vnd.openxmlformats-officedocument.presentationml.tags+xml"/>
  <Override PartName="/ppt/notesSlides/notesSlide14.xml" ContentType="application/vnd.openxmlformats-officedocument.presentationml.notesSlide+xml"/>
  <Override PartName="/ppt/tags/tag18.xml" ContentType="application/vnd.openxmlformats-officedocument.presentationml.tags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tags/tag14.xml" ContentType="application/vnd.openxmlformats-officedocument.presentationml.tags+xml"/>
  <Override PartName="/ppt/notesSlides/notesSlide11.xml" ContentType="application/vnd.openxmlformats-officedocument.presentationml.notesSlide+xml"/>
  <Override PartName="/ppt/tags/tag15.xml" ContentType="application/vnd.openxmlformats-officedocument.presentationml.tags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tags/tag7.xml" ContentType="application/vnd.openxmlformats-officedocument.presentationml.tag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tags/tag3.xml" ContentType="application/vnd.openxmlformats-officedocument.presentationml.tags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tags/tag17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7"/>
  </p:notesMasterIdLst>
  <p:sldIdLst>
    <p:sldId id="256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70" r:id="rId12"/>
    <p:sldId id="271" r:id="rId13"/>
    <p:sldId id="272" r:id="rId14"/>
    <p:sldId id="273" r:id="rId15"/>
    <p:sldId id="259" r:id="rId16"/>
  </p:sldIdLst>
  <p:sldSz cx="9144000" cy="6858000" type="screen4x3"/>
  <p:notesSz cx="6858000" cy="9144000"/>
  <p:custDataLst>
    <p:tags r:id="rId18"/>
  </p:custDataLst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84077"/>
    <a:srgbClr val="A54D90"/>
    <a:srgbClr val="80008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06" autoAdjust="0"/>
    <p:restoredTop sz="94206" autoAdjust="0"/>
  </p:normalViewPr>
  <p:slideViewPr>
    <p:cSldViewPr>
      <p:cViewPr varScale="1">
        <p:scale>
          <a:sx n="70" d="100"/>
          <a:sy n="70" d="100"/>
        </p:scale>
        <p:origin x="-111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07E39B-68C5-4C6C-8B23-71BDD6068CFF}" type="datetimeFigureOut">
              <a:rPr lang="el-GR" smtClean="0"/>
              <a:pPr/>
              <a:t>14/7/2014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5A933E-ACF4-49FE-B179-438D2946660D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4717502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5A933E-ACF4-49FE-B179-438D2946660D}" type="slidenum">
              <a:rPr lang="el-GR" smtClean="0"/>
              <a:pPr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5415535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xmlns="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4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1pPr>
            <a:lvl2pPr>
              <a:lnSpc>
                <a:spcPct val="94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2pPr>
            <a:lvl3pPr>
              <a:lnSpc>
                <a:spcPct val="94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3pPr>
            <a:lvl4pPr>
              <a:lnSpc>
                <a:spcPct val="94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4pPr>
            <a:lvl5pPr>
              <a:lnSpc>
                <a:spcPct val="94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5pPr>
            <a:lvl6pPr marL="2514600" indent="-228600" defTabSz="449263" eaLnBrk="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6pPr>
            <a:lvl7pPr marL="2971800" indent="-228600" defTabSz="449263" eaLnBrk="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7pPr>
            <a:lvl8pPr marL="3429000" indent="-228600" defTabSz="449263" eaLnBrk="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8pPr>
            <a:lvl9pPr marL="3886200" indent="-228600" defTabSz="449263" eaLnBrk="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9pPr>
          </a:lstStyle>
          <a:p>
            <a:pPr>
              <a:lnSpc>
                <a:spcPct val="93000"/>
              </a:lnSpc>
            </a:pPr>
            <a:fld id="{31EE507B-73B6-4211-9CFF-5AA160618F39}" type="slidenum">
              <a:rPr lang="el-GR" altLang="el-GR">
                <a:solidFill>
                  <a:srgbClr val="000000"/>
                </a:solidFill>
                <a:latin typeface="Times New Roman" panose="02020603050405020304" pitchFamily="18" charset="0"/>
                <a:cs typeface="DejaVu Sans" panose="020B0603030804020204" pitchFamily="34" charset="0"/>
              </a:rPr>
              <a:pPr>
                <a:lnSpc>
                  <a:spcPct val="93000"/>
                </a:lnSpc>
              </a:pPr>
              <a:t>10</a:t>
            </a:fld>
            <a:endParaRPr lang="el-GR" altLang="el-GR">
              <a:solidFill>
                <a:srgbClr val="000000"/>
              </a:solidFill>
              <a:latin typeface="Times New Roman" panose="02020603050405020304" pitchFamily="18" charset="0"/>
              <a:cs typeface="DejaVu Sans" panose="020B0603030804020204" pitchFamily="34" charset="0"/>
            </a:endParaRPr>
          </a:p>
        </p:txBody>
      </p:sp>
      <p:sp>
        <p:nvSpPr>
          <p:cNvPr id="22531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2532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 altLang="el-GR" smtClean="0"/>
          </a:p>
        </p:txBody>
      </p:sp>
    </p:spTree>
    <p:extLst>
      <p:ext uri="{BB962C8B-B14F-4D97-AF65-F5344CB8AC3E}">
        <p14:creationId xmlns:p14="http://schemas.microsoft.com/office/powerpoint/2010/main" xmlns="" val="328011620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xmlns="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4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1pPr>
            <a:lvl2pPr>
              <a:lnSpc>
                <a:spcPct val="94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2pPr>
            <a:lvl3pPr>
              <a:lnSpc>
                <a:spcPct val="94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3pPr>
            <a:lvl4pPr>
              <a:lnSpc>
                <a:spcPct val="94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4pPr>
            <a:lvl5pPr>
              <a:lnSpc>
                <a:spcPct val="94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5pPr>
            <a:lvl6pPr marL="2514600" indent="-228600" defTabSz="449263" eaLnBrk="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6pPr>
            <a:lvl7pPr marL="2971800" indent="-228600" defTabSz="449263" eaLnBrk="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7pPr>
            <a:lvl8pPr marL="3429000" indent="-228600" defTabSz="449263" eaLnBrk="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8pPr>
            <a:lvl9pPr marL="3886200" indent="-228600" defTabSz="449263" eaLnBrk="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9pPr>
          </a:lstStyle>
          <a:p>
            <a:pPr>
              <a:lnSpc>
                <a:spcPct val="93000"/>
              </a:lnSpc>
            </a:pPr>
            <a:fld id="{9B58A926-417F-4306-B4A4-A6BA50BC16D0}" type="slidenum">
              <a:rPr lang="el-GR" altLang="el-GR">
                <a:solidFill>
                  <a:srgbClr val="000000"/>
                </a:solidFill>
                <a:latin typeface="Times New Roman" panose="02020603050405020304" pitchFamily="18" charset="0"/>
                <a:cs typeface="DejaVu Sans" panose="020B0603030804020204" pitchFamily="34" charset="0"/>
              </a:rPr>
              <a:pPr>
                <a:lnSpc>
                  <a:spcPct val="93000"/>
                </a:lnSpc>
              </a:pPr>
              <a:t>11</a:t>
            </a:fld>
            <a:endParaRPr lang="el-GR" altLang="el-GR">
              <a:solidFill>
                <a:srgbClr val="000000"/>
              </a:solidFill>
              <a:latin typeface="Times New Roman" panose="02020603050405020304" pitchFamily="18" charset="0"/>
              <a:cs typeface="DejaVu Sans" panose="020B0603030804020204" pitchFamily="34" charset="0"/>
            </a:endParaRPr>
          </a:p>
        </p:txBody>
      </p:sp>
      <p:sp>
        <p:nvSpPr>
          <p:cNvPr id="24579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4580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 altLang="el-GR" smtClean="0"/>
          </a:p>
        </p:txBody>
      </p:sp>
    </p:spTree>
    <p:extLst>
      <p:ext uri="{BB962C8B-B14F-4D97-AF65-F5344CB8AC3E}">
        <p14:creationId xmlns:p14="http://schemas.microsoft.com/office/powerpoint/2010/main" xmlns="" val="3305698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xmlns="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4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1pPr>
            <a:lvl2pPr>
              <a:lnSpc>
                <a:spcPct val="94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2pPr>
            <a:lvl3pPr>
              <a:lnSpc>
                <a:spcPct val="94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3pPr>
            <a:lvl4pPr>
              <a:lnSpc>
                <a:spcPct val="94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4pPr>
            <a:lvl5pPr>
              <a:lnSpc>
                <a:spcPct val="94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5pPr>
            <a:lvl6pPr marL="2514600" indent="-228600" defTabSz="449263" eaLnBrk="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6pPr>
            <a:lvl7pPr marL="2971800" indent="-228600" defTabSz="449263" eaLnBrk="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7pPr>
            <a:lvl8pPr marL="3429000" indent="-228600" defTabSz="449263" eaLnBrk="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8pPr>
            <a:lvl9pPr marL="3886200" indent="-228600" defTabSz="449263" eaLnBrk="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9pPr>
          </a:lstStyle>
          <a:p>
            <a:pPr>
              <a:lnSpc>
                <a:spcPct val="93000"/>
              </a:lnSpc>
            </a:pPr>
            <a:fld id="{C1E349C9-48AD-4FC6-8DEC-D4AC26FB13F4}" type="slidenum">
              <a:rPr lang="el-GR" altLang="el-GR">
                <a:solidFill>
                  <a:srgbClr val="000000"/>
                </a:solidFill>
                <a:latin typeface="Times New Roman" panose="02020603050405020304" pitchFamily="18" charset="0"/>
                <a:cs typeface="DejaVu Sans" panose="020B0603030804020204" pitchFamily="34" charset="0"/>
              </a:rPr>
              <a:pPr>
                <a:lnSpc>
                  <a:spcPct val="93000"/>
                </a:lnSpc>
              </a:pPr>
              <a:t>12</a:t>
            </a:fld>
            <a:endParaRPr lang="el-GR" altLang="el-GR">
              <a:solidFill>
                <a:srgbClr val="000000"/>
              </a:solidFill>
              <a:latin typeface="Times New Roman" panose="02020603050405020304" pitchFamily="18" charset="0"/>
              <a:cs typeface="DejaVu Sans" panose="020B0603030804020204" pitchFamily="34" charset="0"/>
            </a:endParaRPr>
          </a:p>
        </p:txBody>
      </p:sp>
      <p:sp>
        <p:nvSpPr>
          <p:cNvPr id="26627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6628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 altLang="el-GR" smtClean="0"/>
          </a:p>
        </p:txBody>
      </p:sp>
    </p:spTree>
    <p:extLst>
      <p:ext uri="{BB962C8B-B14F-4D97-AF65-F5344CB8AC3E}">
        <p14:creationId xmlns:p14="http://schemas.microsoft.com/office/powerpoint/2010/main" xmlns="" val="295700206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xmlns="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4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1pPr>
            <a:lvl2pPr>
              <a:lnSpc>
                <a:spcPct val="94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2pPr>
            <a:lvl3pPr>
              <a:lnSpc>
                <a:spcPct val="94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3pPr>
            <a:lvl4pPr>
              <a:lnSpc>
                <a:spcPct val="94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4pPr>
            <a:lvl5pPr>
              <a:lnSpc>
                <a:spcPct val="94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5pPr>
            <a:lvl6pPr marL="2514600" indent="-228600" defTabSz="449263" eaLnBrk="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6pPr>
            <a:lvl7pPr marL="2971800" indent="-228600" defTabSz="449263" eaLnBrk="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7pPr>
            <a:lvl8pPr marL="3429000" indent="-228600" defTabSz="449263" eaLnBrk="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8pPr>
            <a:lvl9pPr marL="3886200" indent="-228600" defTabSz="449263" eaLnBrk="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9pPr>
          </a:lstStyle>
          <a:p>
            <a:pPr>
              <a:lnSpc>
                <a:spcPct val="93000"/>
              </a:lnSpc>
            </a:pPr>
            <a:fld id="{DF42904D-34ED-49A8-AF95-815669A3B873}" type="slidenum">
              <a:rPr lang="el-GR" altLang="el-GR">
                <a:solidFill>
                  <a:srgbClr val="000000"/>
                </a:solidFill>
                <a:latin typeface="Times New Roman" panose="02020603050405020304" pitchFamily="18" charset="0"/>
                <a:cs typeface="DejaVu Sans" panose="020B0603030804020204" pitchFamily="34" charset="0"/>
              </a:rPr>
              <a:pPr>
                <a:lnSpc>
                  <a:spcPct val="93000"/>
                </a:lnSpc>
              </a:pPr>
              <a:t>13</a:t>
            </a:fld>
            <a:endParaRPr lang="el-GR" altLang="el-GR">
              <a:solidFill>
                <a:srgbClr val="000000"/>
              </a:solidFill>
              <a:latin typeface="Times New Roman" panose="02020603050405020304" pitchFamily="18" charset="0"/>
              <a:cs typeface="DejaVu Sans" panose="020B0603030804020204" pitchFamily="34" charset="0"/>
            </a:endParaRPr>
          </a:p>
        </p:txBody>
      </p:sp>
      <p:sp>
        <p:nvSpPr>
          <p:cNvPr id="28675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8676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 altLang="el-GR" smtClean="0"/>
          </a:p>
        </p:txBody>
      </p:sp>
    </p:spTree>
    <p:extLst>
      <p:ext uri="{BB962C8B-B14F-4D97-AF65-F5344CB8AC3E}">
        <p14:creationId xmlns:p14="http://schemas.microsoft.com/office/powerpoint/2010/main" xmlns="" val="358577989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xmlns="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4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1pPr>
            <a:lvl2pPr>
              <a:lnSpc>
                <a:spcPct val="94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2pPr>
            <a:lvl3pPr>
              <a:lnSpc>
                <a:spcPct val="94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3pPr>
            <a:lvl4pPr>
              <a:lnSpc>
                <a:spcPct val="94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4pPr>
            <a:lvl5pPr>
              <a:lnSpc>
                <a:spcPct val="94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5pPr>
            <a:lvl6pPr marL="2514600" indent="-228600" defTabSz="449263" eaLnBrk="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6pPr>
            <a:lvl7pPr marL="2971800" indent="-228600" defTabSz="449263" eaLnBrk="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7pPr>
            <a:lvl8pPr marL="3429000" indent="-228600" defTabSz="449263" eaLnBrk="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8pPr>
            <a:lvl9pPr marL="3886200" indent="-228600" defTabSz="449263" eaLnBrk="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9pPr>
          </a:lstStyle>
          <a:p>
            <a:pPr>
              <a:lnSpc>
                <a:spcPct val="93000"/>
              </a:lnSpc>
            </a:pPr>
            <a:fld id="{0E631C29-276E-46E0-9E07-BF3EEBC61A98}" type="slidenum">
              <a:rPr lang="el-GR" altLang="el-GR">
                <a:solidFill>
                  <a:srgbClr val="000000"/>
                </a:solidFill>
                <a:latin typeface="Times New Roman" panose="02020603050405020304" pitchFamily="18" charset="0"/>
                <a:cs typeface="DejaVu Sans" panose="020B0603030804020204" pitchFamily="34" charset="0"/>
              </a:rPr>
              <a:pPr>
                <a:lnSpc>
                  <a:spcPct val="93000"/>
                </a:lnSpc>
              </a:pPr>
              <a:t>14</a:t>
            </a:fld>
            <a:endParaRPr lang="el-GR" altLang="el-GR">
              <a:solidFill>
                <a:srgbClr val="000000"/>
              </a:solidFill>
              <a:latin typeface="Times New Roman" panose="02020603050405020304" pitchFamily="18" charset="0"/>
              <a:cs typeface="DejaVu Sans" panose="020B0603030804020204" pitchFamily="34" charset="0"/>
            </a:endParaRPr>
          </a:p>
        </p:txBody>
      </p:sp>
      <p:sp>
        <p:nvSpPr>
          <p:cNvPr id="30723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0724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 altLang="el-GR" smtClean="0"/>
          </a:p>
        </p:txBody>
      </p:sp>
    </p:spTree>
    <p:extLst>
      <p:ext uri="{BB962C8B-B14F-4D97-AF65-F5344CB8AC3E}">
        <p14:creationId xmlns:p14="http://schemas.microsoft.com/office/powerpoint/2010/main" xmlns="" val="176002691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5A933E-ACF4-49FE-B179-438D2946660D}" type="slidenum">
              <a:rPr lang="el-GR" smtClean="0"/>
              <a:pPr/>
              <a:t>15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9719017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xmlns="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4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1pPr>
            <a:lvl2pPr>
              <a:lnSpc>
                <a:spcPct val="94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2pPr>
            <a:lvl3pPr>
              <a:lnSpc>
                <a:spcPct val="94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3pPr>
            <a:lvl4pPr>
              <a:lnSpc>
                <a:spcPct val="94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4pPr>
            <a:lvl5pPr>
              <a:lnSpc>
                <a:spcPct val="94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5pPr>
            <a:lvl6pPr marL="2514600" indent="-228600" defTabSz="449263" eaLnBrk="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6pPr>
            <a:lvl7pPr marL="2971800" indent="-228600" defTabSz="449263" eaLnBrk="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7pPr>
            <a:lvl8pPr marL="3429000" indent="-228600" defTabSz="449263" eaLnBrk="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8pPr>
            <a:lvl9pPr marL="3886200" indent="-228600" defTabSz="449263" eaLnBrk="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9pPr>
          </a:lstStyle>
          <a:p>
            <a:pPr>
              <a:lnSpc>
                <a:spcPct val="93000"/>
              </a:lnSpc>
            </a:pPr>
            <a:fld id="{331125C6-B44D-4E08-B230-2BFC29049B77}" type="slidenum">
              <a:rPr lang="el-GR" altLang="el-GR">
                <a:solidFill>
                  <a:srgbClr val="000000"/>
                </a:solidFill>
                <a:latin typeface="Times New Roman" panose="02020603050405020304" pitchFamily="18" charset="0"/>
                <a:cs typeface="DejaVu Sans" panose="020B0603030804020204" pitchFamily="34" charset="0"/>
              </a:rPr>
              <a:pPr>
                <a:lnSpc>
                  <a:spcPct val="93000"/>
                </a:lnSpc>
              </a:pPr>
              <a:t>2</a:t>
            </a:fld>
            <a:endParaRPr lang="el-GR" altLang="el-GR">
              <a:solidFill>
                <a:srgbClr val="000000"/>
              </a:solidFill>
              <a:latin typeface="Times New Roman" panose="02020603050405020304" pitchFamily="18" charset="0"/>
              <a:cs typeface="DejaVu Sans" panose="020B0603030804020204" pitchFamily="34" charset="0"/>
            </a:endParaRPr>
          </a:p>
        </p:txBody>
      </p:sp>
      <p:sp>
        <p:nvSpPr>
          <p:cNvPr id="6147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8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 altLang="el-GR" smtClean="0"/>
          </a:p>
        </p:txBody>
      </p:sp>
    </p:spTree>
    <p:extLst>
      <p:ext uri="{BB962C8B-B14F-4D97-AF65-F5344CB8AC3E}">
        <p14:creationId xmlns:p14="http://schemas.microsoft.com/office/powerpoint/2010/main" xmlns="" val="12426371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xmlns="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4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1pPr>
            <a:lvl2pPr>
              <a:lnSpc>
                <a:spcPct val="94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2pPr>
            <a:lvl3pPr>
              <a:lnSpc>
                <a:spcPct val="94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3pPr>
            <a:lvl4pPr>
              <a:lnSpc>
                <a:spcPct val="94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4pPr>
            <a:lvl5pPr>
              <a:lnSpc>
                <a:spcPct val="94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5pPr>
            <a:lvl6pPr marL="2514600" indent="-228600" defTabSz="449263" eaLnBrk="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6pPr>
            <a:lvl7pPr marL="2971800" indent="-228600" defTabSz="449263" eaLnBrk="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7pPr>
            <a:lvl8pPr marL="3429000" indent="-228600" defTabSz="449263" eaLnBrk="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8pPr>
            <a:lvl9pPr marL="3886200" indent="-228600" defTabSz="449263" eaLnBrk="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9pPr>
          </a:lstStyle>
          <a:p>
            <a:pPr>
              <a:lnSpc>
                <a:spcPct val="93000"/>
              </a:lnSpc>
            </a:pPr>
            <a:fld id="{C71B4F6A-3E9C-45C0-9910-4CB65F9D93EC}" type="slidenum">
              <a:rPr lang="el-GR" altLang="el-GR">
                <a:solidFill>
                  <a:srgbClr val="000000"/>
                </a:solidFill>
                <a:latin typeface="Times New Roman" panose="02020603050405020304" pitchFamily="18" charset="0"/>
                <a:cs typeface="DejaVu Sans" panose="020B0603030804020204" pitchFamily="34" charset="0"/>
              </a:rPr>
              <a:pPr>
                <a:lnSpc>
                  <a:spcPct val="93000"/>
                </a:lnSpc>
              </a:pPr>
              <a:t>3</a:t>
            </a:fld>
            <a:endParaRPr lang="el-GR" altLang="el-GR">
              <a:solidFill>
                <a:srgbClr val="000000"/>
              </a:solidFill>
              <a:latin typeface="Times New Roman" panose="02020603050405020304" pitchFamily="18" charset="0"/>
              <a:cs typeface="DejaVu Sans" panose="020B0603030804020204" pitchFamily="34" charset="0"/>
            </a:endParaRPr>
          </a:p>
        </p:txBody>
      </p:sp>
      <p:sp>
        <p:nvSpPr>
          <p:cNvPr id="8195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196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 altLang="el-GR" smtClean="0"/>
          </a:p>
        </p:txBody>
      </p:sp>
    </p:spTree>
    <p:extLst>
      <p:ext uri="{BB962C8B-B14F-4D97-AF65-F5344CB8AC3E}">
        <p14:creationId xmlns:p14="http://schemas.microsoft.com/office/powerpoint/2010/main" xmlns="" val="34173152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xmlns="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4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1pPr>
            <a:lvl2pPr>
              <a:lnSpc>
                <a:spcPct val="94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2pPr>
            <a:lvl3pPr>
              <a:lnSpc>
                <a:spcPct val="94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3pPr>
            <a:lvl4pPr>
              <a:lnSpc>
                <a:spcPct val="94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4pPr>
            <a:lvl5pPr>
              <a:lnSpc>
                <a:spcPct val="94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5pPr>
            <a:lvl6pPr marL="2514600" indent="-228600" defTabSz="449263" eaLnBrk="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6pPr>
            <a:lvl7pPr marL="2971800" indent="-228600" defTabSz="449263" eaLnBrk="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7pPr>
            <a:lvl8pPr marL="3429000" indent="-228600" defTabSz="449263" eaLnBrk="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8pPr>
            <a:lvl9pPr marL="3886200" indent="-228600" defTabSz="449263" eaLnBrk="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9pPr>
          </a:lstStyle>
          <a:p>
            <a:pPr>
              <a:lnSpc>
                <a:spcPct val="93000"/>
              </a:lnSpc>
            </a:pPr>
            <a:fld id="{A1E92FD6-3897-4F44-B02E-7A4281ECB03A}" type="slidenum">
              <a:rPr lang="el-GR" altLang="el-GR">
                <a:solidFill>
                  <a:srgbClr val="000000"/>
                </a:solidFill>
                <a:latin typeface="Times New Roman" panose="02020603050405020304" pitchFamily="18" charset="0"/>
                <a:cs typeface="DejaVu Sans" panose="020B0603030804020204" pitchFamily="34" charset="0"/>
              </a:rPr>
              <a:pPr>
                <a:lnSpc>
                  <a:spcPct val="93000"/>
                </a:lnSpc>
              </a:pPr>
              <a:t>4</a:t>
            </a:fld>
            <a:endParaRPr lang="el-GR" altLang="el-GR">
              <a:solidFill>
                <a:srgbClr val="000000"/>
              </a:solidFill>
              <a:latin typeface="Times New Roman" panose="02020603050405020304" pitchFamily="18" charset="0"/>
              <a:cs typeface="DejaVu Sans" panose="020B0603030804020204" pitchFamily="34" charset="0"/>
            </a:endParaRPr>
          </a:p>
        </p:txBody>
      </p:sp>
      <p:sp>
        <p:nvSpPr>
          <p:cNvPr id="10243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0244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 altLang="el-GR" smtClean="0"/>
          </a:p>
        </p:txBody>
      </p:sp>
    </p:spTree>
    <p:extLst>
      <p:ext uri="{BB962C8B-B14F-4D97-AF65-F5344CB8AC3E}">
        <p14:creationId xmlns:p14="http://schemas.microsoft.com/office/powerpoint/2010/main" xmlns="" val="1347489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xmlns="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4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1pPr>
            <a:lvl2pPr>
              <a:lnSpc>
                <a:spcPct val="94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2pPr>
            <a:lvl3pPr>
              <a:lnSpc>
                <a:spcPct val="94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3pPr>
            <a:lvl4pPr>
              <a:lnSpc>
                <a:spcPct val="94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4pPr>
            <a:lvl5pPr>
              <a:lnSpc>
                <a:spcPct val="94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5pPr>
            <a:lvl6pPr marL="2514600" indent="-228600" defTabSz="449263" eaLnBrk="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6pPr>
            <a:lvl7pPr marL="2971800" indent="-228600" defTabSz="449263" eaLnBrk="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7pPr>
            <a:lvl8pPr marL="3429000" indent="-228600" defTabSz="449263" eaLnBrk="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8pPr>
            <a:lvl9pPr marL="3886200" indent="-228600" defTabSz="449263" eaLnBrk="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9pPr>
          </a:lstStyle>
          <a:p>
            <a:pPr>
              <a:lnSpc>
                <a:spcPct val="93000"/>
              </a:lnSpc>
            </a:pPr>
            <a:fld id="{CE977F10-8602-434B-A1B1-30FD671DB4D4}" type="slidenum">
              <a:rPr lang="el-GR" altLang="el-GR">
                <a:solidFill>
                  <a:srgbClr val="000000"/>
                </a:solidFill>
                <a:latin typeface="Times New Roman" panose="02020603050405020304" pitchFamily="18" charset="0"/>
                <a:cs typeface="DejaVu Sans" panose="020B0603030804020204" pitchFamily="34" charset="0"/>
              </a:rPr>
              <a:pPr>
                <a:lnSpc>
                  <a:spcPct val="93000"/>
                </a:lnSpc>
              </a:pPr>
              <a:t>5</a:t>
            </a:fld>
            <a:endParaRPr lang="el-GR" altLang="el-GR">
              <a:solidFill>
                <a:srgbClr val="000000"/>
              </a:solidFill>
              <a:latin typeface="Times New Roman" panose="02020603050405020304" pitchFamily="18" charset="0"/>
              <a:cs typeface="DejaVu Sans" panose="020B0603030804020204" pitchFamily="34" charset="0"/>
            </a:endParaRPr>
          </a:p>
        </p:txBody>
      </p:sp>
      <p:sp>
        <p:nvSpPr>
          <p:cNvPr id="12291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2292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 altLang="el-GR" smtClean="0"/>
          </a:p>
        </p:txBody>
      </p:sp>
    </p:spTree>
    <p:extLst>
      <p:ext uri="{BB962C8B-B14F-4D97-AF65-F5344CB8AC3E}">
        <p14:creationId xmlns:p14="http://schemas.microsoft.com/office/powerpoint/2010/main" xmlns="" val="19853470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xmlns="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4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1pPr>
            <a:lvl2pPr>
              <a:lnSpc>
                <a:spcPct val="94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2pPr>
            <a:lvl3pPr>
              <a:lnSpc>
                <a:spcPct val="94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3pPr>
            <a:lvl4pPr>
              <a:lnSpc>
                <a:spcPct val="94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4pPr>
            <a:lvl5pPr>
              <a:lnSpc>
                <a:spcPct val="94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5pPr>
            <a:lvl6pPr marL="2514600" indent="-228600" defTabSz="449263" eaLnBrk="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6pPr>
            <a:lvl7pPr marL="2971800" indent="-228600" defTabSz="449263" eaLnBrk="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7pPr>
            <a:lvl8pPr marL="3429000" indent="-228600" defTabSz="449263" eaLnBrk="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8pPr>
            <a:lvl9pPr marL="3886200" indent="-228600" defTabSz="449263" eaLnBrk="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9pPr>
          </a:lstStyle>
          <a:p>
            <a:pPr>
              <a:lnSpc>
                <a:spcPct val="93000"/>
              </a:lnSpc>
            </a:pPr>
            <a:fld id="{B7ABB486-3FB6-436C-AE56-655ED2CE9A31}" type="slidenum">
              <a:rPr lang="el-GR" altLang="el-GR">
                <a:solidFill>
                  <a:srgbClr val="000000"/>
                </a:solidFill>
                <a:latin typeface="Times New Roman" panose="02020603050405020304" pitchFamily="18" charset="0"/>
                <a:cs typeface="DejaVu Sans" panose="020B0603030804020204" pitchFamily="34" charset="0"/>
              </a:rPr>
              <a:pPr>
                <a:lnSpc>
                  <a:spcPct val="93000"/>
                </a:lnSpc>
              </a:pPr>
              <a:t>6</a:t>
            </a:fld>
            <a:endParaRPr lang="el-GR" altLang="el-GR">
              <a:solidFill>
                <a:srgbClr val="000000"/>
              </a:solidFill>
              <a:latin typeface="Times New Roman" panose="02020603050405020304" pitchFamily="18" charset="0"/>
              <a:cs typeface="DejaVu Sans" panose="020B0603030804020204" pitchFamily="34" charset="0"/>
            </a:endParaRPr>
          </a:p>
        </p:txBody>
      </p:sp>
      <p:sp>
        <p:nvSpPr>
          <p:cNvPr id="14339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4340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 altLang="el-GR" smtClean="0"/>
          </a:p>
        </p:txBody>
      </p:sp>
    </p:spTree>
    <p:extLst>
      <p:ext uri="{BB962C8B-B14F-4D97-AF65-F5344CB8AC3E}">
        <p14:creationId xmlns:p14="http://schemas.microsoft.com/office/powerpoint/2010/main" xmlns="" val="37704737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xmlns="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4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1pPr>
            <a:lvl2pPr>
              <a:lnSpc>
                <a:spcPct val="94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2pPr>
            <a:lvl3pPr>
              <a:lnSpc>
                <a:spcPct val="94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3pPr>
            <a:lvl4pPr>
              <a:lnSpc>
                <a:spcPct val="94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4pPr>
            <a:lvl5pPr>
              <a:lnSpc>
                <a:spcPct val="94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5pPr>
            <a:lvl6pPr marL="2514600" indent="-228600" defTabSz="449263" eaLnBrk="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6pPr>
            <a:lvl7pPr marL="2971800" indent="-228600" defTabSz="449263" eaLnBrk="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7pPr>
            <a:lvl8pPr marL="3429000" indent="-228600" defTabSz="449263" eaLnBrk="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8pPr>
            <a:lvl9pPr marL="3886200" indent="-228600" defTabSz="449263" eaLnBrk="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9pPr>
          </a:lstStyle>
          <a:p>
            <a:pPr>
              <a:lnSpc>
                <a:spcPct val="93000"/>
              </a:lnSpc>
            </a:pPr>
            <a:fld id="{00FD4254-C510-4019-898C-A604B5085E29}" type="slidenum">
              <a:rPr lang="el-GR" altLang="el-GR">
                <a:solidFill>
                  <a:srgbClr val="000000"/>
                </a:solidFill>
                <a:latin typeface="Times New Roman" panose="02020603050405020304" pitchFamily="18" charset="0"/>
                <a:cs typeface="DejaVu Sans" panose="020B0603030804020204" pitchFamily="34" charset="0"/>
              </a:rPr>
              <a:pPr>
                <a:lnSpc>
                  <a:spcPct val="93000"/>
                </a:lnSpc>
              </a:pPr>
              <a:t>7</a:t>
            </a:fld>
            <a:endParaRPr lang="el-GR" altLang="el-GR">
              <a:solidFill>
                <a:srgbClr val="000000"/>
              </a:solidFill>
              <a:latin typeface="Times New Roman" panose="02020603050405020304" pitchFamily="18" charset="0"/>
              <a:cs typeface="DejaVu Sans" panose="020B0603030804020204" pitchFamily="34" charset="0"/>
            </a:endParaRPr>
          </a:p>
        </p:txBody>
      </p:sp>
      <p:sp>
        <p:nvSpPr>
          <p:cNvPr id="16387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6388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 altLang="el-GR" smtClean="0"/>
          </a:p>
        </p:txBody>
      </p:sp>
    </p:spTree>
    <p:extLst>
      <p:ext uri="{BB962C8B-B14F-4D97-AF65-F5344CB8AC3E}">
        <p14:creationId xmlns:p14="http://schemas.microsoft.com/office/powerpoint/2010/main" xmlns="" val="4421419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xmlns="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4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1pPr>
            <a:lvl2pPr>
              <a:lnSpc>
                <a:spcPct val="94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2pPr>
            <a:lvl3pPr>
              <a:lnSpc>
                <a:spcPct val="94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3pPr>
            <a:lvl4pPr>
              <a:lnSpc>
                <a:spcPct val="94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4pPr>
            <a:lvl5pPr>
              <a:lnSpc>
                <a:spcPct val="94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5pPr>
            <a:lvl6pPr marL="2514600" indent="-228600" defTabSz="449263" eaLnBrk="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6pPr>
            <a:lvl7pPr marL="2971800" indent="-228600" defTabSz="449263" eaLnBrk="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7pPr>
            <a:lvl8pPr marL="3429000" indent="-228600" defTabSz="449263" eaLnBrk="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8pPr>
            <a:lvl9pPr marL="3886200" indent="-228600" defTabSz="449263" eaLnBrk="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9pPr>
          </a:lstStyle>
          <a:p>
            <a:pPr>
              <a:lnSpc>
                <a:spcPct val="93000"/>
              </a:lnSpc>
            </a:pPr>
            <a:fld id="{B8B14E1D-261B-4AFF-BE9B-7E013A13B8A5}" type="slidenum">
              <a:rPr lang="el-GR" altLang="el-GR">
                <a:solidFill>
                  <a:srgbClr val="000000"/>
                </a:solidFill>
                <a:latin typeface="Times New Roman" panose="02020603050405020304" pitchFamily="18" charset="0"/>
                <a:cs typeface="DejaVu Sans" panose="020B0603030804020204" pitchFamily="34" charset="0"/>
              </a:rPr>
              <a:pPr>
                <a:lnSpc>
                  <a:spcPct val="93000"/>
                </a:lnSpc>
              </a:pPr>
              <a:t>8</a:t>
            </a:fld>
            <a:endParaRPr lang="el-GR" altLang="el-GR">
              <a:solidFill>
                <a:srgbClr val="000000"/>
              </a:solidFill>
              <a:latin typeface="Times New Roman" panose="02020603050405020304" pitchFamily="18" charset="0"/>
              <a:cs typeface="DejaVu Sans" panose="020B0603030804020204" pitchFamily="34" charset="0"/>
            </a:endParaRPr>
          </a:p>
        </p:txBody>
      </p:sp>
      <p:sp>
        <p:nvSpPr>
          <p:cNvPr id="18435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8436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 altLang="el-GR" smtClean="0"/>
          </a:p>
        </p:txBody>
      </p:sp>
    </p:spTree>
    <p:extLst>
      <p:ext uri="{BB962C8B-B14F-4D97-AF65-F5344CB8AC3E}">
        <p14:creationId xmlns:p14="http://schemas.microsoft.com/office/powerpoint/2010/main" xmlns="" val="282528498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xmlns="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4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1pPr>
            <a:lvl2pPr>
              <a:lnSpc>
                <a:spcPct val="94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2pPr>
            <a:lvl3pPr>
              <a:lnSpc>
                <a:spcPct val="94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3pPr>
            <a:lvl4pPr>
              <a:lnSpc>
                <a:spcPct val="94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4pPr>
            <a:lvl5pPr>
              <a:lnSpc>
                <a:spcPct val="94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5pPr>
            <a:lvl6pPr marL="2514600" indent="-228600" defTabSz="449263" eaLnBrk="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6pPr>
            <a:lvl7pPr marL="2971800" indent="-228600" defTabSz="449263" eaLnBrk="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7pPr>
            <a:lvl8pPr marL="3429000" indent="-228600" defTabSz="449263" eaLnBrk="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8pPr>
            <a:lvl9pPr marL="3886200" indent="-228600" defTabSz="449263" eaLnBrk="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9pPr>
          </a:lstStyle>
          <a:p>
            <a:pPr>
              <a:lnSpc>
                <a:spcPct val="93000"/>
              </a:lnSpc>
            </a:pPr>
            <a:fld id="{9C6219F9-D4FA-49FC-9CB4-D692ECF98780}" type="slidenum">
              <a:rPr lang="el-GR" altLang="el-GR">
                <a:solidFill>
                  <a:srgbClr val="000000"/>
                </a:solidFill>
                <a:latin typeface="Times New Roman" panose="02020603050405020304" pitchFamily="18" charset="0"/>
                <a:cs typeface="DejaVu Sans" panose="020B0603030804020204" pitchFamily="34" charset="0"/>
              </a:rPr>
              <a:pPr>
                <a:lnSpc>
                  <a:spcPct val="93000"/>
                </a:lnSpc>
              </a:pPr>
              <a:t>9</a:t>
            </a:fld>
            <a:endParaRPr lang="el-GR" altLang="el-GR">
              <a:solidFill>
                <a:srgbClr val="000000"/>
              </a:solidFill>
              <a:latin typeface="Times New Roman" panose="02020603050405020304" pitchFamily="18" charset="0"/>
              <a:cs typeface="DejaVu Sans" panose="020B0603030804020204" pitchFamily="34" charset="0"/>
            </a:endParaRPr>
          </a:p>
        </p:txBody>
      </p:sp>
      <p:sp>
        <p:nvSpPr>
          <p:cNvPr id="20483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0484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 altLang="el-GR" smtClean="0"/>
          </a:p>
        </p:txBody>
      </p:sp>
    </p:spTree>
    <p:extLst>
      <p:ext uri="{BB962C8B-B14F-4D97-AF65-F5344CB8AC3E}">
        <p14:creationId xmlns:p14="http://schemas.microsoft.com/office/powerpoint/2010/main" xmlns="" val="16472159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2240280" y="5975388"/>
            <a:ext cx="6903720" cy="8280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2700" cap="rnd" cmpd="dbl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>
                <a:solidFill>
                  <a:schemeClr val="bg1"/>
                </a:solidFill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dirty="0" smtClean="0"/>
              <a:t>Click to edit Master subtitle style</a:t>
            </a:r>
            <a:endParaRPr kumimoji="0"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B19A337-1056-4FE5-B4D7-0F8ADC8EE35A}" type="slidenum">
              <a:rPr lang="el-GR" smtClean="0"/>
              <a:pPr/>
              <a:t>‹#›</a:t>
            </a:fld>
            <a:endParaRPr lang="el-GR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0" y="5975388"/>
            <a:ext cx="24555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-38641" y="6796800"/>
            <a:ext cx="24555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9A337-1056-4FE5-B4D7-0F8ADC8EE35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l-GR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0B19A337-1056-4FE5-B4D7-0F8ADC8EE35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6481" y="273629"/>
            <a:ext cx="8226720" cy="114348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 alt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6210ED-CB08-458E-B529-4C20DE3CAC0C}" type="slidenum">
              <a:rPr lang="el-GR" altLang="el-GR"/>
              <a:pPr>
                <a:defRPr/>
              </a:pPr>
              <a:t>‹#›</a:t>
            </a:fld>
            <a:endParaRPr lang="el-GR" altLang="el-GR"/>
          </a:p>
        </p:txBody>
      </p:sp>
    </p:spTree>
    <p:extLst>
      <p:ext uri="{BB962C8B-B14F-4D97-AF65-F5344CB8AC3E}">
        <p14:creationId xmlns:p14="http://schemas.microsoft.com/office/powerpoint/2010/main" xmlns="" val="159819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116632"/>
            <a:ext cx="8153400" cy="9906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B19A337-1056-4FE5-B4D7-0F8ADC8EE35A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600200"/>
            <a:ext cx="1295400" cy="990600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0B19A337-1056-4FE5-B4D7-0F8ADC8EE35A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l-GR"/>
          </a:p>
        </p:txBody>
      </p:sp>
    </p:spTree>
    <p:custDataLst>
      <p:tags r:id="rId1"/>
    </p:custData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endParaRPr lang="el-G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B19A337-1056-4FE5-B4D7-0F8ADC8EE35A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endParaRPr lang="el-GR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B19A337-1056-4FE5-B4D7-0F8ADC8EE35A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l-GR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B19A337-1056-4FE5-B4D7-0F8ADC8EE35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B19A337-1056-4FE5-B4D7-0F8ADC8EE35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B19A337-1056-4FE5-B4D7-0F8ADC8EE35A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endParaRPr lang="el-GR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0B19A337-1056-4FE5-B4D7-0F8ADC8EE35A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bg2">
              <a:lumMod val="5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B19A337-1056-4FE5-B4D7-0F8ADC8EE35A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Calibri" panose="020F0502020204030204" pitchFamily="34" charset="0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6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8.xml"/><Relationship Id="rId5" Type="http://schemas.openxmlformats.org/officeDocument/2006/relationships/image" Target="../media/image7.png"/><Relationship Id="rId4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7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4" Type="http://schemas.openxmlformats.org/officeDocument/2006/relationships/hyperlink" Target="http://www.teiath.gr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4" Type="http://schemas.openxmlformats.org/officeDocument/2006/relationships/hyperlink" Target="http://www.csszengarden.com/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04072" y="2060848"/>
            <a:ext cx="6477000" cy="1828800"/>
          </a:xfrm>
        </p:spPr>
        <p:txBody>
          <a:bodyPr>
            <a:normAutofit/>
          </a:bodyPr>
          <a:lstStyle/>
          <a:p>
            <a:pPr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</a:pPr>
            <a:r>
              <a:rPr lang="el-GR" altLang="el-GR" dirty="0"/>
              <a:t>HTML/CSS: </a:t>
            </a:r>
            <a:r>
              <a:rPr lang="el-GR" altLang="el-GR" cap="none" dirty="0" smtClean="0"/>
              <a:t>Εισαγωγή</a:t>
            </a:r>
            <a:endParaRPr lang="el-GR" altLang="el-GR" cap="non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2926" y="305149"/>
            <a:ext cx="6705600" cy="685800"/>
          </a:xfrm>
        </p:spPr>
        <p:txBody>
          <a:bodyPr>
            <a:normAutofit/>
          </a:bodyPr>
          <a:lstStyle/>
          <a:p>
            <a:pPr algn="ctr"/>
            <a:r>
              <a:rPr lang="el-GR" sz="2300" dirty="0" smtClean="0">
                <a:solidFill>
                  <a:schemeClr val="accent1">
                    <a:lumMod val="75000"/>
                  </a:schemeClr>
                </a:solidFill>
              </a:rPr>
              <a:t>Θερινό Σχολείο, 14 – 20 Ιουλίου 2014</a:t>
            </a:r>
            <a:endParaRPr lang="el-GR" sz="23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026" name="Picture 2" descr="C:\Users\alex\Desktop\logo_normal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89135" y="219424"/>
            <a:ext cx="1347787" cy="857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G:\OPEN COURSES TEMP FILES + OLD FOLDER\tei_logo1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117330" y="219423"/>
            <a:ext cx="785595" cy="7985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G:\ELLAK\NEW!!!\b507359f9a62284d6c51d8b4b5ed864a-bpfull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45565" y="4437112"/>
            <a:ext cx="1284734" cy="12847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Straight Connector 5"/>
          <p:cNvCxnSpPr/>
          <p:nvPr/>
        </p:nvCxnSpPr>
        <p:spPr>
          <a:xfrm>
            <a:off x="2239501" y="2204864"/>
            <a:ext cx="0" cy="38971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2239499" y="4077072"/>
            <a:ext cx="6508963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itle 1"/>
          <p:cNvSpPr txBox="1">
            <a:spLocks/>
          </p:cNvSpPr>
          <p:nvPr/>
        </p:nvSpPr>
        <p:spPr>
          <a:xfrm>
            <a:off x="2391193" y="4293096"/>
            <a:ext cx="6477000" cy="1572765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2800" cap="none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+mn-lt"/>
              </a:rPr>
              <a:t>Γιώργος </a:t>
            </a:r>
            <a:r>
              <a:rPr lang="el-GR" sz="2800" cap="none" dirty="0" err="1" smtClean="0">
                <a:solidFill>
                  <a:schemeClr val="bg1">
                    <a:lumMod val="75000"/>
                    <a:lumOff val="25000"/>
                  </a:schemeClr>
                </a:solidFill>
                <a:latin typeface="+mn-lt"/>
              </a:rPr>
              <a:t>Φουρτούνης</a:t>
            </a:r>
            <a:endParaRPr lang="el-GR" sz="2800" cap="none" dirty="0">
              <a:solidFill>
                <a:schemeClr val="bg1">
                  <a:lumMod val="75000"/>
                  <a:lumOff val="25000"/>
                </a:schemeClr>
              </a:solidFill>
              <a:latin typeface="+mn-lt"/>
            </a:endParaRPr>
          </a:p>
        </p:txBody>
      </p:sp>
      <p:pic>
        <p:nvPicPr>
          <p:cNvPr id="1033" name="Picture 9" descr="C:\Users\alex\Desktop\images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57306" y="6066000"/>
            <a:ext cx="1920047" cy="6724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C:\Users\alex\Desktop\logo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305" y="6102022"/>
            <a:ext cx="2172502" cy="6031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Subtitle 2"/>
          <p:cNvSpPr txBox="1">
            <a:spLocks/>
          </p:cNvSpPr>
          <p:nvPr/>
        </p:nvSpPr>
        <p:spPr>
          <a:xfrm>
            <a:off x="2289772" y="6081884"/>
            <a:ext cx="6705600" cy="6858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0" indent="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None/>
              <a:defRPr kumimoji="0" sz="2600" kern="1200">
                <a:solidFill>
                  <a:srgbClr val="FFFFFF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6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None/>
              <a:defRPr kumimoji="0" sz="23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2300" dirty="0" smtClean="0"/>
              <a:t>Μονάδα Αριστείας ΕΛ/ΛΑΚ ΤΕΙ Αθήνας</a:t>
            </a:r>
            <a:endParaRPr lang="el-GR" sz="23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963012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"/>
          <p:cNvSpPr>
            <a:spLocks noGrp="1" noChangeArrowheads="1"/>
          </p:cNvSpPr>
          <p:nvPr>
            <p:ph type="title"/>
          </p:nvPr>
        </p:nvSpPr>
        <p:spPr/>
        <p:txBody>
          <a:bodyPr vert="horz" tIns="30173" anchor="ctr">
            <a:normAutofit/>
          </a:bodyPr>
          <a:lstStyle/>
          <a:p>
            <a:pPr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</a:pPr>
            <a:r>
              <a:rPr lang="el-GR" altLang="el-GR" smtClean="0"/>
              <a:t>Αποτέλεσμα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21507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20801" y="1604521"/>
            <a:ext cx="5700960" cy="39772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xmlns="" val="382700163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"/>
          <p:cNvSpPr>
            <a:spLocks noGrp="1" noChangeArrowheads="1"/>
          </p:cNvSpPr>
          <p:nvPr>
            <p:ph type="title"/>
          </p:nvPr>
        </p:nvSpPr>
        <p:spPr/>
        <p:txBody>
          <a:bodyPr vert="horz" tIns="30173" anchor="ctr">
            <a:normAutofit/>
          </a:bodyPr>
          <a:lstStyle/>
          <a:p>
            <a:pPr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</a:pPr>
            <a:r>
              <a:rPr lang="el-GR" altLang="el-GR" smtClean="0"/>
              <a:t>HTML+CSS: Περιορισμοί</a:t>
            </a:r>
          </a:p>
        </p:txBody>
      </p:sp>
      <p:sp>
        <p:nvSpPr>
          <p:cNvPr id="23555" name="Rectangle 2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marL="391686" indent="-293764">
              <a:buSzPct val="45000"/>
              <a:buFont typeface="Wingdings" panose="05000000000000000000" pitchFamily="2" charset="2"/>
              <a:buChar char=""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</a:pPr>
            <a:r>
              <a:rPr lang="el-GR" altLang="el-GR" smtClean="0"/>
              <a:t>HTML: περιγράφει στατικό περιεχόμενο</a:t>
            </a:r>
          </a:p>
          <a:p>
            <a:pPr marL="391686" indent="-293764">
              <a:buSzPct val="45000"/>
              <a:buFont typeface="Wingdings" panose="05000000000000000000" pitchFamily="2" charset="2"/>
              <a:buChar char=""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</a:pPr>
            <a:r>
              <a:rPr lang="el-GR" altLang="el-GR" smtClean="0"/>
              <a:t>CSS: περιγράφουν σταθερούς κανόνες εμφανισης</a:t>
            </a:r>
          </a:p>
          <a:p>
            <a:pPr marL="391686" indent="-293764">
              <a:buSzPct val="45000"/>
              <a:buFont typeface="Wingdings" panose="05000000000000000000" pitchFamily="2" charset="2"/>
              <a:buChar char=""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</a:pPr>
            <a:r>
              <a:rPr lang="el-GR" altLang="el-GR" smtClean="0"/>
              <a:t>Κάποιες φορές δεν αρκούν και η σελίδα πρέπει να έχει επιπλέον δυναμικές λειτουργίες</a:t>
            </a:r>
          </a:p>
          <a:p>
            <a:pPr marL="391686" indent="-293764">
              <a:buSzPct val="45000"/>
              <a:buFont typeface="Wingdings" panose="05000000000000000000" pitchFamily="2" charset="2"/>
              <a:buChar char=""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</a:pPr>
            <a:r>
              <a:rPr lang="el-GR" altLang="el-GR" smtClean="0"/>
              <a:t>Λύση: JavaScript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188273583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"/>
          <p:cNvSpPr>
            <a:spLocks noGrp="1" noChangeArrowheads="1"/>
          </p:cNvSpPr>
          <p:nvPr>
            <p:ph type="title"/>
          </p:nvPr>
        </p:nvSpPr>
        <p:spPr/>
        <p:txBody>
          <a:bodyPr vert="horz" tIns="30173" anchor="ctr">
            <a:normAutofit/>
          </a:bodyPr>
          <a:lstStyle/>
          <a:p>
            <a:pPr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</a:pPr>
            <a:r>
              <a:rPr lang="el-GR" altLang="el-GR" smtClean="0"/>
              <a:t>JavaScript</a:t>
            </a:r>
          </a:p>
        </p:txBody>
      </p:sp>
      <p:sp>
        <p:nvSpPr>
          <p:cNvPr id="25603" name="Rectangle 2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marL="391686" indent="-293764">
              <a:buSzPct val="45000"/>
              <a:buFont typeface="Wingdings" panose="05000000000000000000" pitchFamily="2" charset="2"/>
              <a:buChar char=""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</a:pPr>
            <a:r>
              <a:rPr lang="el-GR" altLang="el-GR" smtClean="0"/>
              <a:t>Από τις δημοφιλέστερες γλώσσες προγραμματισμού</a:t>
            </a:r>
          </a:p>
          <a:p>
            <a:pPr marL="391686" indent="-293764">
              <a:buSzPct val="45000"/>
              <a:buFont typeface="Wingdings" panose="05000000000000000000" pitchFamily="2" charset="2"/>
              <a:buChar char=""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</a:pPr>
            <a:r>
              <a:rPr lang="el-GR" altLang="el-GR" smtClean="0"/>
              <a:t>Παρά το όνομα, λίγη σχέση με Java</a:t>
            </a:r>
          </a:p>
          <a:p>
            <a:pPr marL="391686" indent="-293764">
              <a:buSzPct val="45000"/>
              <a:buFont typeface="Wingdings" panose="05000000000000000000" pitchFamily="2" charset="2"/>
              <a:buChar char=""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</a:pPr>
            <a:r>
              <a:rPr lang="el-GR" altLang="el-GR" smtClean="0"/>
              <a:t>Κώδικας σε JavaScript μπορεί να εκτελεστεί:</a:t>
            </a:r>
          </a:p>
          <a:p>
            <a:pPr marL="783372" lvl="1" indent="-293764">
              <a:buSzPct val="75000"/>
              <a:buFont typeface="Symbol" panose="05050102010706020507" pitchFamily="18" charset="2"/>
              <a:buChar char=""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</a:pPr>
            <a:r>
              <a:rPr lang="el-GR" altLang="el-GR" smtClean="0"/>
              <a:t>ανεξάρτητα ως εφαρμογή (π.χ. NodeJS)</a:t>
            </a:r>
          </a:p>
          <a:p>
            <a:pPr marL="783372" lvl="1" indent="-293764">
              <a:buSzPct val="75000"/>
              <a:buFont typeface="Symbol" panose="05050102010706020507" pitchFamily="18" charset="2"/>
              <a:buChar char=""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</a:pPr>
            <a:r>
              <a:rPr lang="el-GR" altLang="el-GR" smtClean="0"/>
              <a:t>μέσα σε κάποιον browser, ως μέρος μιας σελίδας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159395852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"/>
          <p:cNvSpPr>
            <a:spLocks noGrp="1" noChangeArrowheads="1"/>
          </p:cNvSpPr>
          <p:nvPr>
            <p:ph type="title"/>
          </p:nvPr>
        </p:nvSpPr>
        <p:spPr/>
        <p:txBody>
          <a:bodyPr vert="horz" tIns="30173" anchor="ctr">
            <a:normAutofit fontScale="90000"/>
          </a:bodyPr>
          <a:lstStyle/>
          <a:p>
            <a:pPr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</a:pPr>
            <a:r>
              <a:rPr lang="el-GR" altLang="el-GR" smtClean="0"/>
              <a:t>Προσθήκη κώδικα JavaScript</a:t>
            </a:r>
            <a:br>
              <a:rPr lang="el-GR" altLang="el-GR" smtClean="0"/>
            </a:br>
            <a:r>
              <a:rPr lang="el-GR" altLang="el-GR" smtClean="0"/>
              <a:t>σε σελίδα HTML</a:t>
            </a:r>
          </a:p>
        </p:txBody>
      </p:sp>
      <p:sp>
        <p:nvSpPr>
          <p:cNvPr id="15362" name="Rectangle 2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marL="391686" indent="-293764">
              <a:buSzPct val="45000"/>
              <a:buFont typeface="Wingdings" panose="05000000000000000000" pitchFamily="2" charset="2"/>
              <a:buChar char=""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</a:pPr>
            <a:r>
              <a:rPr lang="el-GR" altLang="el-GR" dirty="0" smtClean="0"/>
              <a:t>Γράφουμε τον κώδικα σε ένα αρχείο (π.χ. code.js) και το δηλώνουμε στο &lt;</a:t>
            </a:r>
            <a:r>
              <a:rPr lang="el-GR" altLang="el-GR" dirty="0" err="1" smtClean="0"/>
              <a:t>head</a:t>
            </a:r>
            <a:r>
              <a:rPr lang="el-GR" altLang="el-GR" dirty="0" smtClean="0"/>
              <a:t>&gt;:</a:t>
            </a:r>
          </a:p>
          <a:p>
            <a:pPr marL="391686" indent="-293764">
              <a:buSzPct val="45000"/>
              <a:buNone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</a:pPr>
            <a:endParaRPr lang="el-GR" altLang="el-GR" dirty="0" smtClean="0"/>
          </a:p>
          <a:p>
            <a:pPr marL="391686" indent="-293764">
              <a:lnSpc>
                <a:spcPct val="95000"/>
              </a:lnSpc>
              <a:buClrTx/>
              <a:buSzTx/>
              <a:buNone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</a:pPr>
            <a:r>
              <a:rPr lang="el-GR" altLang="el-GR" dirty="0" smtClean="0">
                <a:latin typeface="Courier New" panose="02070309020205020404" pitchFamily="49" charset="0"/>
              </a:rPr>
              <a:t>&lt;</a:t>
            </a:r>
            <a:r>
              <a:rPr lang="el-GR" altLang="el-GR" dirty="0" err="1" smtClean="0">
                <a:latin typeface="Courier New" panose="02070309020205020404" pitchFamily="49" charset="0"/>
              </a:rPr>
              <a:t>head</a:t>
            </a:r>
            <a:r>
              <a:rPr lang="el-GR" altLang="el-GR" dirty="0" smtClean="0">
                <a:latin typeface="Courier New" panose="02070309020205020404" pitchFamily="49" charset="0"/>
              </a:rPr>
              <a:t>&gt;</a:t>
            </a:r>
          </a:p>
          <a:p>
            <a:pPr marL="391686" indent="-293764">
              <a:lnSpc>
                <a:spcPct val="95000"/>
              </a:lnSpc>
              <a:buClrTx/>
              <a:buSzTx/>
              <a:buNone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</a:pPr>
            <a:r>
              <a:rPr lang="el-GR" altLang="el-GR" dirty="0" smtClean="0">
                <a:latin typeface="Courier New" panose="02070309020205020404" pitchFamily="49" charset="0"/>
              </a:rPr>
              <a:t>  ...</a:t>
            </a:r>
          </a:p>
          <a:p>
            <a:pPr marL="391686" indent="-293764">
              <a:lnSpc>
                <a:spcPct val="95000"/>
              </a:lnSpc>
              <a:buClrTx/>
              <a:buSzTx/>
              <a:buNone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</a:pPr>
            <a:r>
              <a:rPr lang="el-GR" altLang="el-GR" dirty="0" smtClean="0">
                <a:latin typeface="Courier New" panose="02070309020205020404" pitchFamily="49" charset="0"/>
              </a:rPr>
              <a:t>  &lt;</a:t>
            </a:r>
            <a:r>
              <a:rPr lang="el-GR" altLang="el-GR" dirty="0" err="1" smtClean="0">
                <a:latin typeface="Courier New" panose="02070309020205020404" pitchFamily="49" charset="0"/>
              </a:rPr>
              <a:t>title</a:t>
            </a:r>
            <a:r>
              <a:rPr lang="el-GR" altLang="el-GR" dirty="0" smtClean="0">
                <a:latin typeface="Courier New" panose="02070309020205020404" pitchFamily="49" charset="0"/>
              </a:rPr>
              <a:t>&gt;</a:t>
            </a:r>
            <a:r>
              <a:rPr lang="el-GR" altLang="el-GR" dirty="0" err="1" smtClean="0">
                <a:latin typeface="Courier New" panose="02070309020205020404" pitchFamily="49" charset="0"/>
              </a:rPr>
              <a:t>Clock</a:t>
            </a:r>
            <a:r>
              <a:rPr lang="el-GR" altLang="el-GR" dirty="0" smtClean="0">
                <a:latin typeface="Courier New" panose="02070309020205020404" pitchFamily="49" charset="0"/>
              </a:rPr>
              <a:t>&lt;/</a:t>
            </a:r>
            <a:r>
              <a:rPr lang="el-GR" altLang="el-GR" dirty="0" err="1" smtClean="0">
                <a:latin typeface="Courier New" panose="02070309020205020404" pitchFamily="49" charset="0"/>
              </a:rPr>
              <a:t>title</a:t>
            </a:r>
            <a:r>
              <a:rPr lang="el-GR" altLang="el-GR" dirty="0" smtClean="0">
                <a:latin typeface="Courier New" panose="02070309020205020404" pitchFamily="49" charset="0"/>
              </a:rPr>
              <a:t>&gt;</a:t>
            </a:r>
          </a:p>
          <a:p>
            <a:pPr marL="391686" indent="-293764">
              <a:lnSpc>
                <a:spcPct val="95000"/>
              </a:lnSpc>
              <a:buClrTx/>
              <a:buSzTx/>
              <a:buNone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</a:pPr>
            <a:r>
              <a:rPr lang="el-GR" altLang="el-GR" b="1" dirty="0" smtClean="0">
                <a:solidFill>
                  <a:srgbClr val="FF3366"/>
                </a:solidFill>
                <a:latin typeface="Courier New" panose="02070309020205020404" pitchFamily="49" charset="0"/>
              </a:rPr>
              <a:t>  </a:t>
            </a:r>
            <a:r>
              <a:rPr lang="el-GR" altLang="el-GR" b="1" dirty="0" smtClean="0">
                <a:solidFill>
                  <a:schemeClr val="tx2">
                    <a:lumMod val="75000"/>
                  </a:schemeClr>
                </a:solidFill>
                <a:latin typeface="Courier New" panose="02070309020205020404" pitchFamily="49" charset="0"/>
              </a:rPr>
              <a:t>&lt;</a:t>
            </a:r>
            <a:r>
              <a:rPr lang="el-GR" altLang="el-GR" b="1" dirty="0" err="1" smtClean="0">
                <a:solidFill>
                  <a:schemeClr val="tx2">
                    <a:lumMod val="75000"/>
                  </a:schemeClr>
                </a:solidFill>
                <a:latin typeface="Courier New" panose="02070309020205020404" pitchFamily="49" charset="0"/>
              </a:rPr>
              <a:t>script</a:t>
            </a:r>
            <a:r>
              <a:rPr lang="el-GR" altLang="el-GR" b="1" dirty="0" smtClean="0">
                <a:solidFill>
                  <a:schemeClr val="tx2">
                    <a:lumMod val="75000"/>
                  </a:schemeClr>
                </a:solidFill>
                <a:latin typeface="Courier New" panose="02070309020205020404" pitchFamily="49" charset="0"/>
              </a:rPr>
              <a:t> </a:t>
            </a:r>
            <a:r>
              <a:rPr lang="el-GR" altLang="el-GR" b="1" dirty="0" err="1" smtClean="0">
                <a:solidFill>
                  <a:schemeClr val="tx2">
                    <a:lumMod val="75000"/>
                  </a:schemeClr>
                </a:solidFill>
                <a:latin typeface="Courier New" panose="02070309020205020404" pitchFamily="49" charset="0"/>
              </a:rPr>
              <a:t>src</a:t>
            </a:r>
            <a:r>
              <a:rPr lang="el-GR" altLang="el-GR" b="1" dirty="0" smtClean="0">
                <a:solidFill>
                  <a:schemeClr val="tx2">
                    <a:lumMod val="75000"/>
                  </a:schemeClr>
                </a:solidFill>
                <a:latin typeface="Courier New" panose="02070309020205020404" pitchFamily="49" charset="0"/>
              </a:rPr>
              <a:t>="jquery-1.11.1.min.js"&gt;&lt;/</a:t>
            </a:r>
            <a:r>
              <a:rPr lang="el-GR" altLang="el-GR" b="1" dirty="0" err="1" smtClean="0">
                <a:solidFill>
                  <a:schemeClr val="tx2">
                    <a:lumMod val="75000"/>
                  </a:schemeClr>
                </a:solidFill>
                <a:latin typeface="Courier New" panose="02070309020205020404" pitchFamily="49" charset="0"/>
              </a:rPr>
              <a:t>script</a:t>
            </a:r>
            <a:r>
              <a:rPr lang="el-GR" altLang="el-GR" b="1" dirty="0" smtClean="0">
                <a:solidFill>
                  <a:schemeClr val="tx2">
                    <a:lumMod val="75000"/>
                  </a:schemeClr>
                </a:solidFill>
                <a:latin typeface="Courier New" panose="02070309020205020404" pitchFamily="49" charset="0"/>
              </a:rPr>
              <a:t>&gt;</a:t>
            </a:r>
          </a:p>
          <a:p>
            <a:pPr marL="391686" indent="-293764">
              <a:lnSpc>
                <a:spcPct val="95000"/>
              </a:lnSpc>
              <a:buClrTx/>
              <a:buSzTx/>
              <a:buNone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</a:pPr>
            <a:r>
              <a:rPr lang="el-GR" altLang="el-GR" b="1" dirty="0" smtClean="0">
                <a:solidFill>
                  <a:schemeClr val="tx2">
                    <a:lumMod val="75000"/>
                  </a:schemeClr>
                </a:solidFill>
                <a:latin typeface="Courier New" panose="02070309020205020404" pitchFamily="49" charset="0"/>
              </a:rPr>
              <a:t>  &lt;</a:t>
            </a:r>
            <a:r>
              <a:rPr lang="el-GR" altLang="el-GR" b="1" dirty="0" err="1" smtClean="0">
                <a:solidFill>
                  <a:schemeClr val="tx2">
                    <a:lumMod val="75000"/>
                  </a:schemeClr>
                </a:solidFill>
                <a:latin typeface="Courier New" panose="02070309020205020404" pitchFamily="49" charset="0"/>
              </a:rPr>
              <a:t>script</a:t>
            </a:r>
            <a:r>
              <a:rPr lang="el-GR" altLang="el-GR" b="1" dirty="0" smtClean="0">
                <a:solidFill>
                  <a:schemeClr val="tx2">
                    <a:lumMod val="75000"/>
                  </a:schemeClr>
                </a:solidFill>
                <a:latin typeface="Courier New" panose="02070309020205020404" pitchFamily="49" charset="0"/>
              </a:rPr>
              <a:t> </a:t>
            </a:r>
            <a:r>
              <a:rPr lang="el-GR" altLang="el-GR" b="1" dirty="0" err="1" smtClean="0">
                <a:solidFill>
                  <a:schemeClr val="tx2">
                    <a:lumMod val="75000"/>
                  </a:schemeClr>
                </a:solidFill>
                <a:latin typeface="Courier New" panose="02070309020205020404" pitchFamily="49" charset="0"/>
              </a:rPr>
              <a:t>src</a:t>
            </a:r>
            <a:r>
              <a:rPr lang="el-GR" altLang="el-GR" b="1" dirty="0" smtClean="0">
                <a:solidFill>
                  <a:schemeClr val="tx2">
                    <a:lumMod val="75000"/>
                  </a:schemeClr>
                </a:solidFill>
                <a:latin typeface="Courier New" panose="02070309020205020404" pitchFamily="49" charset="0"/>
              </a:rPr>
              <a:t>="code.js"&gt;&lt;/</a:t>
            </a:r>
            <a:r>
              <a:rPr lang="el-GR" altLang="el-GR" b="1" dirty="0" err="1" smtClean="0">
                <a:solidFill>
                  <a:schemeClr val="tx2">
                    <a:lumMod val="75000"/>
                  </a:schemeClr>
                </a:solidFill>
                <a:latin typeface="Courier New" panose="02070309020205020404" pitchFamily="49" charset="0"/>
              </a:rPr>
              <a:t>script</a:t>
            </a:r>
            <a:r>
              <a:rPr lang="el-GR" altLang="el-GR" b="1" dirty="0" smtClean="0">
                <a:solidFill>
                  <a:schemeClr val="tx2">
                    <a:lumMod val="75000"/>
                  </a:schemeClr>
                </a:solidFill>
                <a:latin typeface="Courier New" panose="02070309020205020404" pitchFamily="49" charset="0"/>
              </a:rPr>
              <a:t>&gt;</a:t>
            </a:r>
          </a:p>
          <a:p>
            <a:pPr marL="391686" indent="-293764">
              <a:lnSpc>
                <a:spcPct val="95000"/>
              </a:lnSpc>
              <a:buClrTx/>
              <a:buSzTx/>
              <a:buNone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</a:pPr>
            <a:r>
              <a:rPr lang="el-GR" altLang="el-GR" dirty="0" smtClean="0">
                <a:latin typeface="Courier New" panose="02070309020205020404" pitchFamily="49" charset="0"/>
              </a:rPr>
              <a:t>&lt;/</a:t>
            </a:r>
            <a:r>
              <a:rPr lang="el-GR" altLang="el-GR" dirty="0" err="1" smtClean="0">
                <a:latin typeface="Courier New" panose="02070309020205020404" pitchFamily="49" charset="0"/>
              </a:rPr>
              <a:t>head</a:t>
            </a:r>
            <a:r>
              <a:rPr lang="el-GR" altLang="el-GR" dirty="0" smtClean="0">
                <a:latin typeface="Courier New" panose="02070309020205020404" pitchFamily="49" charset="0"/>
              </a:rPr>
              <a:t>&gt;</a:t>
            </a:r>
          </a:p>
          <a:p>
            <a:pPr marL="391686" indent="-293764">
              <a:lnSpc>
                <a:spcPct val="95000"/>
              </a:lnSpc>
              <a:buClrTx/>
              <a:buSzTx/>
              <a:buNone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</a:pPr>
            <a:r>
              <a:rPr lang="el-GR" altLang="el-GR" dirty="0" smtClean="0">
                <a:latin typeface="Courier New" panose="02070309020205020404" pitchFamily="49" charset="0"/>
              </a:rPr>
              <a:t>...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251180371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Grp="1" noChangeArrowheads="1"/>
          </p:cNvSpPr>
          <p:nvPr>
            <p:ph sz="quarter" idx="4294967295"/>
          </p:nvPr>
        </p:nvSpPr>
        <p:spPr>
          <a:xfrm>
            <a:off x="0" y="116632"/>
            <a:ext cx="9144000" cy="6741368"/>
          </a:xfrm>
        </p:spPr>
        <p:txBody>
          <a:bodyPr vert="horz" tIns="18287" numCol="2" anchor="t">
            <a:noAutofit/>
          </a:bodyPr>
          <a:lstStyle/>
          <a:p>
            <a:pPr marL="0" indent="0">
              <a:lnSpc>
                <a:spcPct val="95000"/>
              </a:lnSpc>
              <a:spcAft>
                <a:spcPts val="1293"/>
              </a:spcAft>
              <a:buNone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  <a:defRPr/>
            </a:pPr>
            <a:r>
              <a:rPr lang="el-GR" altLang="el-GR" sz="1600" dirty="0" err="1">
                <a:latin typeface="Courier New" panose="02070309020205020404" pitchFamily="49" charset="0"/>
              </a:rPr>
              <a:t>function</a:t>
            </a:r>
            <a:r>
              <a:rPr lang="el-GR" altLang="el-GR" sz="1600" dirty="0">
                <a:latin typeface="Courier New" panose="02070309020205020404" pitchFamily="49" charset="0"/>
              </a:rPr>
              <a:t> </a:t>
            </a:r>
            <a:r>
              <a:rPr lang="el-GR" altLang="el-GR" sz="1600" dirty="0" err="1">
                <a:latin typeface="Courier New" panose="02070309020205020404" pitchFamily="49" charset="0"/>
              </a:rPr>
              <a:t>twoDigit</a:t>
            </a:r>
            <a:r>
              <a:rPr lang="el-GR" altLang="el-GR" sz="1600" dirty="0">
                <a:latin typeface="Courier New" panose="02070309020205020404" pitchFamily="49" charset="0"/>
              </a:rPr>
              <a:t>(x) {</a:t>
            </a:r>
          </a:p>
          <a:p>
            <a:pPr marL="0" indent="0">
              <a:lnSpc>
                <a:spcPct val="95000"/>
              </a:lnSpc>
              <a:spcAft>
                <a:spcPts val="1293"/>
              </a:spcAft>
              <a:buNone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  <a:defRPr/>
            </a:pPr>
            <a:r>
              <a:rPr lang="el-GR" altLang="el-GR" sz="1600" dirty="0">
                <a:latin typeface="Courier New" panose="02070309020205020404" pitchFamily="49" charset="0"/>
              </a:rPr>
              <a:t>  </a:t>
            </a:r>
            <a:r>
              <a:rPr lang="el-GR" altLang="el-GR" sz="1600" dirty="0" err="1">
                <a:latin typeface="Courier New" panose="02070309020205020404" pitchFamily="49" charset="0"/>
              </a:rPr>
              <a:t>if</a:t>
            </a:r>
            <a:r>
              <a:rPr lang="el-GR" altLang="el-GR" sz="1600" dirty="0">
                <a:latin typeface="Courier New" panose="02070309020205020404" pitchFamily="49" charset="0"/>
              </a:rPr>
              <a:t> (x &lt; 10)  </a:t>
            </a:r>
          </a:p>
          <a:p>
            <a:pPr marL="0" indent="0">
              <a:lnSpc>
                <a:spcPct val="95000"/>
              </a:lnSpc>
              <a:spcAft>
                <a:spcPts val="1293"/>
              </a:spcAft>
              <a:buNone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  <a:defRPr/>
            </a:pPr>
            <a:r>
              <a:rPr lang="el-GR" altLang="el-GR" sz="1600" dirty="0">
                <a:latin typeface="Courier New" panose="02070309020205020404" pitchFamily="49" charset="0"/>
              </a:rPr>
              <a:t>    </a:t>
            </a:r>
            <a:r>
              <a:rPr lang="el-GR" altLang="el-GR" sz="1600" dirty="0" err="1">
                <a:latin typeface="Courier New" panose="02070309020205020404" pitchFamily="49" charset="0"/>
              </a:rPr>
              <a:t>return</a:t>
            </a:r>
            <a:r>
              <a:rPr lang="el-GR" altLang="el-GR" sz="1600" dirty="0">
                <a:latin typeface="Courier New" panose="02070309020205020404" pitchFamily="49" charset="0"/>
              </a:rPr>
              <a:t> "0"+x</a:t>
            </a:r>
          </a:p>
          <a:p>
            <a:pPr marL="0" indent="0">
              <a:lnSpc>
                <a:spcPct val="95000"/>
              </a:lnSpc>
              <a:spcAft>
                <a:spcPts val="1293"/>
              </a:spcAft>
              <a:buNone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  <a:defRPr/>
            </a:pPr>
            <a:r>
              <a:rPr lang="el-GR" altLang="el-GR" sz="1600" dirty="0">
                <a:latin typeface="Courier New" panose="02070309020205020404" pitchFamily="49" charset="0"/>
              </a:rPr>
              <a:t>  </a:t>
            </a:r>
            <a:r>
              <a:rPr lang="el-GR" altLang="el-GR" sz="1600" dirty="0" err="1">
                <a:latin typeface="Courier New" panose="02070309020205020404" pitchFamily="49" charset="0"/>
              </a:rPr>
              <a:t>else</a:t>
            </a:r>
            <a:endParaRPr lang="el-GR" altLang="el-GR" sz="1600" dirty="0">
              <a:latin typeface="Courier New" panose="02070309020205020404" pitchFamily="49" charset="0"/>
            </a:endParaRPr>
          </a:p>
          <a:p>
            <a:pPr marL="0" indent="0">
              <a:lnSpc>
                <a:spcPct val="95000"/>
              </a:lnSpc>
              <a:spcAft>
                <a:spcPts val="1293"/>
              </a:spcAft>
              <a:buNone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  <a:defRPr/>
            </a:pPr>
            <a:r>
              <a:rPr lang="el-GR" altLang="el-GR" sz="1600" dirty="0">
                <a:latin typeface="Courier New" panose="02070309020205020404" pitchFamily="49" charset="0"/>
              </a:rPr>
              <a:t>    </a:t>
            </a:r>
            <a:r>
              <a:rPr lang="el-GR" altLang="el-GR" sz="1600" dirty="0" err="1">
                <a:latin typeface="Courier New" panose="02070309020205020404" pitchFamily="49" charset="0"/>
              </a:rPr>
              <a:t>return</a:t>
            </a:r>
            <a:r>
              <a:rPr lang="el-GR" altLang="el-GR" sz="1600" dirty="0">
                <a:latin typeface="Courier New" panose="02070309020205020404" pitchFamily="49" charset="0"/>
              </a:rPr>
              <a:t> ""+x</a:t>
            </a:r>
          </a:p>
          <a:p>
            <a:pPr marL="0" indent="0">
              <a:lnSpc>
                <a:spcPct val="95000"/>
              </a:lnSpc>
              <a:spcAft>
                <a:spcPts val="1293"/>
              </a:spcAft>
              <a:buNone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  <a:defRPr/>
            </a:pPr>
            <a:r>
              <a:rPr lang="el-GR" altLang="el-GR" sz="1600" dirty="0">
                <a:latin typeface="Courier New" panose="02070309020205020404" pitchFamily="49" charset="0"/>
              </a:rPr>
              <a:t>}</a:t>
            </a:r>
          </a:p>
          <a:p>
            <a:pPr marL="0" indent="0">
              <a:lnSpc>
                <a:spcPct val="95000"/>
              </a:lnSpc>
              <a:spcAft>
                <a:spcPts val="1293"/>
              </a:spcAft>
              <a:buNone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  <a:defRPr/>
            </a:pPr>
            <a:endParaRPr lang="el-GR" altLang="el-GR" sz="1600" dirty="0">
              <a:latin typeface="Courier New" panose="02070309020205020404" pitchFamily="49" charset="0"/>
            </a:endParaRPr>
          </a:p>
          <a:p>
            <a:pPr marL="0" indent="0">
              <a:lnSpc>
                <a:spcPct val="95000"/>
              </a:lnSpc>
              <a:spcAft>
                <a:spcPts val="1293"/>
              </a:spcAft>
              <a:buNone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  <a:defRPr/>
            </a:pPr>
            <a:r>
              <a:rPr lang="el-GR" altLang="el-GR" sz="1600" dirty="0" err="1">
                <a:latin typeface="Courier New" panose="02070309020205020404" pitchFamily="49" charset="0"/>
              </a:rPr>
              <a:t>function</a:t>
            </a:r>
            <a:r>
              <a:rPr lang="el-GR" altLang="el-GR" sz="1600" dirty="0">
                <a:latin typeface="Courier New" panose="02070309020205020404" pitchFamily="49" charset="0"/>
              </a:rPr>
              <a:t> </a:t>
            </a:r>
            <a:r>
              <a:rPr lang="el-GR" altLang="el-GR" sz="1600" dirty="0" err="1">
                <a:latin typeface="Courier New" panose="02070309020205020404" pitchFamily="49" charset="0"/>
              </a:rPr>
              <a:t>getTimeNow</a:t>
            </a:r>
            <a:r>
              <a:rPr lang="el-GR" altLang="el-GR" sz="1600" dirty="0">
                <a:latin typeface="Courier New" panose="02070309020205020404" pitchFamily="49" charset="0"/>
              </a:rPr>
              <a:t>() {</a:t>
            </a:r>
          </a:p>
          <a:p>
            <a:pPr marL="0" indent="0">
              <a:lnSpc>
                <a:spcPct val="95000"/>
              </a:lnSpc>
              <a:spcAft>
                <a:spcPts val="1293"/>
              </a:spcAft>
              <a:buNone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  <a:defRPr/>
            </a:pPr>
            <a:r>
              <a:rPr lang="el-GR" altLang="el-GR" sz="1600" dirty="0">
                <a:latin typeface="Courier New" panose="02070309020205020404" pitchFamily="49" charset="0"/>
              </a:rPr>
              <a:t>  </a:t>
            </a:r>
            <a:r>
              <a:rPr lang="el-GR" altLang="el-GR" sz="1600" dirty="0" err="1">
                <a:latin typeface="Courier New" panose="02070309020205020404" pitchFamily="49" charset="0"/>
              </a:rPr>
              <a:t>var</a:t>
            </a:r>
            <a:r>
              <a:rPr lang="el-GR" altLang="el-GR" sz="1600" dirty="0">
                <a:latin typeface="Courier New" panose="02070309020205020404" pitchFamily="49" charset="0"/>
              </a:rPr>
              <a:t> </a:t>
            </a:r>
            <a:r>
              <a:rPr lang="el-GR" altLang="el-GR" sz="1600" dirty="0" err="1">
                <a:latin typeface="Courier New" panose="02070309020205020404" pitchFamily="49" charset="0"/>
              </a:rPr>
              <a:t>currentdate</a:t>
            </a:r>
            <a:r>
              <a:rPr lang="el-GR" altLang="el-GR" sz="1600" dirty="0">
                <a:latin typeface="Courier New" panose="02070309020205020404" pitchFamily="49" charset="0"/>
              </a:rPr>
              <a:t> = </a:t>
            </a:r>
            <a:r>
              <a:rPr lang="el-GR" altLang="el-GR" sz="1600" dirty="0" err="1">
                <a:latin typeface="Courier New" panose="02070309020205020404" pitchFamily="49" charset="0"/>
              </a:rPr>
              <a:t>new</a:t>
            </a:r>
            <a:r>
              <a:rPr lang="el-GR" altLang="el-GR" sz="1600" dirty="0">
                <a:latin typeface="Courier New" panose="02070309020205020404" pitchFamily="49" charset="0"/>
              </a:rPr>
              <a:t> </a:t>
            </a:r>
            <a:r>
              <a:rPr lang="el-GR" altLang="el-GR" sz="1600" dirty="0" err="1">
                <a:latin typeface="Courier New" panose="02070309020205020404" pitchFamily="49" charset="0"/>
              </a:rPr>
              <a:t>Date</a:t>
            </a:r>
            <a:r>
              <a:rPr lang="el-GR" altLang="el-GR" sz="1600" dirty="0">
                <a:latin typeface="Courier New" panose="02070309020205020404" pitchFamily="49" charset="0"/>
              </a:rPr>
              <a:t>();</a:t>
            </a:r>
          </a:p>
          <a:p>
            <a:pPr marL="0" indent="0">
              <a:lnSpc>
                <a:spcPct val="95000"/>
              </a:lnSpc>
              <a:spcAft>
                <a:spcPts val="1293"/>
              </a:spcAft>
              <a:buNone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  <a:defRPr/>
            </a:pPr>
            <a:r>
              <a:rPr lang="el-GR" altLang="el-GR" sz="1600" dirty="0">
                <a:latin typeface="Courier New" panose="02070309020205020404" pitchFamily="49" charset="0"/>
              </a:rPr>
              <a:t>  </a:t>
            </a:r>
            <a:r>
              <a:rPr lang="el-GR" altLang="el-GR" sz="1600" dirty="0" err="1">
                <a:latin typeface="Courier New" panose="02070309020205020404" pitchFamily="49" charset="0"/>
              </a:rPr>
              <a:t>return</a:t>
            </a:r>
            <a:r>
              <a:rPr lang="el-GR" altLang="el-GR" sz="1600" dirty="0">
                <a:latin typeface="Courier New" panose="02070309020205020404" pitchFamily="49" charset="0"/>
              </a:rPr>
              <a:t> {"</a:t>
            </a:r>
            <a:r>
              <a:rPr lang="el-GR" altLang="el-GR" sz="1600" dirty="0" err="1">
                <a:latin typeface="Courier New" panose="02070309020205020404" pitchFamily="49" charset="0"/>
              </a:rPr>
              <a:t>hours</a:t>
            </a:r>
            <a:r>
              <a:rPr lang="el-GR" altLang="el-GR" sz="1600" dirty="0">
                <a:latin typeface="Courier New" panose="02070309020205020404" pitchFamily="49" charset="0"/>
              </a:rPr>
              <a:t>"  : </a:t>
            </a:r>
            <a:r>
              <a:rPr lang="el-GR" altLang="el-GR" sz="1600" dirty="0" err="1">
                <a:latin typeface="Courier New" panose="02070309020205020404" pitchFamily="49" charset="0"/>
              </a:rPr>
              <a:t>twoDigit</a:t>
            </a:r>
            <a:r>
              <a:rPr lang="el-GR" altLang="el-GR" sz="1600" dirty="0">
                <a:latin typeface="Courier New" panose="02070309020205020404" pitchFamily="49" charset="0"/>
              </a:rPr>
              <a:t>(</a:t>
            </a:r>
            <a:r>
              <a:rPr lang="el-GR" altLang="el-GR" sz="1600" dirty="0" err="1">
                <a:latin typeface="Courier New" panose="02070309020205020404" pitchFamily="49" charset="0"/>
              </a:rPr>
              <a:t>currentdate.getHours</a:t>
            </a:r>
            <a:r>
              <a:rPr lang="el-GR" altLang="el-GR" sz="1600" dirty="0">
                <a:latin typeface="Courier New" panose="02070309020205020404" pitchFamily="49" charset="0"/>
              </a:rPr>
              <a:t>()),</a:t>
            </a:r>
          </a:p>
          <a:p>
            <a:pPr marL="0" indent="0">
              <a:lnSpc>
                <a:spcPct val="95000"/>
              </a:lnSpc>
              <a:spcAft>
                <a:spcPts val="1293"/>
              </a:spcAft>
              <a:buNone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  <a:defRPr/>
            </a:pPr>
            <a:r>
              <a:rPr lang="el-GR" altLang="el-GR" sz="1600" dirty="0">
                <a:latin typeface="Courier New" panose="02070309020205020404" pitchFamily="49" charset="0"/>
              </a:rPr>
              <a:t>          "</a:t>
            </a:r>
            <a:r>
              <a:rPr lang="el-GR" altLang="el-GR" sz="1600" dirty="0" err="1">
                <a:latin typeface="Courier New" panose="02070309020205020404" pitchFamily="49" charset="0"/>
              </a:rPr>
              <a:t>mins</a:t>
            </a:r>
            <a:r>
              <a:rPr lang="el-GR" altLang="el-GR" sz="1600" dirty="0">
                <a:latin typeface="Courier New" panose="02070309020205020404" pitchFamily="49" charset="0"/>
              </a:rPr>
              <a:t>"   : </a:t>
            </a:r>
            <a:r>
              <a:rPr lang="el-GR" altLang="el-GR" sz="1600" dirty="0" err="1">
                <a:latin typeface="Courier New" panose="02070309020205020404" pitchFamily="49" charset="0"/>
              </a:rPr>
              <a:t>twoDigit</a:t>
            </a:r>
            <a:r>
              <a:rPr lang="el-GR" altLang="el-GR" sz="1600" dirty="0">
                <a:latin typeface="Courier New" panose="02070309020205020404" pitchFamily="49" charset="0"/>
              </a:rPr>
              <a:t>(</a:t>
            </a:r>
            <a:r>
              <a:rPr lang="el-GR" altLang="el-GR" sz="1600" dirty="0" err="1">
                <a:latin typeface="Courier New" panose="02070309020205020404" pitchFamily="49" charset="0"/>
              </a:rPr>
              <a:t>currentdate.getMinutes</a:t>
            </a:r>
            <a:r>
              <a:rPr lang="el-GR" altLang="el-GR" sz="1600" dirty="0">
                <a:latin typeface="Courier New" panose="02070309020205020404" pitchFamily="49" charset="0"/>
              </a:rPr>
              <a:t>()),</a:t>
            </a:r>
          </a:p>
          <a:p>
            <a:pPr marL="0" indent="0">
              <a:lnSpc>
                <a:spcPct val="95000"/>
              </a:lnSpc>
              <a:spcAft>
                <a:spcPts val="1293"/>
              </a:spcAft>
              <a:buNone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  <a:defRPr/>
            </a:pPr>
            <a:r>
              <a:rPr lang="el-GR" altLang="el-GR" sz="1600" dirty="0">
                <a:latin typeface="Courier New" panose="02070309020205020404" pitchFamily="49" charset="0"/>
              </a:rPr>
              <a:t>          "</a:t>
            </a:r>
            <a:r>
              <a:rPr lang="el-GR" altLang="el-GR" sz="1600" dirty="0" err="1">
                <a:latin typeface="Courier New" panose="02070309020205020404" pitchFamily="49" charset="0"/>
              </a:rPr>
              <a:t>seconds</a:t>
            </a:r>
            <a:r>
              <a:rPr lang="el-GR" altLang="el-GR" sz="1600" dirty="0">
                <a:latin typeface="Courier New" panose="02070309020205020404" pitchFamily="49" charset="0"/>
              </a:rPr>
              <a:t>": </a:t>
            </a:r>
            <a:r>
              <a:rPr lang="el-GR" altLang="el-GR" sz="1600" dirty="0" err="1">
                <a:latin typeface="Courier New" panose="02070309020205020404" pitchFamily="49" charset="0"/>
              </a:rPr>
              <a:t>twoDigit</a:t>
            </a:r>
            <a:r>
              <a:rPr lang="el-GR" altLang="el-GR" sz="1600" dirty="0">
                <a:latin typeface="Courier New" panose="02070309020205020404" pitchFamily="49" charset="0"/>
              </a:rPr>
              <a:t>(</a:t>
            </a:r>
            <a:r>
              <a:rPr lang="el-GR" altLang="el-GR" sz="1600" dirty="0" err="1">
                <a:latin typeface="Courier New" panose="02070309020205020404" pitchFamily="49" charset="0"/>
              </a:rPr>
              <a:t>currentdate.getSeconds</a:t>
            </a:r>
            <a:r>
              <a:rPr lang="el-GR" altLang="el-GR" sz="1600" dirty="0">
                <a:latin typeface="Courier New" panose="02070309020205020404" pitchFamily="49" charset="0"/>
              </a:rPr>
              <a:t>())</a:t>
            </a:r>
          </a:p>
          <a:p>
            <a:pPr marL="0" indent="0">
              <a:lnSpc>
                <a:spcPct val="95000"/>
              </a:lnSpc>
              <a:spcAft>
                <a:spcPts val="1293"/>
              </a:spcAft>
              <a:buNone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  <a:defRPr/>
            </a:pPr>
            <a:r>
              <a:rPr lang="el-GR" altLang="el-GR" sz="1600" dirty="0">
                <a:latin typeface="Courier New" panose="02070309020205020404" pitchFamily="49" charset="0"/>
              </a:rPr>
              <a:t>         };</a:t>
            </a:r>
          </a:p>
          <a:p>
            <a:pPr marL="0" indent="0">
              <a:lnSpc>
                <a:spcPct val="95000"/>
              </a:lnSpc>
              <a:spcAft>
                <a:spcPts val="1293"/>
              </a:spcAft>
              <a:buNone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  <a:defRPr/>
            </a:pPr>
            <a:r>
              <a:rPr lang="el-GR" altLang="el-GR" sz="1600" dirty="0">
                <a:latin typeface="Courier New" panose="02070309020205020404" pitchFamily="49" charset="0"/>
              </a:rPr>
              <a:t>}</a:t>
            </a:r>
          </a:p>
          <a:p>
            <a:pPr marL="0" indent="0">
              <a:lnSpc>
                <a:spcPct val="95000"/>
              </a:lnSpc>
              <a:spcAft>
                <a:spcPts val="1293"/>
              </a:spcAft>
              <a:buNone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  <a:defRPr/>
            </a:pPr>
            <a:r>
              <a:rPr lang="el-GR" altLang="el-GR" sz="1600" dirty="0" err="1" smtClean="0">
                <a:latin typeface="Courier New" panose="02070309020205020404" pitchFamily="49" charset="0"/>
              </a:rPr>
              <a:t>function</a:t>
            </a:r>
            <a:r>
              <a:rPr lang="el-GR" altLang="el-GR" sz="1600" dirty="0" smtClean="0">
                <a:latin typeface="Courier New" panose="02070309020205020404" pitchFamily="49" charset="0"/>
              </a:rPr>
              <a:t> </a:t>
            </a:r>
            <a:r>
              <a:rPr lang="el-GR" altLang="el-GR" sz="1600" dirty="0" err="1">
                <a:latin typeface="Courier New" panose="02070309020205020404" pitchFamily="49" charset="0"/>
              </a:rPr>
              <a:t>updateTime</a:t>
            </a:r>
            <a:r>
              <a:rPr lang="el-GR" altLang="el-GR" sz="1600" dirty="0">
                <a:latin typeface="Courier New" panose="02070309020205020404" pitchFamily="49" charset="0"/>
              </a:rPr>
              <a:t>() {</a:t>
            </a:r>
          </a:p>
          <a:p>
            <a:pPr marL="0" indent="0">
              <a:lnSpc>
                <a:spcPct val="95000"/>
              </a:lnSpc>
              <a:spcAft>
                <a:spcPts val="1293"/>
              </a:spcAft>
              <a:buNone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  <a:defRPr/>
            </a:pPr>
            <a:r>
              <a:rPr lang="el-GR" altLang="el-GR" sz="1600" dirty="0">
                <a:latin typeface="Courier New" panose="02070309020205020404" pitchFamily="49" charset="0"/>
              </a:rPr>
              <a:t>  </a:t>
            </a:r>
            <a:r>
              <a:rPr lang="el-GR" altLang="el-GR" sz="1600" dirty="0" err="1">
                <a:latin typeface="Courier New" panose="02070309020205020404" pitchFamily="49" charset="0"/>
              </a:rPr>
              <a:t>var</a:t>
            </a:r>
            <a:r>
              <a:rPr lang="el-GR" altLang="el-GR" sz="1600" dirty="0">
                <a:latin typeface="Courier New" panose="02070309020205020404" pitchFamily="49" charset="0"/>
              </a:rPr>
              <a:t> t = </a:t>
            </a:r>
            <a:r>
              <a:rPr lang="el-GR" altLang="el-GR" sz="1600" dirty="0" err="1">
                <a:latin typeface="Courier New" panose="02070309020205020404" pitchFamily="49" charset="0"/>
              </a:rPr>
              <a:t>getTimeNow</a:t>
            </a:r>
            <a:r>
              <a:rPr lang="el-GR" altLang="el-GR" sz="1600" dirty="0">
                <a:latin typeface="Courier New" panose="02070309020205020404" pitchFamily="49" charset="0"/>
              </a:rPr>
              <a:t>();</a:t>
            </a:r>
          </a:p>
          <a:p>
            <a:pPr marL="0" indent="0">
              <a:lnSpc>
                <a:spcPct val="95000"/>
              </a:lnSpc>
              <a:spcAft>
                <a:spcPts val="1293"/>
              </a:spcAft>
              <a:buNone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  <a:defRPr/>
            </a:pPr>
            <a:r>
              <a:rPr lang="el-GR" altLang="el-GR" sz="1600" dirty="0">
                <a:latin typeface="Courier New" panose="02070309020205020404" pitchFamily="49" charset="0"/>
              </a:rPr>
              <a:t>  $("#</a:t>
            </a:r>
            <a:r>
              <a:rPr lang="el-GR" altLang="el-GR" sz="1600" dirty="0" err="1">
                <a:latin typeface="Courier New" panose="02070309020205020404" pitchFamily="49" charset="0"/>
              </a:rPr>
              <a:t>timedisplay</a:t>
            </a:r>
            <a:r>
              <a:rPr lang="el-GR" altLang="el-GR" sz="1600" dirty="0">
                <a:latin typeface="Courier New" panose="02070309020205020404" pitchFamily="49" charset="0"/>
              </a:rPr>
              <a:t>").</a:t>
            </a:r>
            <a:r>
              <a:rPr lang="el-GR" altLang="el-GR" sz="1600" dirty="0" err="1">
                <a:latin typeface="Courier New" panose="02070309020205020404" pitchFamily="49" charset="0"/>
              </a:rPr>
              <a:t>text</a:t>
            </a:r>
            <a:r>
              <a:rPr lang="el-GR" altLang="el-GR" sz="1600" dirty="0">
                <a:latin typeface="Courier New" panose="02070309020205020404" pitchFamily="49" charset="0"/>
              </a:rPr>
              <a:t>(</a:t>
            </a:r>
            <a:r>
              <a:rPr lang="el-GR" altLang="el-GR" sz="1600" dirty="0" err="1">
                <a:latin typeface="Courier New" panose="02070309020205020404" pitchFamily="49" charset="0"/>
              </a:rPr>
              <a:t>t.hours</a:t>
            </a:r>
            <a:r>
              <a:rPr lang="el-GR" altLang="el-GR" sz="1600" dirty="0">
                <a:latin typeface="Courier New" panose="02070309020205020404" pitchFamily="49" charset="0"/>
              </a:rPr>
              <a:t>+"."+</a:t>
            </a:r>
            <a:r>
              <a:rPr lang="el-GR" altLang="el-GR" sz="1600" dirty="0" err="1">
                <a:latin typeface="Courier New" panose="02070309020205020404" pitchFamily="49" charset="0"/>
              </a:rPr>
              <a:t>t.mins</a:t>
            </a:r>
            <a:r>
              <a:rPr lang="el-GR" altLang="el-GR" sz="1600" dirty="0">
                <a:latin typeface="Courier New" panose="02070309020205020404" pitchFamily="49" charset="0"/>
              </a:rPr>
              <a:t>+":"+</a:t>
            </a:r>
            <a:r>
              <a:rPr lang="el-GR" altLang="el-GR" sz="1600" dirty="0" err="1">
                <a:latin typeface="Courier New" panose="02070309020205020404" pitchFamily="49" charset="0"/>
              </a:rPr>
              <a:t>t.seconds</a:t>
            </a:r>
            <a:r>
              <a:rPr lang="el-GR" altLang="el-GR" sz="1600" dirty="0">
                <a:latin typeface="Courier New" panose="02070309020205020404" pitchFamily="49" charset="0"/>
              </a:rPr>
              <a:t>);</a:t>
            </a:r>
          </a:p>
          <a:p>
            <a:pPr marL="0" indent="0">
              <a:lnSpc>
                <a:spcPct val="95000"/>
              </a:lnSpc>
              <a:spcAft>
                <a:spcPts val="1293"/>
              </a:spcAft>
              <a:buNone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  <a:defRPr/>
            </a:pPr>
            <a:r>
              <a:rPr lang="el-GR" altLang="el-GR" sz="1600" dirty="0">
                <a:latin typeface="Courier New" panose="02070309020205020404" pitchFamily="49" charset="0"/>
              </a:rPr>
              <a:t>  </a:t>
            </a:r>
            <a:r>
              <a:rPr lang="el-GR" altLang="el-GR" sz="1600" dirty="0" err="1">
                <a:latin typeface="Courier New" panose="02070309020205020404" pitchFamily="49" charset="0"/>
              </a:rPr>
              <a:t>setTimeout</a:t>
            </a:r>
            <a:r>
              <a:rPr lang="el-GR" altLang="el-GR" sz="1600" dirty="0">
                <a:latin typeface="Courier New" panose="02070309020205020404" pitchFamily="49" charset="0"/>
              </a:rPr>
              <a:t>(</a:t>
            </a:r>
            <a:r>
              <a:rPr lang="el-GR" altLang="el-GR" sz="1600" dirty="0" err="1">
                <a:latin typeface="Courier New" panose="02070309020205020404" pitchFamily="49" charset="0"/>
              </a:rPr>
              <a:t>updateTime</a:t>
            </a:r>
            <a:r>
              <a:rPr lang="el-GR" altLang="el-GR" sz="1600" dirty="0">
                <a:latin typeface="Courier New" panose="02070309020205020404" pitchFamily="49" charset="0"/>
              </a:rPr>
              <a:t>, 1000);</a:t>
            </a:r>
          </a:p>
          <a:p>
            <a:pPr marL="0" indent="0">
              <a:lnSpc>
                <a:spcPct val="95000"/>
              </a:lnSpc>
              <a:spcAft>
                <a:spcPts val="1293"/>
              </a:spcAft>
              <a:buNone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  <a:defRPr/>
            </a:pPr>
            <a:r>
              <a:rPr lang="el-GR" altLang="el-GR" sz="1600" dirty="0">
                <a:latin typeface="Courier New" panose="02070309020205020404" pitchFamily="49" charset="0"/>
              </a:rPr>
              <a:t>}</a:t>
            </a:r>
          </a:p>
          <a:p>
            <a:pPr marL="0" indent="0">
              <a:lnSpc>
                <a:spcPct val="95000"/>
              </a:lnSpc>
              <a:spcAft>
                <a:spcPts val="1293"/>
              </a:spcAft>
              <a:buNone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  <a:defRPr/>
            </a:pPr>
            <a:endParaRPr lang="el-GR" altLang="el-GR" sz="1600" dirty="0">
              <a:latin typeface="Courier New" panose="02070309020205020404" pitchFamily="49" charset="0"/>
            </a:endParaRPr>
          </a:p>
          <a:p>
            <a:pPr marL="0" indent="0">
              <a:lnSpc>
                <a:spcPct val="95000"/>
              </a:lnSpc>
              <a:spcAft>
                <a:spcPts val="1293"/>
              </a:spcAft>
              <a:buNone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  <a:defRPr/>
            </a:pPr>
            <a:r>
              <a:rPr lang="el-GR" altLang="el-GR" sz="1600" dirty="0">
                <a:latin typeface="Courier New" panose="02070309020205020404" pitchFamily="49" charset="0"/>
              </a:rPr>
              <a:t>$(</a:t>
            </a:r>
            <a:r>
              <a:rPr lang="el-GR" altLang="el-GR" sz="1600" dirty="0" err="1">
                <a:latin typeface="Courier New" panose="02070309020205020404" pitchFamily="49" charset="0"/>
              </a:rPr>
              <a:t>document</a:t>
            </a:r>
            <a:r>
              <a:rPr lang="el-GR" altLang="el-GR" sz="1600" dirty="0">
                <a:latin typeface="Courier New" panose="02070309020205020404" pitchFamily="49" charset="0"/>
              </a:rPr>
              <a:t>).</a:t>
            </a:r>
            <a:r>
              <a:rPr lang="el-GR" altLang="el-GR" sz="1600" dirty="0" err="1">
                <a:latin typeface="Courier New" panose="02070309020205020404" pitchFamily="49" charset="0"/>
              </a:rPr>
              <a:t>ready</a:t>
            </a:r>
            <a:r>
              <a:rPr lang="el-GR" altLang="el-GR" sz="1600" dirty="0">
                <a:latin typeface="Courier New" panose="02070309020205020404" pitchFamily="49" charset="0"/>
              </a:rPr>
              <a:t>(</a:t>
            </a:r>
            <a:r>
              <a:rPr lang="el-GR" altLang="el-GR" sz="1600" dirty="0" err="1">
                <a:latin typeface="Courier New" panose="02070309020205020404" pitchFamily="49" charset="0"/>
              </a:rPr>
              <a:t>updateTime</a:t>
            </a:r>
            <a:r>
              <a:rPr lang="el-GR" altLang="el-GR" sz="1600" dirty="0">
                <a:latin typeface="Courier New" panose="02070309020205020404" pitchFamily="49" charset="0"/>
              </a:rPr>
              <a:t>);</a:t>
            </a:r>
          </a:p>
          <a:p>
            <a:pPr marL="0" indent="0">
              <a:lnSpc>
                <a:spcPct val="95000"/>
              </a:lnSpc>
              <a:spcAft>
                <a:spcPts val="1293"/>
              </a:spcAft>
              <a:buNone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  <a:defRPr/>
            </a:pPr>
            <a:endParaRPr lang="el-GR" altLang="el-GR" sz="1600" dirty="0">
              <a:latin typeface="Courier New" panose="02070309020205020404" pitchFamily="49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36499682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333500" y="2492896"/>
            <a:ext cx="6477000" cy="1828800"/>
          </a:xfrm>
        </p:spPr>
        <p:txBody>
          <a:bodyPr>
            <a:normAutofit fontScale="90000"/>
          </a:bodyPr>
          <a:lstStyle/>
          <a:p>
            <a:pPr algn="ctr"/>
            <a:r>
              <a:rPr lang="el-GR" cap="none" dirty="0" smtClean="0"/>
              <a:t>Σας ευχαριστώ πολύ</a:t>
            </a:r>
            <a:br>
              <a:rPr lang="el-GR" cap="none" dirty="0" smtClean="0"/>
            </a:br>
            <a:r>
              <a:rPr lang="el-GR" cap="none" dirty="0"/>
              <a:t/>
            </a:r>
            <a:br>
              <a:rPr lang="el-GR" cap="none" dirty="0"/>
            </a:br>
            <a:r>
              <a:rPr lang="el-GR" sz="4000" cap="none" dirty="0" smtClean="0"/>
              <a:t>Ερωτήσεις</a:t>
            </a:r>
            <a:r>
              <a:rPr lang="en-US" sz="4000" cap="none" dirty="0" smtClean="0"/>
              <a:t>;</a:t>
            </a:r>
            <a:endParaRPr lang="el-GR" cap="none" dirty="0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2339752" y="6050037"/>
            <a:ext cx="6728048" cy="6858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0" indent="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None/>
              <a:defRPr kumimoji="0" sz="26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None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2300" dirty="0" smtClean="0"/>
              <a:t>Μονάδα Αριστείας ΕΛ/ΛΑΚ ΤΕΙ Αθήνας</a:t>
            </a:r>
            <a:endParaRPr lang="el-GR" sz="2300" dirty="0"/>
          </a:p>
        </p:txBody>
      </p:sp>
      <p:pic>
        <p:nvPicPr>
          <p:cNvPr id="7" name="Picture 9" descr="C:\Users\alex\Desktop\images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57306" y="6066000"/>
            <a:ext cx="1920047" cy="6724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10" descr="C:\Users\alex\Desktop\logo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305" y="6102022"/>
            <a:ext cx="2172502" cy="6031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xmlns="" val="1400578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/>
        <p:txBody>
          <a:bodyPr vert="horz" tIns="30173" anchor="ctr">
            <a:normAutofit fontScale="90000"/>
          </a:bodyPr>
          <a:lstStyle/>
          <a:p>
            <a:pPr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</a:pPr>
            <a:r>
              <a:rPr lang="el-GR" altLang="el-GR" smtClean="0"/>
              <a:t>Παγκόσμιος Ιστός</a:t>
            </a:r>
            <a:br>
              <a:rPr lang="el-GR" altLang="el-GR" smtClean="0"/>
            </a:br>
            <a:r>
              <a:rPr lang="el-GR" altLang="el-GR" smtClean="0"/>
              <a:t>(World-Wide Web)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marL="391686" indent="-293764">
              <a:buSzPct val="45000"/>
              <a:buFont typeface="Wingdings" panose="05000000000000000000" pitchFamily="2" charset="2"/>
              <a:buChar char=""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</a:pPr>
            <a:r>
              <a:rPr lang="el-GR" altLang="el-GR" smtClean="0"/>
              <a:t>Ιστοσελίδες (Web pages)</a:t>
            </a:r>
          </a:p>
          <a:p>
            <a:pPr marL="391686" indent="-293764">
              <a:buSzPct val="45000"/>
              <a:buFont typeface="Wingdings" panose="05000000000000000000" pitchFamily="2" charset="2"/>
              <a:buChar char=""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</a:pPr>
            <a:r>
              <a:rPr lang="el-GR" altLang="el-GR" smtClean="0"/>
              <a:t>Κείμενο με συνδέσμους (links), γραφικά</a:t>
            </a:r>
          </a:p>
          <a:p>
            <a:pPr marL="391686" indent="-293764">
              <a:buSzPct val="45000"/>
              <a:buNone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</a:pPr>
            <a:endParaRPr lang="el-GR" altLang="el-GR" smtClean="0"/>
          </a:p>
        </p:txBody>
      </p:sp>
      <p:pic>
        <p:nvPicPr>
          <p:cNvPr id="5124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7521" y="2840041"/>
            <a:ext cx="7575840" cy="35049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xmlns="" val="120212593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/>
          <p:cNvSpPr>
            <a:spLocks noGrp="1" noChangeArrowheads="1"/>
          </p:cNvSpPr>
          <p:nvPr>
            <p:ph type="title"/>
          </p:nvPr>
        </p:nvSpPr>
        <p:spPr/>
        <p:txBody>
          <a:bodyPr vert="horz" tIns="30173" anchor="ctr">
            <a:normAutofit fontScale="90000"/>
          </a:bodyPr>
          <a:lstStyle/>
          <a:p>
            <a:pPr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</a:pPr>
            <a:r>
              <a:rPr lang="el-GR" altLang="el-GR" smtClean="0"/>
              <a:t>Hypertext Markup Language (HTML)</a:t>
            </a:r>
          </a:p>
        </p:txBody>
      </p:sp>
      <p:sp>
        <p:nvSpPr>
          <p:cNvPr id="7171" name="Rectangle 2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marL="391686" indent="-293764">
              <a:buSzPct val="45000"/>
              <a:buFont typeface="Wingdings" panose="05000000000000000000" pitchFamily="2" charset="2"/>
              <a:buChar char=""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</a:pPr>
            <a:r>
              <a:rPr lang="el-GR" altLang="el-GR" smtClean="0"/>
              <a:t>Γλώσσα σήμανσης</a:t>
            </a:r>
          </a:p>
          <a:p>
            <a:pPr marL="391686" indent="-293764">
              <a:buSzPct val="45000"/>
              <a:buFont typeface="Wingdings" panose="05000000000000000000" pitchFamily="2" charset="2"/>
              <a:buChar char=""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</a:pPr>
            <a:r>
              <a:rPr lang="el-GR" altLang="el-GR" smtClean="0"/>
              <a:t>Περιγράφει το </a:t>
            </a:r>
            <a:r>
              <a:rPr lang="el-GR" altLang="el-GR" b="1" smtClean="0"/>
              <a:t>περιεχόμενο</a:t>
            </a:r>
            <a:r>
              <a:rPr lang="el-GR" altLang="el-GR" smtClean="0"/>
              <a:t> μιας σελίδας: κείμενο, παραγράφους, εικόνες, συνδέσμους, βίντεο, άλλα αντικείμενα</a:t>
            </a:r>
          </a:p>
          <a:p>
            <a:pPr marL="391686" indent="-293764">
              <a:buSzPct val="45000"/>
              <a:buFont typeface="Wingdings" panose="05000000000000000000" pitchFamily="2" charset="2"/>
              <a:buChar char=""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</a:pPr>
            <a:r>
              <a:rPr lang="el-GR" altLang="el-GR" smtClean="0"/>
              <a:t>HTML5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203977625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41441" y="406441"/>
            <a:ext cx="8062560" cy="60465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xmlns="" val="297604440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"/>
          <p:cNvSpPr>
            <a:spLocks noGrp="1" noChangeArrowheads="1"/>
          </p:cNvSpPr>
          <p:nvPr>
            <p:ph type="title"/>
          </p:nvPr>
        </p:nvSpPr>
        <p:spPr/>
        <p:txBody>
          <a:bodyPr vert="horz" tIns="30173" anchor="ctr">
            <a:normAutofit/>
          </a:bodyPr>
          <a:lstStyle/>
          <a:p>
            <a:pPr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</a:pPr>
            <a:r>
              <a:rPr lang="el-GR" altLang="el-GR" smtClean="0"/>
              <a:t>HTML</a:t>
            </a:r>
          </a:p>
        </p:txBody>
      </p:sp>
      <p:sp>
        <p:nvSpPr>
          <p:cNvPr id="11267" name="Rectangle 2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marL="391686" indent="-293764">
              <a:buSzPct val="45000"/>
              <a:buFont typeface="Wingdings" panose="05000000000000000000" pitchFamily="2" charset="2"/>
              <a:buChar char=""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</a:pPr>
            <a:r>
              <a:rPr lang="el-GR" altLang="el-GR" smtClean="0"/>
              <a:t>Το έγγραφο χωρίζεται σε head και body</a:t>
            </a:r>
          </a:p>
          <a:p>
            <a:pPr marL="391686" indent="-293764">
              <a:buSzPct val="45000"/>
              <a:buFont typeface="Wingdings" panose="05000000000000000000" pitchFamily="2" charset="2"/>
              <a:buChar char=""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</a:pPr>
            <a:r>
              <a:rPr lang="el-GR" altLang="el-GR" smtClean="0"/>
              <a:t>Το περιεχόμενο δηλώνεται ως στοιχεία (elements), με τη βοήθεια tags</a:t>
            </a:r>
          </a:p>
          <a:p>
            <a:pPr marL="391686" indent="-293764">
              <a:buSzPct val="45000"/>
              <a:buFont typeface="Wingdings" panose="05000000000000000000" pitchFamily="2" charset="2"/>
              <a:buChar char=""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</a:pPr>
            <a:r>
              <a:rPr lang="el-GR" altLang="el-GR" smtClean="0"/>
              <a:t>Με λίγες εξαιρέσεις, όταν ένα tag ανοίγει, πρέπει και να κλείνει:</a:t>
            </a:r>
          </a:p>
          <a:p>
            <a:pPr marL="391686" indent="-293764">
              <a:lnSpc>
                <a:spcPct val="95000"/>
              </a:lnSpc>
              <a:buSzPct val="45000"/>
              <a:buNone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</a:pPr>
            <a:r>
              <a:rPr lang="el-GR" altLang="el-GR" sz="2177">
                <a:latin typeface="Courier New" panose="02070309020205020404" pitchFamily="49" charset="0"/>
              </a:rPr>
              <a:t>&lt;a href=”</a:t>
            </a:r>
            <a:r>
              <a:rPr lang="el-GR" altLang="el-GR" sz="2177">
                <a:latin typeface="Courier New" panose="02070309020205020404" pitchFamily="49" charset="0"/>
                <a:hlinkClick r:id="rId4"/>
              </a:rPr>
              <a:t>http://www.teiath.gr</a:t>
            </a:r>
            <a:r>
              <a:rPr lang="el-GR" altLang="el-GR" sz="2177">
                <a:latin typeface="Courier New" panose="02070309020205020404" pitchFamily="49" charset="0"/>
              </a:rPr>
              <a:t>”&gt;TEI&lt;/a&gt;</a:t>
            </a:r>
          </a:p>
          <a:p>
            <a:pPr marL="391686" indent="-293764">
              <a:lnSpc>
                <a:spcPct val="95000"/>
              </a:lnSpc>
              <a:buSzPct val="45000"/>
              <a:buNone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</a:pPr>
            <a:r>
              <a:rPr lang="el-GR" altLang="el-GR" sz="2177">
                <a:latin typeface="Courier New" panose="02070309020205020404" pitchFamily="49" charset="0"/>
              </a:rPr>
              <a:t>&lt;img src="/images/top_06.jpg" border="0" width="100%" height="186px" /&gt;</a:t>
            </a:r>
          </a:p>
          <a:p>
            <a:pPr marL="391686" indent="-293764">
              <a:buSzPct val="45000"/>
              <a:buFont typeface="Wingdings" panose="05000000000000000000" pitchFamily="2" charset="2"/>
              <a:buChar char=""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</a:pPr>
            <a:r>
              <a:rPr lang="el-GR" altLang="el-GR" smtClean="0"/>
              <a:t>Ένα στοιχείο μπορεί να:</a:t>
            </a:r>
          </a:p>
          <a:p>
            <a:pPr marL="783372" lvl="1" indent="-293764">
              <a:buSzPct val="75000"/>
              <a:buFont typeface="Symbol" panose="05050102010706020507" pitchFamily="18" charset="2"/>
              <a:buChar char=""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</a:pPr>
            <a:r>
              <a:rPr lang="el-GR" altLang="el-GR" smtClean="0"/>
              <a:t>έχει attributes ή περιεχομένο</a:t>
            </a:r>
          </a:p>
          <a:p>
            <a:pPr marL="783372" lvl="1" indent="-293764">
              <a:buSzPct val="75000"/>
              <a:buFont typeface="Symbol" panose="05050102010706020507" pitchFamily="18" charset="2"/>
              <a:buChar char=""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</a:pPr>
            <a:r>
              <a:rPr lang="el-GR" altLang="el-GR" smtClean="0"/>
              <a:t>περιέχει άλλα στοιχεία</a:t>
            </a:r>
          </a:p>
          <a:p>
            <a:pPr marL="391686" indent="-293764">
              <a:lnSpc>
                <a:spcPct val="95000"/>
              </a:lnSpc>
              <a:buSzPct val="45000"/>
              <a:buNone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</a:pPr>
            <a:r>
              <a:rPr lang="el-GR" altLang="el-GR" sz="2177">
                <a:latin typeface="Courier New" panose="02070309020205020404" pitchFamily="49" charset="0"/>
              </a:rPr>
              <a:t>&lt;div id=”theform”&gt;&lt;form&gt;...&lt;/form&gt;&lt;div class=”c1”/&gt;&lt;/div&gt;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274187624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Grp="1" noChangeArrowheads="1"/>
          </p:cNvSpPr>
          <p:nvPr>
            <p:ph type="title"/>
          </p:nvPr>
        </p:nvSpPr>
        <p:spPr/>
        <p:txBody>
          <a:bodyPr vert="horz" tIns="30173" anchor="ctr">
            <a:normAutofit/>
          </a:bodyPr>
          <a:lstStyle/>
          <a:p>
            <a:pPr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</a:pPr>
            <a:r>
              <a:rPr lang="el-GR" altLang="el-GR" smtClean="0"/>
              <a:t>Παράδειγμα: Ρολόι</a:t>
            </a:r>
          </a:p>
        </p:txBody>
      </p:sp>
      <p:sp>
        <p:nvSpPr>
          <p:cNvPr id="13315" name="Rectangle 2"/>
          <p:cNvSpPr>
            <a:spLocks noGrp="1" noChangeArrowheads="1"/>
          </p:cNvSpPr>
          <p:nvPr>
            <p:ph sz="quarter" idx="1"/>
          </p:nvPr>
        </p:nvSpPr>
        <p:spPr/>
        <p:txBody>
          <a:bodyPr vert="horz" tIns="18287">
            <a:normAutofit/>
          </a:bodyPr>
          <a:lstStyle/>
          <a:p>
            <a:pPr marL="0" indent="0">
              <a:lnSpc>
                <a:spcPct val="95000"/>
              </a:lnSpc>
              <a:buNone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</a:pPr>
            <a:r>
              <a:rPr lang="el-GR" altLang="el-GR" dirty="0" smtClean="0">
                <a:latin typeface="Courier New" panose="02070309020205020404" pitchFamily="49" charset="0"/>
              </a:rPr>
              <a:t>&lt;</a:t>
            </a:r>
            <a:r>
              <a:rPr lang="el-GR" altLang="el-GR" dirty="0" err="1" smtClean="0">
                <a:latin typeface="Courier New" panose="02070309020205020404" pitchFamily="49" charset="0"/>
              </a:rPr>
              <a:t>html</a:t>
            </a:r>
            <a:r>
              <a:rPr lang="el-GR" altLang="el-GR" dirty="0" smtClean="0">
                <a:latin typeface="Courier New" panose="02070309020205020404" pitchFamily="49" charset="0"/>
              </a:rPr>
              <a:t>&gt;</a:t>
            </a:r>
          </a:p>
          <a:p>
            <a:pPr marL="0" indent="0">
              <a:lnSpc>
                <a:spcPct val="95000"/>
              </a:lnSpc>
              <a:buNone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</a:pPr>
            <a:r>
              <a:rPr lang="el-GR" altLang="el-GR" dirty="0" smtClean="0">
                <a:latin typeface="Courier New" panose="02070309020205020404" pitchFamily="49" charset="0"/>
              </a:rPr>
              <a:t>  &lt;</a:t>
            </a:r>
            <a:r>
              <a:rPr lang="el-GR" altLang="el-GR" dirty="0" err="1" smtClean="0">
                <a:latin typeface="Courier New" panose="02070309020205020404" pitchFamily="49" charset="0"/>
              </a:rPr>
              <a:t>head</a:t>
            </a:r>
            <a:r>
              <a:rPr lang="el-GR" altLang="el-GR" dirty="0" smtClean="0">
                <a:latin typeface="Courier New" panose="02070309020205020404" pitchFamily="49" charset="0"/>
              </a:rPr>
              <a:t>&gt;</a:t>
            </a:r>
          </a:p>
          <a:p>
            <a:pPr marL="0" indent="0">
              <a:lnSpc>
                <a:spcPct val="95000"/>
              </a:lnSpc>
              <a:buNone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</a:pPr>
            <a:r>
              <a:rPr lang="el-GR" altLang="el-GR" dirty="0" smtClean="0">
                <a:latin typeface="Courier New" panose="02070309020205020404" pitchFamily="49" charset="0"/>
              </a:rPr>
              <a:t>    &lt;</a:t>
            </a:r>
            <a:r>
              <a:rPr lang="el-GR" altLang="el-GR" dirty="0" err="1" smtClean="0">
                <a:latin typeface="Courier New" panose="02070309020205020404" pitchFamily="49" charset="0"/>
              </a:rPr>
              <a:t>title</a:t>
            </a:r>
            <a:r>
              <a:rPr lang="el-GR" altLang="el-GR" dirty="0" smtClean="0">
                <a:latin typeface="Courier New" panose="02070309020205020404" pitchFamily="49" charset="0"/>
              </a:rPr>
              <a:t>&gt;</a:t>
            </a:r>
            <a:r>
              <a:rPr lang="el-GR" altLang="el-GR" dirty="0" err="1" smtClean="0">
                <a:latin typeface="Courier New" panose="02070309020205020404" pitchFamily="49" charset="0"/>
              </a:rPr>
              <a:t>Clock</a:t>
            </a:r>
            <a:r>
              <a:rPr lang="el-GR" altLang="el-GR" dirty="0" smtClean="0">
                <a:latin typeface="Courier New" panose="02070309020205020404" pitchFamily="49" charset="0"/>
              </a:rPr>
              <a:t>&lt;/</a:t>
            </a:r>
            <a:r>
              <a:rPr lang="el-GR" altLang="el-GR" dirty="0" err="1" smtClean="0">
                <a:latin typeface="Courier New" panose="02070309020205020404" pitchFamily="49" charset="0"/>
              </a:rPr>
              <a:t>title</a:t>
            </a:r>
            <a:r>
              <a:rPr lang="el-GR" altLang="el-GR" dirty="0" smtClean="0">
                <a:latin typeface="Courier New" panose="02070309020205020404" pitchFamily="49" charset="0"/>
              </a:rPr>
              <a:t>&gt;</a:t>
            </a:r>
          </a:p>
          <a:p>
            <a:pPr marL="0" indent="0">
              <a:lnSpc>
                <a:spcPct val="95000"/>
              </a:lnSpc>
              <a:buNone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</a:pPr>
            <a:r>
              <a:rPr lang="el-GR" altLang="el-GR" dirty="0" smtClean="0">
                <a:latin typeface="Courier New" panose="02070309020205020404" pitchFamily="49" charset="0"/>
              </a:rPr>
              <a:t>  &lt;/</a:t>
            </a:r>
            <a:r>
              <a:rPr lang="el-GR" altLang="el-GR" dirty="0" err="1" smtClean="0">
                <a:latin typeface="Courier New" panose="02070309020205020404" pitchFamily="49" charset="0"/>
              </a:rPr>
              <a:t>head</a:t>
            </a:r>
            <a:r>
              <a:rPr lang="el-GR" altLang="el-GR" dirty="0" smtClean="0">
                <a:latin typeface="Courier New" panose="02070309020205020404" pitchFamily="49" charset="0"/>
              </a:rPr>
              <a:t>&gt;</a:t>
            </a:r>
          </a:p>
          <a:p>
            <a:pPr marL="0" indent="0">
              <a:lnSpc>
                <a:spcPct val="95000"/>
              </a:lnSpc>
              <a:buNone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</a:pPr>
            <a:r>
              <a:rPr lang="el-GR" altLang="el-GR" dirty="0" smtClean="0">
                <a:latin typeface="Courier New" panose="02070309020205020404" pitchFamily="49" charset="0"/>
              </a:rPr>
              <a:t>&lt;</a:t>
            </a:r>
            <a:r>
              <a:rPr lang="el-GR" altLang="el-GR" dirty="0" err="1" smtClean="0">
                <a:latin typeface="Courier New" panose="02070309020205020404" pitchFamily="49" charset="0"/>
              </a:rPr>
              <a:t>body</a:t>
            </a:r>
            <a:r>
              <a:rPr lang="el-GR" altLang="el-GR" dirty="0" smtClean="0">
                <a:latin typeface="Courier New" panose="02070309020205020404" pitchFamily="49" charset="0"/>
              </a:rPr>
              <a:t>&gt;</a:t>
            </a:r>
          </a:p>
          <a:p>
            <a:pPr marL="0" indent="0">
              <a:lnSpc>
                <a:spcPct val="95000"/>
              </a:lnSpc>
              <a:buNone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</a:pPr>
            <a:r>
              <a:rPr lang="el-GR" altLang="el-GR" dirty="0" smtClean="0">
                <a:latin typeface="Courier New" panose="02070309020205020404" pitchFamily="49" charset="0"/>
              </a:rPr>
              <a:t>  </a:t>
            </a:r>
            <a:r>
              <a:rPr lang="el-GR" altLang="el-GR" dirty="0" err="1" smtClean="0">
                <a:latin typeface="Courier New" panose="02070309020205020404" pitchFamily="49" charset="0"/>
              </a:rPr>
              <a:t>Awesome</a:t>
            </a:r>
            <a:r>
              <a:rPr lang="el-GR" altLang="el-GR" dirty="0" smtClean="0">
                <a:latin typeface="Courier New" panose="02070309020205020404" pitchFamily="49" charset="0"/>
              </a:rPr>
              <a:t> </a:t>
            </a:r>
            <a:r>
              <a:rPr lang="el-GR" altLang="el-GR" dirty="0" err="1" smtClean="0">
                <a:latin typeface="Courier New" panose="02070309020205020404" pitchFamily="49" charset="0"/>
              </a:rPr>
              <a:t>clock</a:t>
            </a:r>
            <a:r>
              <a:rPr lang="el-GR" altLang="el-GR" dirty="0" smtClean="0">
                <a:latin typeface="Courier New" panose="02070309020205020404" pitchFamily="49" charset="0"/>
              </a:rPr>
              <a:t>: 11.12:43</a:t>
            </a:r>
          </a:p>
          <a:p>
            <a:pPr marL="0" indent="0">
              <a:lnSpc>
                <a:spcPct val="95000"/>
              </a:lnSpc>
              <a:buNone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</a:pPr>
            <a:r>
              <a:rPr lang="el-GR" altLang="el-GR" dirty="0" smtClean="0">
                <a:latin typeface="Courier New" panose="02070309020205020404" pitchFamily="49" charset="0"/>
              </a:rPr>
              <a:t>&lt;/</a:t>
            </a:r>
            <a:r>
              <a:rPr lang="el-GR" altLang="el-GR" dirty="0" err="1" smtClean="0">
                <a:latin typeface="Courier New" panose="02070309020205020404" pitchFamily="49" charset="0"/>
              </a:rPr>
              <a:t>body</a:t>
            </a:r>
            <a:r>
              <a:rPr lang="el-GR" altLang="el-GR" dirty="0" smtClean="0">
                <a:latin typeface="Courier New" panose="02070309020205020404" pitchFamily="49" charset="0"/>
              </a:rPr>
              <a:t>&gt;</a:t>
            </a:r>
          </a:p>
          <a:p>
            <a:pPr marL="0" indent="0">
              <a:lnSpc>
                <a:spcPct val="95000"/>
              </a:lnSpc>
              <a:buNone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</a:pPr>
            <a:r>
              <a:rPr lang="el-GR" altLang="el-GR" dirty="0" smtClean="0">
                <a:latin typeface="Courier New" panose="02070309020205020404" pitchFamily="49" charset="0"/>
              </a:rPr>
              <a:t>&lt;/</a:t>
            </a:r>
            <a:r>
              <a:rPr lang="el-GR" altLang="el-GR" dirty="0" err="1" smtClean="0">
                <a:latin typeface="Courier New" panose="02070309020205020404" pitchFamily="49" charset="0"/>
              </a:rPr>
              <a:t>html</a:t>
            </a:r>
            <a:r>
              <a:rPr lang="el-GR" altLang="el-GR" dirty="0" smtClean="0">
                <a:latin typeface="Courier New" panose="02070309020205020404" pitchFamily="49" charset="0"/>
              </a:rPr>
              <a:t>&gt;</a:t>
            </a:r>
          </a:p>
          <a:p>
            <a:pPr marL="0" indent="0">
              <a:lnSpc>
                <a:spcPct val="95000"/>
              </a:lnSpc>
              <a:buNone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</a:pPr>
            <a:endParaRPr lang="el-GR" altLang="el-GR" dirty="0" smtClean="0">
              <a:latin typeface="Courier New" panose="02070309020205020404" pitchFamily="49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389345977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/>
          <p:cNvSpPr>
            <a:spLocks noGrp="1" noChangeArrowheads="1"/>
          </p:cNvSpPr>
          <p:nvPr>
            <p:ph type="title"/>
          </p:nvPr>
        </p:nvSpPr>
        <p:spPr/>
        <p:txBody>
          <a:bodyPr vert="horz" tIns="30173" anchor="ctr">
            <a:normAutofit/>
          </a:bodyPr>
          <a:lstStyle/>
          <a:p>
            <a:pPr marL="195843" indent="-195843">
              <a:buSzPct val="45000"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</a:pPr>
            <a:r>
              <a:rPr lang="el-GR" altLang="el-GR" smtClean="0"/>
              <a:t>Cascading Style Sheets (CSS)</a:t>
            </a:r>
          </a:p>
        </p:txBody>
      </p:sp>
      <p:sp>
        <p:nvSpPr>
          <p:cNvPr id="15363" name="Rectangle 2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391686" indent="-293764">
              <a:buSzPct val="45000"/>
              <a:buFont typeface="Wingdings" panose="05000000000000000000" pitchFamily="2" charset="2"/>
              <a:buChar char=""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</a:pPr>
            <a:r>
              <a:rPr lang="el-GR" altLang="el-GR" smtClean="0"/>
              <a:t>Η HTML περιγράφει το περιεχόμενο, αλλά δεν είναι πολύ καλή στο να το παρουσιάζει</a:t>
            </a:r>
          </a:p>
          <a:p>
            <a:pPr marL="391686" indent="-293764">
              <a:buSzPct val="45000"/>
              <a:buFont typeface="Wingdings" panose="05000000000000000000" pitchFamily="2" charset="2"/>
              <a:buChar char=""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</a:pPr>
            <a:r>
              <a:rPr lang="el-GR" altLang="el-GR" smtClean="0"/>
              <a:t>Διαφορές μεταξύ browsers, οθονών, συσκευών</a:t>
            </a:r>
          </a:p>
          <a:p>
            <a:pPr marL="391686" indent="-293764">
              <a:buSzPct val="45000"/>
              <a:buFont typeface="Wingdings" panose="05000000000000000000" pitchFamily="2" charset="2"/>
              <a:buChar char=""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</a:pPr>
            <a:r>
              <a:rPr lang="el-GR" altLang="el-GR" smtClean="0"/>
              <a:t>Λύση: φύλλα στυλ</a:t>
            </a:r>
          </a:p>
          <a:p>
            <a:pPr marL="391686" indent="-293764">
              <a:buSzPct val="45000"/>
              <a:buFont typeface="Wingdings" panose="05000000000000000000" pitchFamily="2" charset="2"/>
              <a:buChar char=""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</a:pPr>
            <a:r>
              <a:rPr lang="el-GR" altLang="el-GR" smtClean="0"/>
              <a:t>Περιέχουν κανόνες εμφάνισης για στοιχεία HTML</a:t>
            </a:r>
          </a:p>
          <a:p>
            <a:pPr marL="391686" indent="-293764">
              <a:buSzPct val="45000"/>
              <a:buFont typeface="Wingdings" panose="05000000000000000000" pitchFamily="2" charset="2"/>
              <a:buChar char=""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</a:pPr>
            <a:r>
              <a:rPr lang="el-GR" altLang="el-GR" smtClean="0"/>
              <a:t>Ο browser συνδυάζει HTML+CSS για να εμφανίσει την τελική σελίδα</a:t>
            </a:r>
          </a:p>
          <a:p>
            <a:pPr marL="391686" indent="-293764">
              <a:buSzPct val="45000"/>
              <a:buFont typeface="Wingdings" panose="05000000000000000000" pitchFamily="2" charset="2"/>
              <a:buChar char=""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</a:pPr>
            <a:r>
              <a:rPr lang="el-GR" altLang="el-GR" smtClean="0"/>
              <a:t>Η ίδια σελίδα HTML, με διαφορετικό CSS, μπορεί να φαίνεται τελείως διαφορετική:</a:t>
            </a:r>
          </a:p>
          <a:p>
            <a:pPr marL="783372" lvl="1" indent="-293764">
              <a:buSzPct val="75000"/>
              <a:buNone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</a:pPr>
            <a:r>
              <a:rPr lang="el-GR" altLang="el-GR" smtClean="0">
                <a:hlinkClick r:id="rId4"/>
              </a:rPr>
              <a:t>http://www.csszengarden.com/</a:t>
            </a:r>
            <a:r>
              <a:rPr lang="el-GR" altLang="el-GR" smtClean="0"/>
              <a:t>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352831518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"/>
          <p:cNvSpPr>
            <a:spLocks noGrp="1" noChangeArrowheads="1"/>
          </p:cNvSpPr>
          <p:nvPr>
            <p:ph type="title"/>
          </p:nvPr>
        </p:nvSpPr>
        <p:spPr/>
        <p:txBody>
          <a:bodyPr vert="horz" tIns="30173" anchor="ctr">
            <a:normAutofit/>
          </a:bodyPr>
          <a:lstStyle/>
          <a:p>
            <a:pPr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</a:pPr>
            <a:r>
              <a:rPr lang="el-GR" altLang="el-GR" smtClean="0"/>
              <a:t>Σχεδιασμός με HTML+CSS</a:t>
            </a:r>
          </a:p>
        </p:txBody>
      </p:sp>
      <p:sp>
        <p:nvSpPr>
          <p:cNvPr id="10242" name="Rectangle 2"/>
          <p:cNvSpPr>
            <a:spLocks noGrp="1" noChangeArrowheads="1"/>
          </p:cNvSpPr>
          <p:nvPr>
            <p:ph sz="quarter" idx="1"/>
          </p:nvPr>
        </p:nvSpPr>
        <p:spPr/>
        <p:txBody>
          <a:bodyPr vert="horz" tIns="45260">
            <a:normAutofit fontScale="55000" lnSpcReduction="20000"/>
          </a:bodyPr>
          <a:lstStyle/>
          <a:p>
            <a:pPr marL="391686" indent="-293764">
              <a:buSzPct val="45000"/>
              <a:buFont typeface="Wingdings" panose="05000000000000000000" pitchFamily="2" charset="2"/>
              <a:buChar char=""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</a:pPr>
            <a:r>
              <a:rPr lang="el-GR" altLang="el-GR" sz="5987"/>
              <a:t>CSS box model: χωρίζουμε τη σελίδα σε τετράγωνα μέρη (boxes)</a:t>
            </a:r>
          </a:p>
          <a:p>
            <a:pPr marL="391686" indent="-293764">
              <a:buSzPct val="45000"/>
              <a:buNone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</a:pPr>
            <a:endParaRPr lang="el-GR" altLang="el-GR" sz="1814"/>
          </a:p>
          <a:p>
            <a:pPr marL="391686" indent="-293764">
              <a:lnSpc>
                <a:spcPct val="95000"/>
              </a:lnSpc>
              <a:buClrTx/>
              <a:buSzTx/>
              <a:buNone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</a:pPr>
            <a:r>
              <a:rPr lang="el-GR" altLang="el-GR" smtClean="0">
                <a:latin typeface="Courier New" panose="02070309020205020404" pitchFamily="49" charset="0"/>
              </a:rPr>
              <a:t>&lt;html&gt;</a:t>
            </a:r>
          </a:p>
          <a:p>
            <a:pPr marL="391686" indent="-293764">
              <a:lnSpc>
                <a:spcPct val="95000"/>
              </a:lnSpc>
              <a:buClrTx/>
              <a:buSzTx/>
              <a:buNone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</a:pPr>
            <a:r>
              <a:rPr lang="el-GR" altLang="el-GR" smtClean="0">
                <a:latin typeface="Courier New" panose="02070309020205020404" pitchFamily="49" charset="0"/>
              </a:rPr>
              <a:t>  &lt;head&gt;</a:t>
            </a:r>
          </a:p>
          <a:p>
            <a:pPr marL="391686" indent="-293764">
              <a:lnSpc>
                <a:spcPct val="95000"/>
              </a:lnSpc>
              <a:buClrTx/>
              <a:buSzTx/>
              <a:buNone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</a:pPr>
            <a:r>
              <a:rPr lang="el-GR" altLang="el-GR" smtClean="0">
                <a:latin typeface="Courier New" panose="02070309020205020404" pitchFamily="49" charset="0"/>
              </a:rPr>
              <a:t>    &lt;link rel="stylesheet" type="text/css" href="style.css"&gt;</a:t>
            </a:r>
          </a:p>
          <a:p>
            <a:pPr marL="391686" indent="-293764">
              <a:lnSpc>
                <a:spcPct val="95000"/>
              </a:lnSpc>
              <a:buClrTx/>
              <a:buSzTx/>
              <a:buNone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</a:pPr>
            <a:r>
              <a:rPr lang="el-GR" altLang="el-GR" smtClean="0">
                <a:latin typeface="Courier New" panose="02070309020205020404" pitchFamily="49" charset="0"/>
              </a:rPr>
              <a:t>    &lt;title&gt;Clock&lt;/title&gt;</a:t>
            </a:r>
          </a:p>
          <a:p>
            <a:pPr marL="391686" indent="-293764">
              <a:lnSpc>
                <a:spcPct val="95000"/>
              </a:lnSpc>
              <a:buClrTx/>
              <a:buSzTx/>
              <a:buNone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</a:pPr>
            <a:r>
              <a:rPr lang="el-GR" altLang="el-GR" smtClean="0">
                <a:latin typeface="Courier New" panose="02070309020205020404" pitchFamily="49" charset="0"/>
              </a:rPr>
              <a:t>  &lt;/head&gt;</a:t>
            </a:r>
          </a:p>
          <a:p>
            <a:pPr marL="391686" indent="-293764">
              <a:lnSpc>
                <a:spcPct val="95000"/>
              </a:lnSpc>
              <a:buClrTx/>
              <a:buSzTx/>
              <a:buNone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</a:pPr>
            <a:r>
              <a:rPr lang="el-GR" altLang="el-GR" smtClean="0">
                <a:latin typeface="Courier New" panose="02070309020205020404" pitchFamily="49" charset="0"/>
              </a:rPr>
              <a:t>&lt;body&gt;</a:t>
            </a:r>
          </a:p>
          <a:p>
            <a:pPr marL="391686" indent="-293764">
              <a:lnSpc>
                <a:spcPct val="95000"/>
              </a:lnSpc>
              <a:buClrTx/>
              <a:buSzTx/>
              <a:buNone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</a:pPr>
            <a:r>
              <a:rPr lang="el-GR" altLang="el-GR" smtClean="0">
                <a:latin typeface="Courier New" panose="02070309020205020404" pitchFamily="49" charset="0"/>
              </a:rPr>
              <a:t>  &lt;div id="clockbox"&gt;</a:t>
            </a:r>
          </a:p>
          <a:p>
            <a:pPr marL="391686" indent="-293764">
              <a:lnSpc>
                <a:spcPct val="95000"/>
              </a:lnSpc>
              <a:buClrTx/>
              <a:buSzTx/>
              <a:buNone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</a:pPr>
            <a:r>
              <a:rPr lang="el-GR" altLang="el-GR" smtClean="0">
                <a:latin typeface="Courier New" panose="02070309020205020404" pitchFamily="49" charset="0"/>
              </a:rPr>
              <a:t>    &lt;div id="caption"&gt;Awesome clock:&lt;/div&gt;</a:t>
            </a:r>
          </a:p>
          <a:p>
            <a:pPr marL="391686" indent="-293764">
              <a:lnSpc>
                <a:spcPct val="95000"/>
              </a:lnSpc>
              <a:buClrTx/>
              <a:buSzTx/>
              <a:buNone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</a:pPr>
            <a:r>
              <a:rPr lang="el-GR" altLang="el-GR" smtClean="0">
                <a:latin typeface="Courier New" panose="02070309020205020404" pitchFamily="49" charset="0"/>
              </a:rPr>
              <a:t>    &lt;div id="timedisplay"&gt;11.12:43&lt;/div&gt;</a:t>
            </a:r>
          </a:p>
          <a:p>
            <a:pPr marL="391686" indent="-293764">
              <a:lnSpc>
                <a:spcPct val="95000"/>
              </a:lnSpc>
              <a:buClrTx/>
              <a:buSzTx/>
              <a:buNone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</a:pPr>
            <a:r>
              <a:rPr lang="el-GR" altLang="el-GR" smtClean="0">
                <a:latin typeface="Courier New" panose="02070309020205020404" pitchFamily="49" charset="0"/>
              </a:rPr>
              <a:t>  &lt;/div&gt;</a:t>
            </a:r>
          </a:p>
          <a:p>
            <a:pPr marL="391686" indent="-293764">
              <a:lnSpc>
                <a:spcPct val="95000"/>
              </a:lnSpc>
              <a:buClrTx/>
              <a:buSzTx/>
              <a:buNone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</a:pPr>
            <a:r>
              <a:rPr lang="el-GR" altLang="el-GR" smtClean="0">
                <a:latin typeface="Courier New" panose="02070309020205020404" pitchFamily="49" charset="0"/>
              </a:rPr>
              <a:t>&lt;/body&gt;</a:t>
            </a:r>
          </a:p>
          <a:p>
            <a:pPr marL="391686" indent="-293764">
              <a:lnSpc>
                <a:spcPct val="95000"/>
              </a:lnSpc>
              <a:buClrTx/>
              <a:buSzTx/>
              <a:buNone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</a:pPr>
            <a:r>
              <a:rPr lang="el-GR" altLang="el-GR" smtClean="0">
                <a:latin typeface="Courier New" panose="02070309020205020404" pitchFamily="49" charset="0"/>
              </a:rPr>
              <a:t>&lt;/html&gt;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23833834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"/>
          <p:cNvSpPr>
            <a:spLocks noGrp="1" noChangeArrowheads="1"/>
          </p:cNvSpPr>
          <p:nvPr>
            <p:ph type="title"/>
          </p:nvPr>
        </p:nvSpPr>
        <p:spPr/>
        <p:txBody>
          <a:bodyPr vert="horz" tIns="30173" anchor="ctr">
            <a:normAutofit/>
          </a:bodyPr>
          <a:lstStyle/>
          <a:p>
            <a:pPr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  <a:tab pos="4075260" algn="l"/>
                <a:tab pos="4482787" algn="l"/>
                <a:tab pos="4890312" algn="l"/>
                <a:tab pos="5297839" algn="l"/>
                <a:tab pos="5705364" algn="l"/>
                <a:tab pos="6112891" algn="l"/>
                <a:tab pos="6520416" algn="l"/>
                <a:tab pos="6927943" algn="l"/>
                <a:tab pos="7335468" algn="l"/>
                <a:tab pos="7742995" algn="l"/>
                <a:tab pos="8150520" algn="l"/>
              </a:tabLst>
            </a:pPr>
            <a:r>
              <a:rPr lang="el-GR" altLang="el-GR" smtClean="0"/>
              <a:t>CSS</a:t>
            </a:r>
          </a:p>
        </p:txBody>
      </p:sp>
      <p:sp>
        <p:nvSpPr>
          <p:cNvPr id="19459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11560" y="1844824"/>
            <a:ext cx="4536504" cy="4495800"/>
          </a:xfrm>
        </p:spPr>
        <p:txBody>
          <a:bodyPr vert="horz" tIns="16458">
            <a:normAutofit fontScale="92500" lnSpcReduction="10000"/>
          </a:bodyPr>
          <a:lstStyle/>
          <a:p>
            <a:pPr marL="0" indent="0">
              <a:buNone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</a:tabLst>
            </a:pPr>
            <a:r>
              <a:rPr lang="el-GR" altLang="el-GR" sz="2177" dirty="0" err="1">
                <a:latin typeface="Courier New" panose="02070309020205020404" pitchFamily="49" charset="0"/>
                <a:cs typeface="Courier New" panose="02070309020205020404" pitchFamily="49" charset="0"/>
              </a:rPr>
              <a:t>body</a:t>
            </a:r>
            <a:r>
              <a:rPr lang="el-GR" altLang="el-GR" sz="2177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marL="0" indent="0">
              <a:buNone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</a:tabLst>
            </a:pPr>
            <a:r>
              <a:rPr lang="el-GR" altLang="el-GR" sz="2177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l-GR" altLang="el-GR" sz="2177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background-color</a:t>
            </a:r>
            <a:r>
              <a:rPr lang="el-GR" altLang="el-GR" sz="2177" dirty="0">
                <a:latin typeface="Courier New" panose="02070309020205020404" pitchFamily="49" charset="0"/>
                <a:cs typeface="Courier New" panose="02070309020205020404" pitchFamily="49" charset="0"/>
              </a:rPr>
              <a:t>: #CCFFCC;</a:t>
            </a:r>
          </a:p>
          <a:p>
            <a:pPr marL="0" indent="0">
              <a:buNone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</a:tabLst>
            </a:pPr>
            <a:r>
              <a:rPr lang="el-GR" altLang="el-GR" sz="2177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>
              <a:buNone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</a:tabLst>
            </a:pPr>
            <a:endParaRPr lang="el-GR" altLang="el-GR" sz="2177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</a:tabLst>
            </a:pPr>
            <a:r>
              <a:rPr lang="el-GR" altLang="el-GR" sz="2177" dirty="0"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l-GR" altLang="el-GR" sz="2177" dirty="0" err="1">
                <a:latin typeface="Courier New" panose="02070309020205020404" pitchFamily="49" charset="0"/>
                <a:cs typeface="Courier New" panose="02070309020205020404" pitchFamily="49" charset="0"/>
              </a:rPr>
              <a:t>timedisplay</a:t>
            </a:r>
            <a:r>
              <a:rPr lang="el-GR" altLang="el-GR" sz="2177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marL="0" indent="0">
              <a:buNone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</a:tabLst>
            </a:pPr>
            <a:r>
              <a:rPr lang="el-GR" altLang="el-GR" sz="2177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l-GR" altLang="el-GR" sz="2177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background-color</a:t>
            </a:r>
            <a:r>
              <a:rPr lang="el-GR" altLang="el-GR" sz="2177" dirty="0"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el-GR" altLang="el-GR" sz="2177" dirty="0" err="1">
                <a:latin typeface="Courier New" panose="02070309020205020404" pitchFamily="49" charset="0"/>
                <a:cs typeface="Courier New" panose="02070309020205020404" pitchFamily="49" charset="0"/>
              </a:rPr>
              <a:t>black</a:t>
            </a:r>
            <a:r>
              <a:rPr lang="el-GR" altLang="el-GR" sz="2177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</a:tabLst>
            </a:pPr>
            <a:r>
              <a:rPr lang="el-GR" altLang="el-GR" sz="2177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l-GR" altLang="el-GR" sz="2177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color</a:t>
            </a:r>
            <a:r>
              <a:rPr lang="el-GR" altLang="el-GR" sz="2177" dirty="0"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el-GR" altLang="el-GR" sz="2177" dirty="0" err="1">
                <a:latin typeface="Courier New" panose="02070309020205020404" pitchFamily="49" charset="0"/>
                <a:cs typeface="Courier New" panose="02070309020205020404" pitchFamily="49" charset="0"/>
              </a:rPr>
              <a:t>yellow</a:t>
            </a:r>
            <a:r>
              <a:rPr lang="el-GR" altLang="el-GR" sz="2177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</a:tabLst>
            </a:pPr>
            <a:r>
              <a:rPr lang="el-GR" altLang="el-GR" sz="2177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l-GR" altLang="el-GR" sz="2177" dirty="0" err="1">
                <a:latin typeface="Courier New" panose="02070309020205020404" pitchFamily="49" charset="0"/>
                <a:cs typeface="Courier New" panose="02070309020205020404" pitchFamily="49" charset="0"/>
              </a:rPr>
              <a:t>width</a:t>
            </a:r>
            <a:r>
              <a:rPr lang="el-GR" altLang="el-GR" sz="2177" dirty="0">
                <a:latin typeface="Courier New" panose="02070309020205020404" pitchFamily="49" charset="0"/>
                <a:cs typeface="Courier New" panose="02070309020205020404" pitchFamily="49" charset="0"/>
              </a:rPr>
              <a:t>: 3.5cm;</a:t>
            </a:r>
          </a:p>
          <a:p>
            <a:pPr marL="0" indent="0">
              <a:buNone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</a:tabLst>
            </a:pPr>
            <a:r>
              <a:rPr lang="el-GR" altLang="el-GR" sz="2177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l-GR" altLang="el-GR" sz="2177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text-align</a:t>
            </a:r>
            <a:r>
              <a:rPr lang="el-GR" altLang="el-GR" sz="2177" dirty="0"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el-GR" altLang="el-GR" sz="2177" dirty="0" err="1">
                <a:latin typeface="Courier New" panose="02070309020205020404" pitchFamily="49" charset="0"/>
                <a:cs typeface="Courier New" panose="02070309020205020404" pitchFamily="49" charset="0"/>
              </a:rPr>
              <a:t>center</a:t>
            </a:r>
            <a:r>
              <a:rPr lang="el-GR" altLang="el-GR" sz="2177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</a:tabLst>
            </a:pPr>
            <a:r>
              <a:rPr lang="el-GR" altLang="el-GR" sz="2177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l-GR" altLang="el-GR" sz="2177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font-size</a:t>
            </a:r>
            <a:r>
              <a:rPr lang="el-GR" altLang="el-GR" sz="2177" dirty="0">
                <a:latin typeface="Courier New" panose="02070309020205020404" pitchFamily="49" charset="0"/>
                <a:cs typeface="Courier New" panose="02070309020205020404" pitchFamily="49" charset="0"/>
              </a:rPr>
              <a:t>: 20pt;</a:t>
            </a:r>
          </a:p>
          <a:p>
            <a:pPr marL="0" indent="0">
              <a:buNone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</a:tabLst>
            </a:pPr>
            <a:r>
              <a:rPr lang="el-GR" altLang="el-GR" sz="2177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l-GR" altLang="el-GR" sz="2177" dirty="0" err="1">
                <a:latin typeface="Courier New" panose="02070309020205020404" pitchFamily="49" charset="0"/>
                <a:cs typeface="Courier New" panose="02070309020205020404" pitchFamily="49" charset="0"/>
              </a:rPr>
              <a:t>border</a:t>
            </a:r>
            <a:r>
              <a:rPr lang="el-GR" altLang="el-GR" sz="2177" dirty="0">
                <a:latin typeface="Courier New" panose="02070309020205020404" pitchFamily="49" charset="0"/>
                <a:cs typeface="Courier New" panose="02070309020205020404" pitchFamily="49" charset="0"/>
              </a:rPr>
              <a:t>: 2px </a:t>
            </a:r>
            <a:r>
              <a:rPr lang="el-GR" altLang="el-GR" sz="2177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solid</a:t>
            </a:r>
            <a:r>
              <a:rPr lang="el-GR" altLang="el-GR" sz="2177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l-GR" altLang="el-GR" sz="2177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red</a:t>
            </a:r>
            <a:r>
              <a:rPr lang="el-GR" altLang="el-GR" sz="2177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  <a:tabLst>
                <a:tab pos="407526" algn="l"/>
                <a:tab pos="815052" algn="l"/>
                <a:tab pos="1222578" algn="l"/>
                <a:tab pos="1630104" algn="l"/>
                <a:tab pos="2037631" algn="l"/>
                <a:tab pos="2445156" algn="l"/>
                <a:tab pos="2852683" algn="l"/>
                <a:tab pos="3260208" algn="l"/>
                <a:tab pos="3667735" algn="l"/>
              </a:tabLst>
            </a:pPr>
            <a:r>
              <a:rPr lang="el-GR" altLang="el-GR" sz="2177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19460" name="Text Box 3"/>
          <p:cNvSpPr txBox="1">
            <a:spLocks noChangeArrowheads="1"/>
          </p:cNvSpPr>
          <p:nvPr/>
        </p:nvSpPr>
        <p:spPr bwMode="auto">
          <a:xfrm>
            <a:off x="5436096" y="1600200"/>
            <a:ext cx="3707904" cy="5355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16458" rIns="0" bIns="0"/>
          <a:lstStyle>
            <a:lvl1pPr>
              <a:lnSpc>
                <a:spcPct val="94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1pPr>
            <a:lvl2pPr>
              <a:lnSpc>
                <a:spcPct val="94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2pPr>
            <a:lvl3pPr>
              <a:lnSpc>
                <a:spcPct val="94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3pPr>
            <a:lvl4pPr>
              <a:lnSpc>
                <a:spcPct val="94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4pPr>
            <a:lvl5pPr>
              <a:lnSpc>
                <a:spcPct val="94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5pPr>
            <a:lvl6pPr marL="2514600" indent="-228600" defTabSz="449263" eaLnBrk="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6pPr>
            <a:lvl7pPr marL="2971800" indent="-228600" defTabSz="449263" eaLnBrk="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7pPr>
            <a:lvl8pPr marL="3429000" indent="-228600" defTabSz="449263" eaLnBrk="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8pPr>
            <a:lvl9pPr marL="3886200" indent="-228600" defTabSz="449263" eaLnBrk="0" fontAlgn="base" hangingPunct="0">
              <a:lnSpc>
                <a:spcPct val="94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449263" algn="l"/>
                <a:tab pos="898525" algn="l"/>
                <a:tab pos="1347788" algn="l"/>
                <a:tab pos="1797050" algn="l"/>
                <a:tab pos="2246313" algn="l"/>
                <a:tab pos="2695575" algn="l"/>
                <a:tab pos="314483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WenQuanYi Micro Hei" charset="0"/>
                <a:cs typeface="WenQuanYi Micro Hei" charset="0"/>
              </a:defRPr>
            </a:lvl9pPr>
          </a:lstStyle>
          <a:p>
            <a:pPr>
              <a:spcAft>
                <a:spcPts val="1293"/>
              </a:spcAft>
            </a:pP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clockbox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>
              <a:spcAft>
                <a:spcPts val="1293"/>
              </a:spcAft>
            </a:pP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position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fixed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>
              <a:spcAft>
                <a:spcPts val="1293"/>
              </a:spcAft>
            </a:pP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top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 50%;</a:t>
            </a:r>
          </a:p>
          <a:p>
            <a:pPr>
              <a:spcAft>
                <a:spcPts val="1293"/>
              </a:spcAft>
            </a:pP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left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 50%;</a:t>
            </a:r>
          </a:p>
          <a:p>
            <a:pPr>
              <a:spcAft>
                <a:spcPts val="1293"/>
              </a:spcAft>
            </a:pP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margin-top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 -50px;</a:t>
            </a:r>
          </a:p>
          <a:p>
            <a:pPr>
              <a:spcAft>
                <a:spcPts val="1293"/>
              </a:spcAft>
            </a:pP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margin-left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 -100px;</a:t>
            </a:r>
          </a:p>
          <a:p>
            <a:pPr>
              <a:spcAft>
                <a:spcPts val="1293"/>
              </a:spcAft>
            </a:pP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>
              <a:spcAft>
                <a:spcPts val="1293"/>
              </a:spcAft>
            </a:pPr>
            <a:endParaRPr lang="el-GR" altLang="el-GR" sz="200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spcAft>
                <a:spcPts val="1293"/>
              </a:spcAft>
            </a:pP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caption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>
              <a:spcAft>
                <a:spcPts val="1293"/>
              </a:spcAft>
            </a:pP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text-align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 </a:t>
            </a:r>
            <a:r>
              <a:rPr lang="el-GR" altLang="el-GR" sz="2000" dirty="0" err="1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center</a:t>
            </a: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>
              <a:spcAft>
                <a:spcPts val="1293"/>
              </a:spcAft>
            </a:pPr>
            <a:r>
              <a:rPr lang="el-GR" altLang="el-GR" sz="200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232894736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SCORM_RATE_SLIDES" val="0"/>
  <p:tag name="ARTICULATE_PROJECT_OPEN" val="0"/>
  <p:tag name="ARTICULATE_SLIDE_THUMBNAIL_REFRESH" val="1"/>
  <p:tag name="ARTICULATE_SLIDE_COUNT" val="15"/>
  <p:tag name="ISPRING_RESOURCE_PATHS_HASH_2" val="8575e88e4582cf4119dffeefea7b9a9da4c453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Custom 47">
      <a:dk1>
        <a:sysClr val="windowText" lastClr="000000"/>
      </a:dk1>
      <a:lt1>
        <a:sysClr val="window" lastClr="FFFFFF"/>
      </a:lt1>
      <a:dk2>
        <a:srgbClr val="57294C"/>
      </a:dk2>
      <a:lt2>
        <a:srgbClr val="F2F2F2"/>
      </a:lt2>
      <a:accent1>
        <a:srgbClr val="57294C"/>
      </a:accent1>
      <a:accent2>
        <a:srgbClr val="000000"/>
      </a:accent2>
      <a:accent3>
        <a:srgbClr val="3F3F3F"/>
      </a:accent3>
      <a:accent4>
        <a:srgbClr val="57294C"/>
      </a:accent4>
      <a:accent5>
        <a:srgbClr val="262626"/>
      </a:accent5>
      <a:accent6>
        <a:srgbClr val="968C8C"/>
      </a:accent6>
      <a:hlink>
        <a:srgbClr val="57294C"/>
      </a:hlink>
      <a:folHlink>
        <a:srgbClr val="57294C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790</TotalTime>
  <Words>667</Words>
  <Application>Microsoft Office PowerPoint</Application>
  <PresentationFormat>On-screen Show (4:3)</PresentationFormat>
  <Paragraphs>137</Paragraphs>
  <Slides>15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Median</vt:lpstr>
      <vt:lpstr>HTML/CSS: Εισαγωγή</vt:lpstr>
      <vt:lpstr>Παγκόσμιος Ιστός (World-Wide Web)</vt:lpstr>
      <vt:lpstr>Hypertext Markup Language (HTML)</vt:lpstr>
      <vt:lpstr>Slide 4</vt:lpstr>
      <vt:lpstr>HTML</vt:lpstr>
      <vt:lpstr>Παράδειγμα: Ρολόι</vt:lpstr>
      <vt:lpstr>Cascading Style Sheets (CSS)</vt:lpstr>
      <vt:lpstr>Σχεδιασμός με HTML+CSS</vt:lpstr>
      <vt:lpstr>CSS</vt:lpstr>
      <vt:lpstr>Αποτέλεσμα</vt:lpstr>
      <vt:lpstr>HTML+CSS: Περιορισμοί</vt:lpstr>
      <vt:lpstr>JavaScript</vt:lpstr>
      <vt:lpstr>Προσθήκη κώδικα JavaScript σε σελίδα HTML</vt:lpstr>
      <vt:lpstr>Slide 14</vt:lpstr>
      <vt:lpstr>Σας ευχαριστώ πολύ  Ερωτήσεις;</vt:lpstr>
    </vt:vector>
  </TitlesOfParts>
  <Company>BLACK EDITION - tum0r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invenio week 4</dc:title>
  <dc:creator>alex</dc:creator>
  <cp:lastModifiedBy>Peggy Karaviti</cp:lastModifiedBy>
  <cp:revision>173</cp:revision>
  <dcterms:created xsi:type="dcterms:W3CDTF">2014-05-12T08:31:42Z</dcterms:created>
  <dcterms:modified xsi:type="dcterms:W3CDTF">2014-07-14T00:14:37Z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E35B12B2-681B-480C-85D8-4EE4E33B87CC</vt:lpwstr>
  </property>
  <property fmtid="{D5CDD505-2E9C-101B-9397-08002B2CF9AE}" pid="3" name="ArticulatePath">
    <vt:lpwstr>template</vt:lpwstr>
  </property>
</Properties>
</file>