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56" r:id="rId2"/>
    <p:sldId id="257" r:id="rId3"/>
    <p:sldId id="293" r:id="rId4"/>
    <p:sldId id="294" r:id="rId5"/>
    <p:sldId id="295" r:id="rId6"/>
    <p:sldId id="296" r:id="rId7"/>
    <p:sldId id="297" r:id="rId8"/>
    <p:sldId id="298" r:id="rId9"/>
    <p:sldId id="299" r:id="rId10"/>
    <p:sldId id="300" r:id="rId11"/>
    <p:sldId id="301" r:id="rId12"/>
    <p:sldId id="302" r:id="rId13"/>
    <p:sldId id="303" r:id="rId14"/>
    <p:sldId id="304" r:id="rId15"/>
    <p:sldId id="305" r:id="rId16"/>
    <p:sldId id="306" r:id="rId17"/>
    <p:sldId id="307" r:id="rId18"/>
    <p:sldId id="308" r:id="rId19"/>
    <p:sldId id="309" r:id="rId20"/>
    <p:sldId id="310" r:id="rId21"/>
    <p:sldId id="311" r:id="rId22"/>
    <p:sldId id="312" r:id="rId23"/>
    <p:sldId id="313" r:id="rId24"/>
    <p:sldId id="314" r:id="rId25"/>
    <p:sldId id="315" r:id="rId26"/>
    <p:sldId id="316" r:id="rId27"/>
    <p:sldId id="317" r:id="rId28"/>
    <p:sldId id="318" r:id="rId29"/>
    <p:sldId id="347" r:id="rId30"/>
    <p:sldId id="349" r:id="rId31"/>
    <p:sldId id="352" r:id="rId32"/>
    <p:sldId id="353" r:id="rId33"/>
    <p:sldId id="354" r:id="rId34"/>
    <p:sldId id="355" r:id="rId35"/>
    <p:sldId id="319" r:id="rId36"/>
    <p:sldId id="320" r:id="rId37"/>
    <p:sldId id="321" r:id="rId38"/>
    <p:sldId id="322" r:id="rId39"/>
    <p:sldId id="323" r:id="rId40"/>
    <p:sldId id="324" r:id="rId41"/>
    <p:sldId id="325" r:id="rId42"/>
    <p:sldId id="326" r:id="rId43"/>
    <p:sldId id="327" r:id="rId44"/>
    <p:sldId id="328" r:id="rId45"/>
    <p:sldId id="329" r:id="rId46"/>
    <p:sldId id="330" r:id="rId47"/>
    <p:sldId id="331" r:id="rId48"/>
    <p:sldId id="333" r:id="rId49"/>
    <p:sldId id="334" r:id="rId50"/>
    <p:sldId id="335" r:id="rId51"/>
    <p:sldId id="336" r:id="rId52"/>
    <p:sldId id="337" r:id="rId53"/>
    <p:sldId id="339" r:id="rId54"/>
    <p:sldId id="340" r:id="rId55"/>
    <p:sldId id="341" r:id="rId56"/>
    <p:sldId id="348"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Σχόλιο" initials="Σχόλιο"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0033"/>
    <a:srgbClr val="990000"/>
    <a:srgbClr val="8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5-03-22T09:25:49.214" idx="1">
    <p:pos x="1339" y="3611"/>
    <p:text>Επιλέγετε την άδεια διάθεσης περιεχομένου που επιθυμείτε από τις άδειες creative commons 
http://creativecommons.org/choose/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31111C-254C-47B8-98CD-6E2A7FD96331}" type="datetimeFigureOut">
              <a:rPr lang="el-GR" smtClean="0"/>
              <a:pPr/>
              <a:t>31/3/2015</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AFFB9A-EE93-4944-B243-0D8F8C07C51A}"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BAFFB9A-EE93-4944-B243-0D8F8C07C51A}" type="slidenum">
              <a:rPr lang="el-GR" smtClean="0"/>
              <a:pPr/>
              <a:t>1</a:t>
            </a:fld>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BAFFB9A-EE93-4944-B243-0D8F8C07C51A}" type="slidenum">
              <a:rPr lang="el-GR" smtClean="0"/>
              <a:pPr/>
              <a:t>10</a:t>
            </a:fld>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BAFFB9A-EE93-4944-B243-0D8F8C07C51A}" type="slidenum">
              <a:rPr lang="el-GR" smtClean="0"/>
              <a:pPr/>
              <a:t>11</a:t>
            </a:fld>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BAFFB9A-EE93-4944-B243-0D8F8C07C51A}" type="slidenum">
              <a:rPr lang="el-GR" smtClean="0"/>
              <a:pPr/>
              <a:t>12</a:t>
            </a:fld>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BAFFB9A-EE93-4944-B243-0D8F8C07C51A}" type="slidenum">
              <a:rPr lang="el-GR" smtClean="0"/>
              <a:pPr/>
              <a:t>13</a:t>
            </a:fld>
            <a:endParaRPr 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BAFFB9A-EE93-4944-B243-0D8F8C07C51A}" type="slidenum">
              <a:rPr lang="el-GR" smtClean="0"/>
              <a:pPr/>
              <a:t>14</a:t>
            </a:fld>
            <a:endParaRPr 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BAFFB9A-EE93-4944-B243-0D8F8C07C51A}" type="slidenum">
              <a:rPr lang="el-GR" smtClean="0"/>
              <a:pPr/>
              <a:t>15</a:t>
            </a:fld>
            <a:endParaRPr 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BAFFB9A-EE93-4944-B243-0D8F8C07C51A}" type="slidenum">
              <a:rPr lang="el-GR" smtClean="0"/>
              <a:pPr/>
              <a:t>16</a:t>
            </a:fld>
            <a:endParaRPr lang="el-G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BAFFB9A-EE93-4944-B243-0D8F8C07C51A}" type="slidenum">
              <a:rPr lang="el-GR" smtClean="0"/>
              <a:pPr/>
              <a:t>17</a:t>
            </a:fld>
            <a:endParaRPr lang="el-G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BAFFB9A-EE93-4944-B243-0D8F8C07C51A}" type="slidenum">
              <a:rPr lang="el-GR" smtClean="0"/>
              <a:pPr/>
              <a:t>18</a:t>
            </a:fld>
            <a:endParaRPr lang="el-G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BAFFB9A-EE93-4944-B243-0D8F8C07C51A}" type="slidenum">
              <a:rPr lang="el-GR" smtClean="0"/>
              <a:pPr/>
              <a:t>19</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BAFFB9A-EE93-4944-B243-0D8F8C07C51A}" type="slidenum">
              <a:rPr lang="el-GR" smtClean="0"/>
              <a:pPr/>
              <a:t>2</a:t>
            </a:fld>
            <a:endParaRPr lang="el-G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BAFFB9A-EE93-4944-B243-0D8F8C07C51A}" type="slidenum">
              <a:rPr lang="el-GR" smtClean="0"/>
              <a:pPr/>
              <a:t>20</a:t>
            </a:fld>
            <a:endParaRPr lang="el-G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BAFFB9A-EE93-4944-B243-0D8F8C07C51A}" type="slidenum">
              <a:rPr lang="el-GR" smtClean="0"/>
              <a:pPr/>
              <a:t>21</a:t>
            </a:fld>
            <a:endParaRPr lang="el-G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BAFFB9A-EE93-4944-B243-0D8F8C07C51A}" type="slidenum">
              <a:rPr lang="el-GR" smtClean="0"/>
              <a:pPr/>
              <a:t>22</a:t>
            </a:fld>
            <a:endParaRPr lang="el-G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BAFFB9A-EE93-4944-B243-0D8F8C07C51A}" type="slidenum">
              <a:rPr lang="el-GR" smtClean="0"/>
              <a:pPr/>
              <a:t>23</a:t>
            </a:fld>
            <a:endParaRPr lang="el-G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BAFFB9A-EE93-4944-B243-0D8F8C07C51A}" type="slidenum">
              <a:rPr lang="el-GR" smtClean="0"/>
              <a:pPr/>
              <a:t>24</a:t>
            </a:fld>
            <a:endParaRPr lang="el-G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BAFFB9A-EE93-4944-B243-0D8F8C07C51A}" type="slidenum">
              <a:rPr lang="el-GR" smtClean="0"/>
              <a:pPr/>
              <a:t>25</a:t>
            </a:fld>
            <a:endParaRPr lang="el-G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BAFFB9A-EE93-4944-B243-0D8F8C07C51A}" type="slidenum">
              <a:rPr lang="el-GR" smtClean="0"/>
              <a:pPr/>
              <a:t>26</a:t>
            </a:fld>
            <a:endParaRPr lang="el-G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BAFFB9A-EE93-4944-B243-0D8F8C07C51A}" type="slidenum">
              <a:rPr lang="el-GR" smtClean="0"/>
              <a:pPr/>
              <a:t>27</a:t>
            </a:fld>
            <a:endParaRPr lang="el-G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BAFFB9A-EE93-4944-B243-0D8F8C07C51A}" type="slidenum">
              <a:rPr lang="el-GR" smtClean="0"/>
              <a:pPr/>
              <a:t>28</a:t>
            </a:fld>
            <a:endParaRPr lang="el-G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BAFFB9A-EE93-4944-B243-0D8F8C07C51A}" type="slidenum">
              <a:rPr lang="el-GR" smtClean="0"/>
              <a:pPr/>
              <a:t>29</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BAFFB9A-EE93-4944-B243-0D8F8C07C51A}" type="slidenum">
              <a:rPr lang="el-GR" smtClean="0"/>
              <a:pPr/>
              <a:t>3</a:t>
            </a:fld>
            <a:endParaRPr lang="el-G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BAFFB9A-EE93-4944-B243-0D8F8C07C51A}" type="slidenum">
              <a:rPr lang="el-GR" smtClean="0"/>
              <a:pPr/>
              <a:t>30</a:t>
            </a:fld>
            <a:endParaRPr lang="el-G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BAFFB9A-EE93-4944-B243-0D8F8C07C51A}" type="slidenum">
              <a:rPr lang="el-GR" smtClean="0"/>
              <a:pPr/>
              <a:t>31</a:t>
            </a:fld>
            <a:endParaRPr lang="el-G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BAFFB9A-EE93-4944-B243-0D8F8C07C51A}" type="slidenum">
              <a:rPr lang="el-GR" smtClean="0"/>
              <a:pPr/>
              <a:t>32</a:t>
            </a:fld>
            <a:endParaRPr lang="el-G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BAFFB9A-EE93-4944-B243-0D8F8C07C51A}" type="slidenum">
              <a:rPr lang="el-GR" smtClean="0"/>
              <a:pPr/>
              <a:t>33</a:t>
            </a:fld>
            <a:endParaRPr lang="el-G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BAFFB9A-EE93-4944-B243-0D8F8C07C51A}" type="slidenum">
              <a:rPr lang="el-GR" smtClean="0"/>
              <a:pPr/>
              <a:t>34</a:t>
            </a:fld>
            <a:endParaRPr lang="el-G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BAFFB9A-EE93-4944-B243-0D8F8C07C51A}" type="slidenum">
              <a:rPr lang="el-GR" smtClean="0"/>
              <a:pPr/>
              <a:t>35</a:t>
            </a:fld>
            <a:endParaRPr lang="el-G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BAFFB9A-EE93-4944-B243-0D8F8C07C51A}" type="slidenum">
              <a:rPr lang="el-GR" smtClean="0"/>
              <a:pPr/>
              <a:t>36</a:t>
            </a:fld>
            <a:endParaRPr lang="el-G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BAFFB9A-EE93-4944-B243-0D8F8C07C51A}" type="slidenum">
              <a:rPr lang="el-GR" smtClean="0"/>
              <a:pPr/>
              <a:t>37</a:t>
            </a:fld>
            <a:endParaRPr lang="el-G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BAFFB9A-EE93-4944-B243-0D8F8C07C51A}" type="slidenum">
              <a:rPr lang="el-GR" smtClean="0"/>
              <a:pPr/>
              <a:t>38</a:t>
            </a:fld>
            <a:endParaRPr lang="el-G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BAFFB9A-EE93-4944-B243-0D8F8C07C51A}" type="slidenum">
              <a:rPr lang="el-GR" smtClean="0"/>
              <a:pPr/>
              <a:t>39</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BAFFB9A-EE93-4944-B243-0D8F8C07C51A}" type="slidenum">
              <a:rPr lang="el-GR" smtClean="0"/>
              <a:pPr/>
              <a:t>4</a:t>
            </a:fld>
            <a:endParaRPr lang="el-G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BAFFB9A-EE93-4944-B243-0D8F8C07C51A}" type="slidenum">
              <a:rPr lang="el-GR" smtClean="0"/>
              <a:pPr/>
              <a:t>40</a:t>
            </a:fld>
            <a:endParaRPr lang="el-G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BAFFB9A-EE93-4944-B243-0D8F8C07C51A}" type="slidenum">
              <a:rPr lang="el-GR" smtClean="0"/>
              <a:pPr/>
              <a:t>41</a:t>
            </a:fld>
            <a:endParaRPr lang="el-G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BAFFB9A-EE93-4944-B243-0D8F8C07C51A}" type="slidenum">
              <a:rPr lang="el-GR" smtClean="0"/>
              <a:pPr/>
              <a:t>42</a:t>
            </a:fld>
            <a:endParaRPr lang="el-G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BAFFB9A-EE93-4944-B243-0D8F8C07C51A}" type="slidenum">
              <a:rPr lang="el-GR" smtClean="0"/>
              <a:pPr/>
              <a:t>43</a:t>
            </a:fld>
            <a:endParaRPr lang="el-G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BAFFB9A-EE93-4944-B243-0D8F8C07C51A}" type="slidenum">
              <a:rPr lang="el-GR" smtClean="0"/>
              <a:pPr/>
              <a:t>44</a:t>
            </a:fld>
            <a:endParaRPr lang="el-G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BAFFB9A-EE93-4944-B243-0D8F8C07C51A}" type="slidenum">
              <a:rPr lang="el-GR" smtClean="0"/>
              <a:pPr/>
              <a:t>45</a:t>
            </a:fld>
            <a:endParaRPr lang="el-G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BAFFB9A-EE93-4944-B243-0D8F8C07C51A}" type="slidenum">
              <a:rPr lang="el-GR" smtClean="0"/>
              <a:pPr/>
              <a:t>46</a:t>
            </a:fld>
            <a:endParaRPr lang="el-G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BAFFB9A-EE93-4944-B243-0D8F8C07C51A}" type="slidenum">
              <a:rPr lang="el-GR" smtClean="0"/>
              <a:pPr/>
              <a:t>47</a:t>
            </a:fld>
            <a:endParaRPr lang="el-G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BAFFB9A-EE93-4944-B243-0D8F8C07C51A}" type="slidenum">
              <a:rPr lang="el-GR" smtClean="0"/>
              <a:pPr/>
              <a:t>48</a:t>
            </a:fld>
            <a:endParaRPr lang="el-G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BAFFB9A-EE93-4944-B243-0D8F8C07C51A}" type="slidenum">
              <a:rPr lang="el-GR" smtClean="0"/>
              <a:pPr/>
              <a:t>49</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BAFFB9A-EE93-4944-B243-0D8F8C07C51A}" type="slidenum">
              <a:rPr lang="el-GR" smtClean="0"/>
              <a:pPr/>
              <a:t>5</a:t>
            </a:fld>
            <a:endParaRPr lang="el-G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BAFFB9A-EE93-4944-B243-0D8F8C07C51A}" type="slidenum">
              <a:rPr lang="el-GR" smtClean="0"/>
              <a:pPr/>
              <a:t>50</a:t>
            </a:fld>
            <a:endParaRPr lang="el-G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BAFFB9A-EE93-4944-B243-0D8F8C07C51A}" type="slidenum">
              <a:rPr lang="el-GR" smtClean="0"/>
              <a:pPr/>
              <a:t>51</a:t>
            </a:fld>
            <a:endParaRPr lang="el-G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BAFFB9A-EE93-4944-B243-0D8F8C07C51A}" type="slidenum">
              <a:rPr lang="el-GR" smtClean="0"/>
              <a:pPr/>
              <a:t>52</a:t>
            </a:fld>
            <a:endParaRPr lang="el-G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BAFFB9A-EE93-4944-B243-0D8F8C07C51A}" type="slidenum">
              <a:rPr lang="el-GR" smtClean="0"/>
              <a:pPr/>
              <a:t>53</a:t>
            </a:fld>
            <a:endParaRPr lang="el-G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BAFFB9A-EE93-4944-B243-0D8F8C07C51A}" type="slidenum">
              <a:rPr lang="el-GR" smtClean="0"/>
              <a:pPr/>
              <a:t>54</a:t>
            </a:fld>
            <a:endParaRPr lang="el-G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BAFFB9A-EE93-4944-B243-0D8F8C07C51A}" type="slidenum">
              <a:rPr lang="el-GR" smtClean="0"/>
              <a:pPr/>
              <a:t>55</a:t>
            </a:fld>
            <a:endParaRPr lang="el-G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BAFFB9A-EE93-4944-B243-0D8F8C07C51A}" type="slidenum">
              <a:rPr lang="el-GR" smtClean="0"/>
              <a:pPr/>
              <a:t>56</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BAFFB9A-EE93-4944-B243-0D8F8C07C51A}" type="slidenum">
              <a:rPr lang="el-GR" smtClean="0"/>
              <a:pPr/>
              <a:t>6</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BAFFB9A-EE93-4944-B243-0D8F8C07C51A}" type="slidenum">
              <a:rPr lang="el-GR" smtClean="0"/>
              <a:pPr/>
              <a:t>7</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BAFFB9A-EE93-4944-B243-0D8F8C07C51A}" type="slidenum">
              <a:rPr lang="el-GR" smtClean="0"/>
              <a:pPr/>
              <a:t>8</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BAFFB9A-EE93-4944-B243-0D8F8C07C51A}" type="slidenum">
              <a:rPr lang="el-GR" smtClean="0"/>
              <a:pPr/>
              <a:t>9</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15F4599-1ADA-415D-8245-04A2A0B65640}" type="datetimeFigureOut">
              <a:rPr lang="en-US" smtClean="0"/>
              <a:pPr/>
              <a:t>3/31/2015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FAF363-769A-4E15-829F-221C5C6D064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5F4599-1ADA-415D-8245-04A2A0B65640}" type="datetimeFigureOut">
              <a:rPr lang="en-US" smtClean="0"/>
              <a:pPr/>
              <a:t>3/31/2015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FAF363-769A-4E15-829F-221C5C6D064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5F4599-1ADA-415D-8245-04A2A0B65640}" type="datetimeFigureOut">
              <a:rPr lang="en-US" smtClean="0"/>
              <a:pPr/>
              <a:t>3/31/2015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FAF363-769A-4E15-829F-221C5C6D064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5F4599-1ADA-415D-8245-04A2A0B65640}" type="datetimeFigureOut">
              <a:rPr lang="en-US" smtClean="0"/>
              <a:pPr/>
              <a:t>3/31/2015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FAF363-769A-4E15-829F-221C5C6D064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5F4599-1ADA-415D-8245-04A2A0B65640}" type="datetimeFigureOut">
              <a:rPr lang="en-US" smtClean="0"/>
              <a:pPr/>
              <a:t>3/31/2015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FAF363-769A-4E15-829F-221C5C6D064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15F4599-1ADA-415D-8245-04A2A0B65640}" type="datetimeFigureOut">
              <a:rPr lang="en-US" smtClean="0"/>
              <a:pPr/>
              <a:t>3/31/2015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FAF363-769A-4E15-829F-221C5C6D064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15F4599-1ADA-415D-8245-04A2A0B65640}" type="datetimeFigureOut">
              <a:rPr lang="en-US" smtClean="0"/>
              <a:pPr/>
              <a:t>3/31/2015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FAF363-769A-4E15-829F-221C5C6D064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15F4599-1ADA-415D-8245-04A2A0B65640}" type="datetimeFigureOut">
              <a:rPr lang="en-US" smtClean="0"/>
              <a:pPr/>
              <a:t>3/31/2015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FAF363-769A-4E15-829F-221C5C6D064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5F4599-1ADA-415D-8245-04A2A0B65640}" type="datetimeFigureOut">
              <a:rPr lang="en-US" smtClean="0"/>
              <a:pPr/>
              <a:t>3/31/2015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FAF363-769A-4E15-829F-221C5C6D064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5F4599-1ADA-415D-8245-04A2A0B65640}" type="datetimeFigureOut">
              <a:rPr lang="en-US" smtClean="0"/>
              <a:pPr/>
              <a:t>3/31/2015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FAF363-769A-4E15-829F-221C5C6D064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5F4599-1ADA-415D-8245-04A2A0B65640}" type="datetimeFigureOut">
              <a:rPr lang="en-US" smtClean="0"/>
              <a:pPr/>
              <a:t>3/31/2015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FAF363-769A-4E15-829F-221C5C6D064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5F4599-1ADA-415D-8245-04A2A0B65640}" type="datetimeFigureOut">
              <a:rPr lang="en-US" smtClean="0"/>
              <a:pPr/>
              <a:t>3/31/2015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FAF363-769A-4E15-829F-221C5C6D064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comments" Target="../comments/comment1.xml"/><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hyperlink" Target="http://www.greek-language.com/Learn%20Greek.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hyperlink" Target="http://www.bbc.co.uk/languages/greek/"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hyperlink" Target="http://www.ilearngreek.co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www.xanthi.ilsp.gr/filo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hyperlink" Target="http://www.loecsen.com/"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hyperlink" Target="http://www.verbalplanet.co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hyperlink" Target="http://www.surfacelanguages.com/"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hyperlink" Target="http://www.blackboard.com/" TargetMode="External"/><Relationship Id="rId7" Type="http://schemas.openxmlformats.org/officeDocument/2006/relationships/hyperlink" Target="http://www.eworks.de/uploads/media/Evaluation_of_e-learning_platforms.pdf"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www.lotuslearning.com/" TargetMode="External"/><Relationship Id="rId5" Type="http://schemas.openxmlformats.org/officeDocument/2006/relationships/hyperlink" Target="http://moodle.org/" TargetMode="External"/><Relationship Id="rId4" Type="http://schemas.openxmlformats.org/officeDocument/2006/relationships/hyperlink" Target="http://www.firstclass.com/" TargetMode="External"/><Relationship Id="rId9"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hyperlink" Target="http://www.eworks.de/"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2.png"/><Relationship Id="rId4" Type="http://schemas.openxmlformats.org/officeDocument/2006/relationships/image" Target="../media/image1.jpe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hyperlink" Target="http://www.bigbluebutton.org/"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hyperlink" Target="http://www.rosettastone.eu/"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47664" y="836712"/>
            <a:ext cx="3672408" cy="936104"/>
          </a:xfrm>
        </p:spPr>
        <p:txBody>
          <a:bodyPr>
            <a:normAutofit/>
          </a:bodyPr>
          <a:lstStyle/>
          <a:p>
            <a:pPr algn="l"/>
            <a:r>
              <a:rPr lang="el-GR" sz="1800" b="1" dirty="0" smtClean="0">
                <a:solidFill>
                  <a:schemeClr val="tx1"/>
                </a:solidFill>
              </a:rPr>
              <a:t>ΕΛΛΗΝΙΚΗ ΔΗΜΟΚΡΑΤΙΑ</a:t>
            </a:r>
          </a:p>
          <a:p>
            <a:pPr algn="l"/>
            <a:r>
              <a:rPr lang="el-GR" sz="1800" b="1" dirty="0" smtClean="0">
                <a:solidFill>
                  <a:schemeClr val="tx1"/>
                </a:solidFill>
              </a:rPr>
              <a:t>ΠΑΝΕΠΙΣΤΗΜΙΟ ΚΡΗΤΗΣ</a:t>
            </a:r>
            <a:endParaRPr lang="en-US" sz="1800" b="1" dirty="0">
              <a:solidFill>
                <a:schemeClr val="tx1"/>
              </a:solidFill>
            </a:endParaRPr>
          </a:p>
        </p:txBody>
      </p:sp>
      <p:pic>
        <p:nvPicPr>
          <p:cNvPr id="5" name="Picture 3" descr="sima_uoc"/>
          <p:cNvPicPr>
            <a:picLocks noChangeAspect="1" noChangeArrowheads="1"/>
          </p:cNvPicPr>
          <p:nvPr/>
        </p:nvPicPr>
        <p:blipFill>
          <a:blip r:embed="rId3" cstate="print"/>
          <a:srcRect/>
          <a:stretch>
            <a:fillRect/>
          </a:stretch>
        </p:blipFill>
        <p:spPr bwMode="auto">
          <a:xfrm>
            <a:off x="251521" y="530323"/>
            <a:ext cx="1259632" cy="1242493"/>
          </a:xfrm>
          <a:prstGeom prst="rect">
            <a:avLst/>
          </a:prstGeom>
          <a:noFill/>
          <a:ln w="9525">
            <a:noFill/>
            <a:miter lim="800000"/>
            <a:headEnd/>
            <a:tailEnd/>
          </a:ln>
        </p:spPr>
      </p:pic>
      <p:pic>
        <p:nvPicPr>
          <p:cNvPr id="6" name="Picture 2" descr="Logo Normal"/>
          <p:cNvPicPr>
            <a:picLocks noChangeAspect="1" noChangeArrowheads="1"/>
          </p:cNvPicPr>
          <p:nvPr/>
        </p:nvPicPr>
        <p:blipFill>
          <a:blip r:embed="rId4" cstate="print"/>
          <a:srcRect/>
          <a:stretch>
            <a:fillRect/>
          </a:stretch>
        </p:blipFill>
        <p:spPr bwMode="auto">
          <a:xfrm>
            <a:off x="6300192" y="404664"/>
            <a:ext cx="1924613" cy="1224136"/>
          </a:xfrm>
          <a:prstGeom prst="rect">
            <a:avLst/>
          </a:prstGeom>
          <a:noFill/>
          <a:ln w="9525">
            <a:noFill/>
            <a:miter lim="800000"/>
            <a:headEnd/>
            <a:tailEnd/>
          </a:ln>
        </p:spPr>
      </p:pic>
      <p:sp>
        <p:nvSpPr>
          <p:cNvPr id="8" name="Rectangle 7"/>
          <p:cNvSpPr/>
          <p:nvPr/>
        </p:nvSpPr>
        <p:spPr>
          <a:xfrm>
            <a:off x="827584" y="2420888"/>
            <a:ext cx="7632848" cy="936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«Συγκριτική μελέτη στα Συστήματα Διαχείρισης Μάθησης (</a:t>
            </a:r>
            <a:r>
              <a:rPr lang="el-GR" dirty="0" err="1" smtClean="0">
                <a:solidFill>
                  <a:schemeClr val="tx1"/>
                </a:solidFill>
              </a:rPr>
              <a:t>LMSs</a:t>
            </a:r>
            <a:r>
              <a:rPr lang="el-GR" dirty="0" smtClean="0">
                <a:solidFill>
                  <a:schemeClr val="tx1"/>
                </a:solidFill>
              </a:rPr>
              <a:t>)</a:t>
            </a:r>
            <a:endParaRPr lang="en-US" dirty="0" smtClean="0">
              <a:solidFill>
                <a:schemeClr val="tx1"/>
              </a:solidFill>
            </a:endParaRPr>
          </a:p>
          <a:p>
            <a:pPr algn="ctr"/>
            <a:r>
              <a:rPr lang="el-GR" dirty="0" smtClean="0">
                <a:solidFill>
                  <a:schemeClr val="tx1"/>
                </a:solidFill>
              </a:rPr>
              <a:t>Θετικά Χρήσης Συστημάτων Ανοιχτού λογισμικού</a:t>
            </a:r>
            <a:r>
              <a:rPr lang="el-GR" sz="2400" dirty="0" smtClean="0">
                <a:solidFill>
                  <a:schemeClr val="tx1"/>
                </a:solidFill>
              </a:rPr>
              <a:t>» </a:t>
            </a:r>
            <a:endParaRPr lang="en-US" sz="2400" dirty="0">
              <a:solidFill>
                <a:schemeClr val="tx1"/>
              </a:solidFill>
            </a:endParaRPr>
          </a:p>
        </p:txBody>
      </p:sp>
      <p:pic>
        <p:nvPicPr>
          <p:cNvPr id="9" name="Picture 7"/>
          <p:cNvPicPr>
            <a:picLocks noChangeAspect="1" noChangeArrowheads="1"/>
          </p:cNvPicPr>
          <p:nvPr/>
        </p:nvPicPr>
        <p:blipFill>
          <a:blip r:embed="rId5" cstate="print"/>
          <a:srcRect/>
          <a:stretch>
            <a:fillRect/>
          </a:stretch>
        </p:blipFill>
        <p:spPr bwMode="auto">
          <a:xfrm>
            <a:off x="6372200" y="5733256"/>
            <a:ext cx="1440160" cy="526770"/>
          </a:xfrm>
          <a:prstGeom prst="rect">
            <a:avLst/>
          </a:prstGeom>
          <a:noFill/>
          <a:ln w="9525">
            <a:noFill/>
            <a:miter lim="800000"/>
            <a:headEnd/>
            <a:tailEnd/>
          </a:ln>
        </p:spPr>
      </p:pic>
      <p:pic>
        <p:nvPicPr>
          <p:cNvPr id="10" name="Picture 8"/>
          <p:cNvPicPr>
            <a:picLocks noChangeAspect="1" noChangeArrowheads="1"/>
          </p:cNvPicPr>
          <p:nvPr/>
        </p:nvPicPr>
        <p:blipFill>
          <a:blip r:embed="rId6" cstate="print"/>
          <a:srcRect/>
          <a:stretch>
            <a:fillRect/>
          </a:stretch>
        </p:blipFill>
        <p:spPr bwMode="auto">
          <a:xfrm>
            <a:off x="4932040" y="5733256"/>
            <a:ext cx="1224136" cy="613384"/>
          </a:xfrm>
          <a:prstGeom prst="rect">
            <a:avLst/>
          </a:prstGeom>
          <a:noFill/>
          <a:ln w="9525">
            <a:noFill/>
            <a:miter lim="800000"/>
            <a:headEnd/>
            <a:tailEnd/>
          </a:ln>
        </p:spPr>
      </p:pic>
      <p:pic>
        <p:nvPicPr>
          <p:cNvPr id="11" name="Picture 9"/>
          <p:cNvPicPr>
            <a:picLocks noChangeAspect="1" noChangeArrowheads="1"/>
          </p:cNvPicPr>
          <p:nvPr/>
        </p:nvPicPr>
        <p:blipFill>
          <a:blip r:embed="rId7" cstate="print"/>
          <a:srcRect/>
          <a:stretch>
            <a:fillRect/>
          </a:stretch>
        </p:blipFill>
        <p:spPr bwMode="auto">
          <a:xfrm>
            <a:off x="3851920" y="5661248"/>
            <a:ext cx="668740" cy="576064"/>
          </a:xfrm>
          <a:prstGeom prst="rect">
            <a:avLst/>
          </a:prstGeom>
          <a:noFill/>
          <a:ln w="9525">
            <a:noFill/>
            <a:miter lim="800000"/>
            <a:headEnd/>
            <a:tailEnd/>
          </a:ln>
        </p:spPr>
      </p:pic>
      <p:pic>
        <p:nvPicPr>
          <p:cNvPr id="12" name="Picture 10"/>
          <p:cNvPicPr>
            <a:picLocks noChangeAspect="1" noChangeArrowheads="1"/>
          </p:cNvPicPr>
          <p:nvPr/>
        </p:nvPicPr>
        <p:blipFill>
          <a:blip r:embed="rId8" cstate="print"/>
          <a:srcRect/>
          <a:stretch>
            <a:fillRect/>
          </a:stretch>
        </p:blipFill>
        <p:spPr bwMode="auto">
          <a:xfrm>
            <a:off x="2771800" y="5733256"/>
            <a:ext cx="1066609" cy="507535"/>
          </a:xfrm>
          <a:prstGeom prst="rect">
            <a:avLst/>
          </a:prstGeom>
          <a:noFill/>
          <a:ln w="9525">
            <a:noFill/>
            <a:miter lim="800000"/>
            <a:headEnd/>
            <a:tailEnd/>
          </a:ln>
        </p:spPr>
      </p:pic>
      <p:cxnSp>
        <p:nvCxnSpPr>
          <p:cNvPr id="14" name="Straight Connector 13"/>
          <p:cNvCxnSpPr/>
          <p:nvPr/>
        </p:nvCxnSpPr>
        <p:spPr>
          <a:xfrm flipV="1">
            <a:off x="395536" y="5373216"/>
            <a:ext cx="7920880" cy="72008"/>
          </a:xfrm>
          <a:prstGeom prst="line">
            <a:avLst/>
          </a:prstGeom>
          <a:ln w="101600">
            <a:solidFill>
              <a:srgbClr val="660033"/>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483768" y="5589240"/>
            <a:ext cx="0" cy="648072"/>
          </a:xfrm>
          <a:prstGeom prst="line">
            <a:avLst/>
          </a:prstGeom>
          <a:ln w="25400">
            <a:solidFill>
              <a:srgbClr val="660033"/>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788024" y="5589240"/>
            <a:ext cx="0" cy="648072"/>
          </a:xfrm>
          <a:prstGeom prst="line">
            <a:avLst/>
          </a:prstGeom>
          <a:ln w="25400">
            <a:solidFill>
              <a:srgbClr val="660033"/>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300192" y="5589240"/>
            <a:ext cx="0" cy="648072"/>
          </a:xfrm>
          <a:prstGeom prst="line">
            <a:avLst/>
          </a:prstGeom>
          <a:ln w="25400">
            <a:solidFill>
              <a:srgbClr val="660033"/>
            </a:solidFill>
          </a:ln>
        </p:spPr>
        <p:style>
          <a:lnRef idx="1">
            <a:schemeClr val="accent1"/>
          </a:lnRef>
          <a:fillRef idx="0">
            <a:schemeClr val="accent1"/>
          </a:fillRef>
          <a:effectRef idx="0">
            <a:schemeClr val="accent1"/>
          </a:effectRef>
          <a:fontRef idx="minor">
            <a:schemeClr val="tx1"/>
          </a:fontRef>
        </p:style>
      </p:cxnSp>
      <p:sp>
        <p:nvSpPr>
          <p:cNvPr id="28" name="Rounded Rectangle 27"/>
          <p:cNvSpPr/>
          <p:nvPr/>
        </p:nvSpPr>
        <p:spPr>
          <a:xfrm>
            <a:off x="2267744" y="3501008"/>
            <a:ext cx="5256584" cy="57606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b="1" dirty="0" smtClean="0">
                <a:solidFill>
                  <a:schemeClr val="tx1"/>
                </a:solidFill>
              </a:rPr>
              <a:t>ΚΟΥΤΣΟΥΡΑΣ ΘΕΜΙΣΤΟΚΛΗΣ,</a:t>
            </a:r>
          </a:p>
          <a:p>
            <a:pPr algn="ctr"/>
            <a:r>
              <a:rPr lang="en-US" sz="1400" b="1" dirty="0" smtClean="0">
                <a:solidFill>
                  <a:schemeClr val="tx1"/>
                </a:solidFill>
              </a:rPr>
              <a:t>(</a:t>
            </a:r>
            <a:r>
              <a:rPr lang="el-GR" sz="1400" b="1" dirty="0" smtClean="0">
                <a:solidFill>
                  <a:schemeClr val="tx1"/>
                </a:solidFill>
              </a:rPr>
              <a:t>Εργαστήριο Υπηρεσιών Μετασχηματισμού, Πανεπιστήμιο Κρήτης)</a:t>
            </a:r>
            <a:endParaRPr lang="en-US" sz="1400" b="1" dirty="0">
              <a:solidFill>
                <a:schemeClr val="tx1"/>
              </a:solidFill>
            </a:endParaRPr>
          </a:p>
        </p:txBody>
      </p:sp>
      <p:sp>
        <p:nvSpPr>
          <p:cNvPr id="29" name="Rounded Rectangle 28"/>
          <p:cNvSpPr/>
          <p:nvPr/>
        </p:nvSpPr>
        <p:spPr>
          <a:xfrm>
            <a:off x="539552" y="4581128"/>
            <a:ext cx="7704856" cy="6480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200" b="1" u="sng" dirty="0" smtClean="0">
                <a:solidFill>
                  <a:srgbClr val="660033"/>
                </a:solidFill>
              </a:rPr>
              <a:t>Σεμινάριο:</a:t>
            </a:r>
            <a:r>
              <a:rPr lang="el-GR" sz="1200" b="1" dirty="0" smtClean="0">
                <a:solidFill>
                  <a:srgbClr val="660033"/>
                </a:solidFill>
              </a:rPr>
              <a:t> </a:t>
            </a:r>
            <a:r>
              <a:rPr lang="en-US" sz="1200" b="1" dirty="0" smtClean="0">
                <a:solidFill>
                  <a:srgbClr val="660033"/>
                </a:solidFill>
              </a:rPr>
              <a:t>“ Open Source </a:t>
            </a:r>
            <a:r>
              <a:rPr lang="el-GR" sz="1200" b="1" dirty="0" smtClean="0">
                <a:solidFill>
                  <a:srgbClr val="660033"/>
                </a:solidFill>
              </a:rPr>
              <a:t>Πλατφόρμες Ηλεκτρονικής Μάθησης:  </a:t>
            </a:r>
            <a:r>
              <a:rPr lang="en-US" sz="1200" b="1" i="1" dirty="0" err="1" smtClean="0">
                <a:solidFill>
                  <a:srgbClr val="660033"/>
                </a:solidFill>
              </a:rPr>
              <a:t>Moodle</a:t>
            </a:r>
            <a:r>
              <a:rPr lang="en-US" sz="1200" b="1" dirty="0" smtClean="0">
                <a:solidFill>
                  <a:srgbClr val="660033"/>
                </a:solidFill>
              </a:rPr>
              <a:t> </a:t>
            </a:r>
            <a:r>
              <a:rPr lang="el-GR" sz="1200" b="1" dirty="0" smtClean="0">
                <a:solidFill>
                  <a:srgbClr val="660033"/>
                </a:solidFill>
              </a:rPr>
              <a:t>-  </a:t>
            </a:r>
            <a:r>
              <a:rPr lang="en-US" sz="1200" b="1" i="1" dirty="0" smtClean="0">
                <a:solidFill>
                  <a:srgbClr val="660033"/>
                </a:solidFill>
              </a:rPr>
              <a:t>E-class</a:t>
            </a:r>
            <a:r>
              <a:rPr lang="en-US" sz="1200" b="1" dirty="0" smtClean="0">
                <a:solidFill>
                  <a:srgbClr val="660033"/>
                </a:solidFill>
              </a:rPr>
              <a:t>”</a:t>
            </a:r>
          </a:p>
          <a:p>
            <a:pPr algn="ctr"/>
            <a:r>
              <a:rPr lang="el-GR" sz="1200" b="1" dirty="0" smtClean="0">
                <a:solidFill>
                  <a:srgbClr val="660033"/>
                </a:solidFill>
              </a:rPr>
              <a:t>Ημερομηνία: </a:t>
            </a:r>
            <a:r>
              <a:rPr lang="en-US" sz="1200" b="1" dirty="0" smtClean="0">
                <a:solidFill>
                  <a:srgbClr val="660033"/>
                </a:solidFill>
              </a:rPr>
              <a:t> 31</a:t>
            </a:r>
            <a:r>
              <a:rPr lang="el-GR" sz="1200" b="1" dirty="0" smtClean="0">
                <a:solidFill>
                  <a:srgbClr val="660033"/>
                </a:solidFill>
              </a:rPr>
              <a:t>/03/2015 </a:t>
            </a:r>
            <a:r>
              <a:rPr lang="en-US" sz="1200" b="1" dirty="0" smtClean="0">
                <a:solidFill>
                  <a:srgbClr val="660033"/>
                </a:solidFill>
              </a:rPr>
              <a:t> </a:t>
            </a:r>
            <a:endParaRPr lang="en-US" sz="1200" b="1" dirty="0">
              <a:solidFill>
                <a:srgbClr val="660033"/>
              </a:solidFill>
            </a:endParaRPr>
          </a:p>
        </p:txBody>
      </p:sp>
      <p:pic>
        <p:nvPicPr>
          <p:cNvPr id="1028" name="Picture 4" descr="Creative Commons License"/>
          <p:cNvPicPr>
            <a:picLocks noChangeAspect="1" noChangeArrowheads="1"/>
          </p:cNvPicPr>
          <p:nvPr/>
        </p:nvPicPr>
        <p:blipFill>
          <a:blip r:embed="rId9" cstate="print"/>
          <a:srcRect/>
          <a:stretch>
            <a:fillRect/>
          </a:stretch>
        </p:blipFill>
        <p:spPr bwMode="auto">
          <a:xfrm>
            <a:off x="899592" y="5733256"/>
            <a:ext cx="1226459" cy="432048"/>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4824"/>
            <a:ext cx="8229600" cy="4281339"/>
          </a:xfrm>
        </p:spPr>
        <p:txBody>
          <a:bodyPr>
            <a:normAutofit/>
          </a:bodyPr>
          <a:lstStyle/>
          <a:p>
            <a:pPr marL="0" indent="0" algn="ctr">
              <a:lnSpc>
                <a:spcPct val="90000"/>
              </a:lnSpc>
              <a:buNone/>
            </a:pPr>
            <a:r>
              <a:rPr lang="el-GR" sz="2200" b="1" dirty="0" smtClean="0">
                <a:solidFill>
                  <a:srgbClr val="660033"/>
                </a:solidFill>
              </a:rPr>
              <a:t>ΣΥΣΤΗΜΑΤΑ ΔΙΑΧΕΙΡΙΣΗΣ ΜΑΘΗΣΗΣ – </a:t>
            </a:r>
            <a:r>
              <a:rPr lang="en-US" sz="2200" b="1" dirty="0" smtClean="0">
                <a:solidFill>
                  <a:srgbClr val="660033"/>
                </a:solidFill>
              </a:rPr>
              <a:t>LEARN GREEK</a:t>
            </a:r>
          </a:p>
          <a:p>
            <a:pPr marL="0" indent="0" algn="ctr">
              <a:lnSpc>
                <a:spcPct val="90000"/>
              </a:lnSpc>
              <a:buNone/>
            </a:pPr>
            <a:endParaRPr lang="en-US" sz="2000" b="1" dirty="0" smtClean="0">
              <a:solidFill>
                <a:srgbClr val="660033"/>
              </a:solidFill>
            </a:endParaRPr>
          </a:p>
          <a:p>
            <a:pPr marL="0" indent="0">
              <a:lnSpc>
                <a:spcPct val="90000"/>
              </a:lnSpc>
              <a:buNone/>
            </a:pPr>
            <a:r>
              <a:rPr lang="el-GR" sz="2400" b="1" i="1" u="sng" dirty="0" err="1" smtClean="0">
                <a:hlinkClick r:id="rId3"/>
              </a:rPr>
              <a:t>Learn</a:t>
            </a:r>
            <a:r>
              <a:rPr lang="el-GR" sz="2400" b="1" i="1" u="sng" dirty="0" smtClean="0">
                <a:hlinkClick r:id="rId3"/>
              </a:rPr>
              <a:t> </a:t>
            </a:r>
            <a:r>
              <a:rPr lang="el-GR" sz="2400" b="1" i="1" u="sng" dirty="0" err="1" smtClean="0">
                <a:hlinkClick r:id="rId3"/>
              </a:rPr>
              <a:t>Greek</a:t>
            </a:r>
            <a:r>
              <a:rPr lang="el-GR" sz="2400" dirty="0" smtClean="0"/>
              <a:t>:</a:t>
            </a:r>
            <a:endParaRPr lang="en-US" sz="2400" dirty="0" smtClean="0"/>
          </a:p>
          <a:p>
            <a:pPr marL="0" indent="0">
              <a:lnSpc>
                <a:spcPct val="90000"/>
              </a:lnSpc>
              <a:buNone/>
            </a:pPr>
            <a:endParaRPr lang="en-US" sz="2400" dirty="0" smtClean="0"/>
          </a:p>
          <a:p>
            <a:pPr lvl="0"/>
            <a:r>
              <a:rPr lang="el-GR" sz="2400" b="1" u="sng" dirty="0" smtClean="0"/>
              <a:t>Δυνατότητες μάθησης που προσφέρει:</a:t>
            </a:r>
            <a:r>
              <a:rPr lang="el-GR" sz="2400" dirty="0" smtClean="0"/>
              <a:t> </a:t>
            </a:r>
            <a:endParaRPr lang="en-US" sz="2400" dirty="0" smtClean="0"/>
          </a:p>
          <a:p>
            <a:pPr lvl="0">
              <a:buNone/>
            </a:pPr>
            <a:r>
              <a:rPr lang="en-US" sz="2400" dirty="0" smtClean="0"/>
              <a:t>	</a:t>
            </a:r>
            <a:r>
              <a:rPr lang="el-GR" sz="2400" dirty="0" smtClean="0"/>
              <a:t>Αυτό το σύστημα παρέχει μια συλλογή του υλικού που συμβάλλει στη μελέτη της ελληνικής γλώσσας, σε τρία διαφορετικά επίπεδα γνώσης, καθώς και επιπλέον υλικό για τη γραμματική και το λεξιλόγιο. </a:t>
            </a:r>
          </a:p>
          <a:p>
            <a:endParaRPr lang="en-US" dirty="0"/>
          </a:p>
        </p:txBody>
      </p:sp>
      <p:pic>
        <p:nvPicPr>
          <p:cNvPr id="4" name="Picture 3" descr="sima_uoc"/>
          <p:cNvPicPr>
            <a:picLocks noChangeAspect="1" noChangeArrowheads="1"/>
          </p:cNvPicPr>
          <p:nvPr/>
        </p:nvPicPr>
        <p:blipFill>
          <a:blip r:embed="rId4" cstate="print"/>
          <a:srcRect/>
          <a:stretch>
            <a:fillRect/>
          </a:stretch>
        </p:blipFill>
        <p:spPr bwMode="auto">
          <a:xfrm>
            <a:off x="251521" y="530323"/>
            <a:ext cx="1259632" cy="1242493"/>
          </a:xfrm>
          <a:prstGeom prst="rect">
            <a:avLst/>
          </a:prstGeom>
          <a:noFill/>
          <a:ln w="9525">
            <a:noFill/>
            <a:miter lim="800000"/>
            <a:headEnd/>
            <a:tailEnd/>
          </a:ln>
        </p:spPr>
      </p:pic>
      <p:pic>
        <p:nvPicPr>
          <p:cNvPr id="5" name="Picture 2" descr="Logo Normal"/>
          <p:cNvPicPr>
            <a:picLocks noChangeAspect="1" noChangeArrowheads="1"/>
          </p:cNvPicPr>
          <p:nvPr/>
        </p:nvPicPr>
        <p:blipFill>
          <a:blip r:embed="rId5" cstate="print"/>
          <a:srcRect/>
          <a:stretch>
            <a:fillRect/>
          </a:stretch>
        </p:blipFill>
        <p:spPr bwMode="auto">
          <a:xfrm>
            <a:off x="6660232" y="548680"/>
            <a:ext cx="1924613" cy="1224136"/>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4824"/>
            <a:ext cx="8229600" cy="4281339"/>
          </a:xfrm>
        </p:spPr>
        <p:txBody>
          <a:bodyPr>
            <a:normAutofit/>
          </a:bodyPr>
          <a:lstStyle/>
          <a:p>
            <a:pPr marL="0" indent="0" algn="ctr">
              <a:lnSpc>
                <a:spcPct val="90000"/>
              </a:lnSpc>
              <a:buNone/>
            </a:pPr>
            <a:r>
              <a:rPr lang="el-GR" sz="2200" b="1" dirty="0" smtClean="0">
                <a:solidFill>
                  <a:srgbClr val="660033"/>
                </a:solidFill>
              </a:rPr>
              <a:t>ΣΥΣΤΗΜΑΤΑ ΔΙΑΧΕΙΡΙΣΗΣ ΜΑΘΗΣΗΣ – </a:t>
            </a:r>
            <a:r>
              <a:rPr lang="en-US" sz="2200" b="1" dirty="0" smtClean="0">
                <a:solidFill>
                  <a:srgbClr val="660033"/>
                </a:solidFill>
              </a:rPr>
              <a:t>LEARN GREEK</a:t>
            </a:r>
          </a:p>
          <a:p>
            <a:pPr marL="0" indent="0" algn="ctr">
              <a:lnSpc>
                <a:spcPct val="90000"/>
              </a:lnSpc>
              <a:buNone/>
            </a:pPr>
            <a:endParaRPr lang="en-US" sz="2000" b="1" dirty="0" smtClean="0">
              <a:solidFill>
                <a:srgbClr val="660033"/>
              </a:solidFill>
            </a:endParaRPr>
          </a:p>
          <a:p>
            <a:pPr lvl="0"/>
            <a:r>
              <a:rPr lang="el-GR" sz="2400" b="1" u="sng" dirty="0" smtClean="0"/>
              <a:t>Δυνατότητες μάθησης που ΔΕΝ προσφέρει:</a:t>
            </a:r>
            <a:r>
              <a:rPr lang="el-GR" sz="2400" dirty="0" smtClean="0"/>
              <a:t> </a:t>
            </a:r>
            <a:endParaRPr lang="en-US" sz="2400" dirty="0" smtClean="0"/>
          </a:p>
          <a:p>
            <a:pPr lvl="0">
              <a:buNone/>
            </a:pPr>
            <a:r>
              <a:rPr lang="en-US" sz="2400" dirty="0" smtClean="0"/>
              <a:t>	</a:t>
            </a:r>
            <a:r>
              <a:rPr lang="el-GR" sz="2400" dirty="0" smtClean="0"/>
              <a:t>Παρά την ποικιλία του περιεχομένου, το σύστημα παρέχει το υλικό, ως μια λίστα, μέσα από ένα απλό </a:t>
            </a:r>
            <a:r>
              <a:rPr lang="en-US" sz="2400" dirty="0" smtClean="0"/>
              <a:t>user interface</a:t>
            </a:r>
            <a:r>
              <a:rPr lang="el-GR" sz="2400" dirty="0" smtClean="0"/>
              <a:t>.</a:t>
            </a:r>
            <a:endParaRPr lang="en-US" sz="2400" dirty="0" smtClean="0"/>
          </a:p>
          <a:p>
            <a:pPr lvl="0">
              <a:buNone/>
            </a:pPr>
            <a:r>
              <a:rPr lang="en-US" sz="2400" dirty="0" smtClean="0"/>
              <a:t>	</a:t>
            </a:r>
            <a:r>
              <a:rPr lang="el-GR" sz="2400" dirty="0" smtClean="0"/>
              <a:t>Επιπλέον, το υλικό δεν αξιοποιεί τις σύγχρονες Τεχνολογίες της Πληροφορίας και Επικοινωνίας (ΤΠΕ), λόγω της μη παροχής διαδραστικότητας (</a:t>
            </a:r>
            <a:r>
              <a:rPr lang="en-US" sz="2400" dirty="0" smtClean="0"/>
              <a:t>interactivity</a:t>
            </a:r>
            <a:r>
              <a:rPr lang="el-GR" sz="2400" dirty="0" smtClean="0"/>
              <a:t>) και ανάδρασης (</a:t>
            </a:r>
            <a:r>
              <a:rPr lang="en-US" sz="2400" dirty="0" smtClean="0"/>
              <a:t>feedback</a:t>
            </a:r>
            <a:r>
              <a:rPr lang="el-GR" sz="2400" dirty="0" smtClean="0"/>
              <a:t>) προς το χρήστη, το οποίο αποτελεί βασικό μειονέκτημα</a:t>
            </a:r>
          </a:p>
          <a:p>
            <a:endParaRPr lang="en-US" dirty="0"/>
          </a:p>
        </p:txBody>
      </p:sp>
      <p:pic>
        <p:nvPicPr>
          <p:cNvPr id="4" name="Picture 3" descr="sima_uoc"/>
          <p:cNvPicPr>
            <a:picLocks noChangeAspect="1" noChangeArrowheads="1"/>
          </p:cNvPicPr>
          <p:nvPr/>
        </p:nvPicPr>
        <p:blipFill>
          <a:blip r:embed="rId3" cstate="print"/>
          <a:srcRect/>
          <a:stretch>
            <a:fillRect/>
          </a:stretch>
        </p:blipFill>
        <p:spPr bwMode="auto">
          <a:xfrm>
            <a:off x="251521" y="530323"/>
            <a:ext cx="1259632" cy="1242493"/>
          </a:xfrm>
          <a:prstGeom prst="rect">
            <a:avLst/>
          </a:prstGeom>
          <a:noFill/>
          <a:ln w="9525">
            <a:noFill/>
            <a:miter lim="800000"/>
            <a:headEnd/>
            <a:tailEnd/>
          </a:ln>
        </p:spPr>
      </p:pic>
      <p:pic>
        <p:nvPicPr>
          <p:cNvPr id="5" name="Picture 2" descr="Logo Normal"/>
          <p:cNvPicPr>
            <a:picLocks noChangeAspect="1" noChangeArrowheads="1"/>
          </p:cNvPicPr>
          <p:nvPr/>
        </p:nvPicPr>
        <p:blipFill>
          <a:blip r:embed="rId4" cstate="print"/>
          <a:srcRect/>
          <a:stretch>
            <a:fillRect/>
          </a:stretch>
        </p:blipFill>
        <p:spPr bwMode="auto">
          <a:xfrm>
            <a:off x="6660232" y="548680"/>
            <a:ext cx="1924613" cy="1224136"/>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4824"/>
            <a:ext cx="8229600" cy="4281339"/>
          </a:xfrm>
        </p:spPr>
        <p:txBody>
          <a:bodyPr>
            <a:normAutofit/>
          </a:bodyPr>
          <a:lstStyle/>
          <a:p>
            <a:pPr marL="0" indent="0" algn="ctr">
              <a:lnSpc>
                <a:spcPct val="90000"/>
              </a:lnSpc>
              <a:buNone/>
            </a:pPr>
            <a:r>
              <a:rPr lang="el-GR" sz="2200" b="1" dirty="0" smtClean="0">
                <a:solidFill>
                  <a:srgbClr val="660033"/>
                </a:solidFill>
              </a:rPr>
              <a:t>ΣΥΣΤΗΜΑΤΑ ΔΙΑΧΕΙΡΙΣΗΣ ΜΑΘΗΣΗΣ – </a:t>
            </a:r>
            <a:r>
              <a:rPr lang="en-US" sz="2200" b="1" dirty="0" smtClean="0">
                <a:solidFill>
                  <a:srgbClr val="660033"/>
                </a:solidFill>
              </a:rPr>
              <a:t>BBC – Languages – Greek</a:t>
            </a:r>
          </a:p>
          <a:p>
            <a:pPr marL="0" indent="0" algn="ctr">
              <a:lnSpc>
                <a:spcPct val="90000"/>
              </a:lnSpc>
              <a:buNone/>
            </a:pPr>
            <a:endParaRPr lang="en-US" sz="2000" b="1" dirty="0" smtClean="0">
              <a:solidFill>
                <a:srgbClr val="660033"/>
              </a:solidFill>
            </a:endParaRPr>
          </a:p>
          <a:p>
            <a:pPr>
              <a:buNone/>
            </a:pPr>
            <a:r>
              <a:rPr lang="el-GR" sz="2400" b="1" i="1" u="sng" dirty="0" smtClean="0">
                <a:hlinkClick r:id="rId3"/>
              </a:rPr>
              <a:t>BBC - </a:t>
            </a:r>
            <a:r>
              <a:rPr lang="el-GR" sz="2400" b="1" i="1" u="sng" dirty="0" err="1" smtClean="0">
                <a:hlinkClick r:id="rId3"/>
              </a:rPr>
              <a:t>Languages</a:t>
            </a:r>
            <a:r>
              <a:rPr lang="el-GR" sz="2400" b="1" i="1" u="sng" dirty="0" smtClean="0">
                <a:hlinkClick r:id="rId3"/>
              </a:rPr>
              <a:t> - </a:t>
            </a:r>
            <a:r>
              <a:rPr lang="el-GR" sz="2400" b="1" i="1" u="sng" dirty="0" err="1" smtClean="0">
                <a:hlinkClick r:id="rId3"/>
              </a:rPr>
              <a:t>Greek</a:t>
            </a:r>
            <a:r>
              <a:rPr lang="el-GR" sz="2400" dirty="0" smtClean="0"/>
              <a:t>:</a:t>
            </a:r>
            <a:endParaRPr lang="en-US" sz="2400" dirty="0" smtClean="0"/>
          </a:p>
          <a:p>
            <a:endParaRPr lang="en-US" sz="2400" dirty="0" smtClean="0"/>
          </a:p>
          <a:p>
            <a:r>
              <a:rPr lang="el-GR" sz="2400" b="1" u="sng" dirty="0" smtClean="0"/>
              <a:t>Δυνατότητες μάθησης που προσφέρει:</a:t>
            </a:r>
            <a:r>
              <a:rPr lang="el-GR" sz="2400" dirty="0" smtClean="0"/>
              <a:t> </a:t>
            </a:r>
            <a:endParaRPr lang="en-US" sz="2400" dirty="0" smtClean="0"/>
          </a:p>
          <a:p>
            <a:pPr lvl="1">
              <a:buNone/>
            </a:pPr>
            <a:r>
              <a:rPr lang="en-US" sz="2400" dirty="0" smtClean="0"/>
              <a:t>	</a:t>
            </a:r>
            <a:r>
              <a:rPr lang="el-GR" sz="2400" dirty="0" smtClean="0"/>
              <a:t>Ο κύριος στόχος αυτού του συστήματος είναι να παρέχει στους χρήστες τις βασικές γνώσεις της ελληνικής γλώσσας, χρησιμοποιώντας μια ευρεία ποικιλία των πολυμέσων, συμπεριλαμβανομένων των ηχογραφήσεων των διαλόγων, και βίντεο.</a:t>
            </a:r>
          </a:p>
          <a:p>
            <a:endParaRPr lang="en-US" dirty="0"/>
          </a:p>
        </p:txBody>
      </p:sp>
      <p:pic>
        <p:nvPicPr>
          <p:cNvPr id="4" name="Picture 3" descr="sima_uoc"/>
          <p:cNvPicPr>
            <a:picLocks noChangeAspect="1" noChangeArrowheads="1"/>
          </p:cNvPicPr>
          <p:nvPr/>
        </p:nvPicPr>
        <p:blipFill>
          <a:blip r:embed="rId4" cstate="print"/>
          <a:srcRect/>
          <a:stretch>
            <a:fillRect/>
          </a:stretch>
        </p:blipFill>
        <p:spPr bwMode="auto">
          <a:xfrm>
            <a:off x="251521" y="530323"/>
            <a:ext cx="1259632" cy="1242493"/>
          </a:xfrm>
          <a:prstGeom prst="rect">
            <a:avLst/>
          </a:prstGeom>
          <a:noFill/>
          <a:ln w="9525">
            <a:noFill/>
            <a:miter lim="800000"/>
            <a:headEnd/>
            <a:tailEnd/>
          </a:ln>
        </p:spPr>
      </p:pic>
      <p:pic>
        <p:nvPicPr>
          <p:cNvPr id="5" name="Picture 2" descr="Logo Normal"/>
          <p:cNvPicPr>
            <a:picLocks noChangeAspect="1" noChangeArrowheads="1"/>
          </p:cNvPicPr>
          <p:nvPr/>
        </p:nvPicPr>
        <p:blipFill>
          <a:blip r:embed="rId5" cstate="print"/>
          <a:srcRect/>
          <a:stretch>
            <a:fillRect/>
          </a:stretch>
        </p:blipFill>
        <p:spPr bwMode="auto">
          <a:xfrm>
            <a:off x="6660232" y="548680"/>
            <a:ext cx="1924613" cy="1224136"/>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4824"/>
            <a:ext cx="8229600" cy="4281339"/>
          </a:xfrm>
        </p:spPr>
        <p:txBody>
          <a:bodyPr>
            <a:normAutofit/>
          </a:bodyPr>
          <a:lstStyle/>
          <a:p>
            <a:pPr marL="0" indent="0" algn="ctr">
              <a:lnSpc>
                <a:spcPct val="90000"/>
              </a:lnSpc>
              <a:buNone/>
            </a:pPr>
            <a:r>
              <a:rPr lang="el-GR" sz="2000" b="1" dirty="0" smtClean="0">
                <a:solidFill>
                  <a:srgbClr val="660033"/>
                </a:solidFill>
              </a:rPr>
              <a:t>ΣΥΣΤΗΜΑΤΑ ΔΙΑΧΕΙΡΙΣΗΣ ΜΑΘΗΣΗΣ – </a:t>
            </a:r>
            <a:r>
              <a:rPr lang="en-US" sz="2000" b="1" dirty="0" smtClean="0">
                <a:solidFill>
                  <a:srgbClr val="660033"/>
                </a:solidFill>
              </a:rPr>
              <a:t>BBC – Languages – Greek</a:t>
            </a:r>
          </a:p>
          <a:p>
            <a:pPr marL="0" indent="0" algn="ctr">
              <a:lnSpc>
                <a:spcPct val="90000"/>
              </a:lnSpc>
              <a:buNone/>
            </a:pPr>
            <a:endParaRPr lang="en-US" sz="2000" b="1" dirty="0" smtClean="0">
              <a:solidFill>
                <a:srgbClr val="660033"/>
              </a:solidFill>
            </a:endParaRPr>
          </a:p>
          <a:p>
            <a:pPr marL="342900" lvl="1" indent="-342900">
              <a:buFont typeface="Arial" pitchFamily="34" charset="0"/>
              <a:buChar char="•"/>
            </a:pPr>
            <a:r>
              <a:rPr lang="el-GR" sz="2200" b="1" u="sng" dirty="0" smtClean="0"/>
              <a:t>Δυνατότητες μάθησης που ΔΕΝ προσφέρει:</a:t>
            </a:r>
            <a:r>
              <a:rPr lang="el-GR" sz="2200" dirty="0" smtClean="0"/>
              <a:t> </a:t>
            </a:r>
            <a:endParaRPr lang="en-US" sz="2200" dirty="0" smtClean="0"/>
          </a:p>
          <a:p>
            <a:pPr marL="342900" lvl="1" indent="-342900">
              <a:buNone/>
            </a:pPr>
            <a:r>
              <a:rPr lang="en-US" sz="2200" dirty="0" smtClean="0"/>
              <a:t>	</a:t>
            </a:r>
            <a:r>
              <a:rPr lang="el-GR" sz="2200" dirty="0" smtClean="0"/>
              <a:t>Αυτό το σύστημα, αν και παρέχει ένα ευχάριστο περιβάλλον για το χρήστη, η οργάνωση του εκπαιδευτικού υλικού είναι σχετικά αδόμητη και προκαλεί σύγχυση. </a:t>
            </a:r>
            <a:endParaRPr lang="en-US" sz="2200" dirty="0" smtClean="0"/>
          </a:p>
          <a:p>
            <a:pPr marL="342900" lvl="1" indent="-342900">
              <a:buNone/>
            </a:pPr>
            <a:r>
              <a:rPr lang="en-US" sz="2200" dirty="0" smtClean="0"/>
              <a:t>	</a:t>
            </a:r>
            <a:r>
              <a:rPr lang="el-GR" sz="2200" dirty="0" smtClean="0"/>
              <a:t>Επιπλέον, ένα μεγάλο μειονέκτημα είναι ότι το περιεχόμενο του περιβάλλοντος είναι στατικό, καθώς δεν υπάρχει η δυνατότητα καταχώρισης συμπληρωματικού περιεχομένου.</a:t>
            </a:r>
          </a:p>
          <a:p>
            <a:endParaRPr lang="en-US" dirty="0"/>
          </a:p>
        </p:txBody>
      </p:sp>
      <p:pic>
        <p:nvPicPr>
          <p:cNvPr id="4" name="Picture 3" descr="sima_uoc"/>
          <p:cNvPicPr>
            <a:picLocks noChangeAspect="1" noChangeArrowheads="1"/>
          </p:cNvPicPr>
          <p:nvPr/>
        </p:nvPicPr>
        <p:blipFill>
          <a:blip r:embed="rId3" cstate="print"/>
          <a:srcRect/>
          <a:stretch>
            <a:fillRect/>
          </a:stretch>
        </p:blipFill>
        <p:spPr bwMode="auto">
          <a:xfrm>
            <a:off x="251521" y="530323"/>
            <a:ext cx="1259632" cy="1242493"/>
          </a:xfrm>
          <a:prstGeom prst="rect">
            <a:avLst/>
          </a:prstGeom>
          <a:noFill/>
          <a:ln w="9525">
            <a:noFill/>
            <a:miter lim="800000"/>
            <a:headEnd/>
            <a:tailEnd/>
          </a:ln>
        </p:spPr>
      </p:pic>
      <p:pic>
        <p:nvPicPr>
          <p:cNvPr id="5" name="Picture 2" descr="Logo Normal"/>
          <p:cNvPicPr>
            <a:picLocks noChangeAspect="1" noChangeArrowheads="1"/>
          </p:cNvPicPr>
          <p:nvPr/>
        </p:nvPicPr>
        <p:blipFill>
          <a:blip r:embed="rId4" cstate="print"/>
          <a:srcRect/>
          <a:stretch>
            <a:fillRect/>
          </a:stretch>
        </p:blipFill>
        <p:spPr bwMode="auto">
          <a:xfrm>
            <a:off x="6660232" y="548680"/>
            <a:ext cx="1924613" cy="1224136"/>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4824"/>
            <a:ext cx="8229600" cy="4281339"/>
          </a:xfrm>
        </p:spPr>
        <p:txBody>
          <a:bodyPr>
            <a:normAutofit fontScale="92500" lnSpcReduction="10000"/>
          </a:bodyPr>
          <a:lstStyle/>
          <a:p>
            <a:pPr marL="0" indent="0" algn="ctr">
              <a:lnSpc>
                <a:spcPct val="90000"/>
              </a:lnSpc>
              <a:buNone/>
            </a:pPr>
            <a:r>
              <a:rPr lang="el-GR" sz="2400" b="1" dirty="0" smtClean="0">
                <a:solidFill>
                  <a:srgbClr val="660033"/>
                </a:solidFill>
              </a:rPr>
              <a:t>ΣΥΣΤΗΜΑΤΑ ΔΙΑΧΕΙΡΙΣΗΣ ΜΑΘΗΣΗΣ – </a:t>
            </a:r>
            <a:r>
              <a:rPr lang="en-US" sz="2400" b="1" dirty="0" smtClean="0">
                <a:solidFill>
                  <a:srgbClr val="660033"/>
                </a:solidFill>
              </a:rPr>
              <a:t>Learn Greek Online</a:t>
            </a:r>
          </a:p>
          <a:p>
            <a:pPr marL="0" indent="0" algn="ctr">
              <a:lnSpc>
                <a:spcPct val="90000"/>
              </a:lnSpc>
              <a:buNone/>
            </a:pPr>
            <a:endParaRPr lang="en-US" sz="2000" b="1" dirty="0" smtClean="0">
              <a:solidFill>
                <a:srgbClr val="660033"/>
              </a:solidFill>
            </a:endParaRPr>
          </a:p>
          <a:p>
            <a:pPr marL="0" indent="0">
              <a:lnSpc>
                <a:spcPct val="90000"/>
              </a:lnSpc>
              <a:buNone/>
            </a:pPr>
            <a:r>
              <a:rPr lang="en-US" sz="2600" b="1" i="1" u="sng" dirty="0" smtClean="0">
                <a:hlinkClick r:id="rId3"/>
              </a:rPr>
              <a:t>Learn Greek Online – Modern Greek language lessons</a:t>
            </a:r>
            <a:r>
              <a:rPr lang="en-US" sz="2600" dirty="0" smtClean="0"/>
              <a:t>:</a:t>
            </a:r>
          </a:p>
          <a:p>
            <a:pPr marL="0" indent="0" algn="ctr">
              <a:lnSpc>
                <a:spcPct val="90000"/>
              </a:lnSpc>
              <a:buNone/>
            </a:pPr>
            <a:endParaRPr lang="el-GR" sz="2600" dirty="0" smtClean="0"/>
          </a:p>
          <a:p>
            <a:pPr lvl="0"/>
            <a:r>
              <a:rPr lang="el-GR" sz="2600" b="1" u="sng" dirty="0" smtClean="0"/>
              <a:t>Δυνατότητες μάθησης που προσφέρει:</a:t>
            </a:r>
            <a:r>
              <a:rPr lang="el-GR" sz="2600" dirty="0" smtClean="0"/>
              <a:t> </a:t>
            </a:r>
            <a:endParaRPr lang="en-US" sz="2600" dirty="0" smtClean="0"/>
          </a:p>
          <a:p>
            <a:pPr lvl="0">
              <a:buNone/>
            </a:pPr>
            <a:r>
              <a:rPr lang="en-US" sz="2600" dirty="0" smtClean="0"/>
              <a:t>	</a:t>
            </a:r>
            <a:r>
              <a:rPr lang="el-GR" sz="2600" dirty="0" smtClean="0"/>
              <a:t>Το σύστημα «</a:t>
            </a:r>
            <a:r>
              <a:rPr lang="en-US" sz="2600" dirty="0" smtClean="0"/>
              <a:t>I Learn Greek</a:t>
            </a:r>
            <a:r>
              <a:rPr lang="el-GR" sz="2600" dirty="0" smtClean="0"/>
              <a:t>.</a:t>
            </a:r>
            <a:r>
              <a:rPr lang="en-US" sz="2600" dirty="0" smtClean="0"/>
              <a:t>com</a:t>
            </a:r>
            <a:r>
              <a:rPr lang="el-GR" sz="2600" dirty="0" smtClean="0"/>
              <a:t>» είναι μία εμπορική πλατφόρμα για την εκμάθηση της ελληνικής γλώσσας. </a:t>
            </a:r>
            <a:endParaRPr lang="en-US" sz="2600" dirty="0" smtClean="0"/>
          </a:p>
          <a:p>
            <a:pPr lvl="0">
              <a:buNone/>
            </a:pPr>
            <a:r>
              <a:rPr lang="en-US" sz="2600" dirty="0" smtClean="0"/>
              <a:t>	</a:t>
            </a:r>
            <a:r>
              <a:rPr lang="el-GR" sz="2600" dirty="0" smtClean="0"/>
              <a:t>Αυτός ο περιορισμός καθιστά δύσκολη την εξερεύνηση του υλικού στην ολότητά του. Κάνοντας όμως μία προεπισκόπηση των παροχών του, αυτή η λύση παρέχει μία συλλογή υλικού, όπως για παράδειγμα </a:t>
            </a:r>
            <a:r>
              <a:rPr lang="el-GR" sz="2600" dirty="0" err="1" smtClean="0"/>
              <a:t>διαδραστικά</a:t>
            </a:r>
            <a:r>
              <a:rPr lang="el-GR" sz="2600" dirty="0" smtClean="0"/>
              <a:t> παιχνίδια. </a:t>
            </a:r>
          </a:p>
          <a:p>
            <a:endParaRPr lang="en-US" dirty="0"/>
          </a:p>
        </p:txBody>
      </p:sp>
      <p:pic>
        <p:nvPicPr>
          <p:cNvPr id="4" name="Picture 3" descr="sima_uoc"/>
          <p:cNvPicPr>
            <a:picLocks noChangeAspect="1" noChangeArrowheads="1"/>
          </p:cNvPicPr>
          <p:nvPr/>
        </p:nvPicPr>
        <p:blipFill>
          <a:blip r:embed="rId4" cstate="print"/>
          <a:srcRect/>
          <a:stretch>
            <a:fillRect/>
          </a:stretch>
        </p:blipFill>
        <p:spPr bwMode="auto">
          <a:xfrm>
            <a:off x="251521" y="530323"/>
            <a:ext cx="1259632" cy="1242493"/>
          </a:xfrm>
          <a:prstGeom prst="rect">
            <a:avLst/>
          </a:prstGeom>
          <a:noFill/>
          <a:ln w="9525">
            <a:noFill/>
            <a:miter lim="800000"/>
            <a:headEnd/>
            <a:tailEnd/>
          </a:ln>
        </p:spPr>
      </p:pic>
      <p:pic>
        <p:nvPicPr>
          <p:cNvPr id="5" name="Picture 2" descr="Logo Normal"/>
          <p:cNvPicPr>
            <a:picLocks noChangeAspect="1" noChangeArrowheads="1"/>
          </p:cNvPicPr>
          <p:nvPr/>
        </p:nvPicPr>
        <p:blipFill>
          <a:blip r:embed="rId5" cstate="print"/>
          <a:srcRect/>
          <a:stretch>
            <a:fillRect/>
          </a:stretch>
        </p:blipFill>
        <p:spPr bwMode="auto">
          <a:xfrm>
            <a:off x="6660232" y="548680"/>
            <a:ext cx="1924613" cy="1224136"/>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4824"/>
            <a:ext cx="8229600" cy="4281339"/>
          </a:xfrm>
        </p:spPr>
        <p:txBody>
          <a:bodyPr>
            <a:normAutofit/>
          </a:bodyPr>
          <a:lstStyle/>
          <a:p>
            <a:pPr marL="0" indent="0" algn="ctr">
              <a:lnSpc>
                <a:spcPct val="90000"/>
              </a:lnSpc>
              <a:buNone/>
            </a:pPr>
            <a:r>
              <a:rPr lang="el-GR" sz="2200" b="1" dirty="0" smtClean="0">
                <a:solidFill>
                  <a:srgbClr val="660033"/>
                </a:solidFill>
              </a:rPr>
              <a:t>ΣΥΣΤΗΜΑΤΑ ΔΙΑΧΕΙΡΙΣΗΣ ΜΑΘΗΣΗΣ – </a:t>
            </a:r>
            <a:r>
              <a:rPr lang="en-US" sz="2200" b="1" dirty="0" smtClean="0">
                <a:solidFill>
                  <a:srgbClr val="660033"/>
                </a:solidFill>
              </a:rPr>
              <a:t>Learn Greek Online</a:t>
            </a:r>
          </a:p>
          <a:p>
            <a:pPr marL="0" indent="0" algn="ctr">
              <a:lnSpc>
                <a:spcPct val="90000"/>
              </a:lnSpc>
              <a:buNone/>
            </a:pPr>
            <a:endParaRPr lang="en-US" sz="2600" b="1" dirty="0" smtClean="0">
              <a:solidFill>
                <a:srgbClr val="660033"/>
              </a:solidFill>
            </a:endParaRPr>
          </a:p>
          <a:p>
            <a:pPr lvl="0"/>
            <a:r>
              <a:rPr lang="el-GR" sz="2400" b="1" u="sng" dirty="0" smtClean="0"/>
              <a:t>Δυνατότητες μάθησης που ΔΕΝ προσφέρει:</a:t>
            </a:r>
            <a:r>
              <a:rPr lang="el-GR" sz="2400" dirty="0" smtClean="0"/>
              <a:t> </a:t>
            </a:r>
            <a:endParaRPr lang="en-US" sz="2400" dirty="0" smtClean="0"/>
          </a:p>
          <a:p>
            <a:pPr lvl="0">
              <a:buNone/>
            </a:pPr>
            <a:r>
              <a:rPr lang="en-US" sz="2400" dirty="0" smtClean="0"/>
              <a:t>	</a:t>
            </a:r>
            <a:r>
              <a:rPr lang="el-GR" sz="2400" dirty="0" smtClean="0"/>
              <a:t>Παρά το γεγονός ότι αυτή η λύση προσφέρει δυνατότητα εγγραφής, αυτό εξυπηρετεί ως επί το πλείστον οικονομικούς σκοπούς (μέσω αντιτίμου πληρωμής κατά την εγγραφή) και όχι την παρακολούθηση του ιστορικού και των βημάτων εξέλιξης και προόδου του χρήστη (</a:t>
            </a:r>
            <a:r>
              <a:rPr lang="en-US" sz="2400" dirty="0" smtClean="0"/>
              <a:t>user tracking</a:t>
            </a:r>
            <a:r>
              <a:rPr lang="el-GR" sz="2400" dirty="0" smtClean="0"/>
              <a:t>). </a:t>
            </a:r>
          </a:p>
          <a:p>
            <a:endParaRPr lang="en-US" dirty="0"/>
          </a:p>
        </p:txBody>
      </p:sp>
      <p:pic>
        <p:nvPicPr>
          <p:cNvPr id="4" name="Picture 3" descr="sima_uoc"/>
          <p:cNvPicPr>
            <a:picLocks noChangeAspect="1" noChangeArrowheads="1"/>
          </p:cNvPicPr>
          <p:nvPr/>
        </p:nvPicPr>
        <p:blipFill>
          <a:blip r:embed="rId3" cstate="print"/>
          <a:srcRect/>
          <a:stretch>
            <a:fillRect/>
          </a:stretch>
        </p:blipFill>
        <p:spPr bwMode="auto">
          <a:xfrm>
            <a:off x="251521" y="530323"/>
            <a:ext cx="1259632" cy="1242493"/>
          </a:xfrm>
          <a:prstGeom prst="rect">
            <a:avLst/>
          </a:prstGeom>
          <a:noFill/>
          <a:ln w="9525">
            <a:noFill/>
            <a:miter lim="800000"/>
            <a:headEnd/>
            <a:tailEnd/>
          </a:ln>
        </p:spPr>
      </p:pic>
      <p:pic>
        <p:nvPicPr>
          <p:cNvPr id="5" name="Picture 2" descr="Logo Normal"/>
          <p:cNvPicPr>
            <a:picLocks noChangeAspect="1" noChangeArrowheads="1"/>
          </p:cNvPicPr>
          <p:nvPr/>
        </p:nvPicPr>
        <p:blipFill>
          <a:blip r:embed="rId4" cstate="print"/>
          <a:srcRect/>
          <a:stretch>
            <a:fillRect/>
          </a:stretch>
        </p:blipFill>
        <p:spPr bwMode="auto">
          <a:xfrm>
            <a:off x="6660232" y="548680"/>
            <a:ext cx="1924613" cy="1224136"/>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4824"/>
            <a:ext cx="8229600" cy="4281339"/>
          </a:xfrm>
        </p:spPr>
        <p:txBody>
          <a:bodyPr>
            <a:normAutofit/>
          </a:bodyPr>
          <a:lstStyle/>
          <a:p>
            <a:pPr marL="0" indent="0" algn="ctr">
              <a:lnSpc>
                <a:spcPct val="90000"/>
              </a:lnSpc>
              <a:buNone/>
            </a:pPr>
            <a:r>
              <a:rPr lang="el-GR" sz="2000" b="1" dirty="0" smtClean="0">
                <a:solidFill>
                  <a:srgbClr val="660033"/>
                </a:solidFill>
              </a:rPr>
              <a:t>ΣΥΣΤΗΜΑΤΑ ΔΙΑΧΕΙΡΙΣΗΣ ΜΑΘΗΣΗΣ – </a:t>
            </a:r>
            <a:r>
              <a:rPr lang="en-US" sz="2000" b="1" dirty="0" err="1" smtClean="0">
                <a:solidFill>
                  <a:srgbClr val="660033"/>
                </a:solidFill>
              </a:rPr>
              <a:t>Filoglossia</a:t>
            </a:r>
            <a:r>
              <a:rPr lang="en-US" sz="2000" b="1" dirty="0" smtClean="0">
                <a:solidFill>
                  <a:srgbClr val="660033"/>
                </a:solidFill>
              </a:rPr>
              <a:t>, ILSP</a:t>
            </a:r>
          </a:p>
          <a:p>
            <a:pPr marL="0" indent="0" algn="ctr">
              <a:lnSpc>
                <a:spcPct val="90000"/>
              </a:lnSpc>
              <a:buNone/>
            </a:pPr>
            <a:endParaRPr lang="en-US" sz="2000" b="1" dirty="0" smtClean="0">
              <a:solidFill>
                <a:srgbClr val="660033"/>
              </a:solidFill>
            </a:endParaRPr>
          </a:p>
          <a:p>
            <a:pPr>
              <a:buNone/>
            </a:pPr>
            <a:r>
              <a:rPr lang="el-GR" sz="2400" b="1" i="1" u="sng" dirty="0" err="1" smtClean="0">
                <a:hlinkClick r:id="rId3"/>
              </a:rPr>
              <a:t>Filoglossia</a:t>
            </a:r>
            <a:r>
              <a:rPr lang="el-GR" sz="2400" b="1" i="1" u="sng" dirty="0" smtClean="0">
                <a:hlinkClick r:id="rId3"/>
              </a:rPr>
              <a:t>, ILSP</a:t>
            </a:r>
            <a:r>
              <a:rPr lang="el-GR" sz="2400" dirty="0" smtClean="0"/>
              <a:t>:</a:t>
            </a:r>
            <a:endParaRPr lang="en-US" sz="2400" dirty="0" smtClean="0"/>
          </a:p>
          <a:p>
            <a:pPr>
              <a:buNone/>
            </a:pPr>
            <a:endParaRPr lang="en-US" sz="2400" dirty="0" smtClean="0"/>
          </a:p>
          <a:p>
            <a:r>
              <a:rPr lang="el-GR" sz="2400" b="1" u="sng" dirty="0" smtClean="0"/>
              <a:t>Δυνατότητες μάθησης που προσφέρει:</a:t>
            </a:r>
            <a:r>
              <a:rPr lang="el-GR" sz="2400" dirty="0" smtClean="0"/>
              <a:t> </a:t>
            </a:r>
            <a:endParaRPr lang="en-US" sz="2400" dirty="0" smtClean="0"/>
          </a:p>
          <a:p>
            <a:pPr>
              <a:buNone/>
            </a:pPr>
            <a:r>
              <a:rPr lang="en-US" sz="2400" dirty="0" smtClean="0"/>
              <a:t>	</a:t>
            </a:r>
            <a:r>
              <a:rPr lang="el-GR" sz="2400" dirty="0" smtClean="0"/>
              <a:t>Η λύση αυτή είναι ουσιαστικά μια </a:t>
            </a:r>
            <a:r>
              <a:rPr lang="en-US" sz="2400" dirty="0" smtClean="0"/>
              <a:t>web</a:t>
            </a:r>
            <a:r>
              <a:rPr lang="el-GR" sz="2400" dirty="0" smtClean="0"/>
              <a:t> έκδοση ενός υποσυνόλου του </a:t>
            </a:r>
            <a:r>
              <a:rPr lang="el-GR" sz="2400" dirty="0" err="1" smtClean="0"/>
              <a:t>Φιλογλωσσία</a:t>
            </a:r>
            <a:r>
              <a:rPr lang="el-GR" sz="2400" dirty="0" smtClean="0"/>
              <a:t> + </a:t>
            </a:r>
            <a:r>
              <a:rPr lang="en-US" sz="2400" dirty="0" smtClean="0"/>
              <a:t>CD</a:t>
            </a:r>
            <a:r>
              <a:rPr lang="el-GR" sz="2400" dirty="0" smtClean="0"/>
              <a:t>-</a:t>
            </a:r>
            <a:r>
              <a:rPr lang="en-US" sz="2400" dirty="0" smtClean="0"/>
              <a:t>ROM</a:t>
            </a:r>
            <a:r>
              <a:rPr lang="el-GR" sz="2400" dirty="0" smtClean="0"/>
              <a:t>.</a:t>
            </a:r>
          </a:p>
          <a:p>
            <a:endParaRPr lang="en-US" dirty="0"/>
          </a:p>
        </p:txBody>
      </p:sp>
      <p:pic>
        <p:nvPicPr>
          <p:cNvPr id="4" name="Picture 3" descr="sima_uoc"/>
          <p:cNvPicPr>
            <a:picLocks noChangeAspect="1" noChangeArrowheads="1"/>
          </p:cNvPicPr>
          <p:nvPr/>
        </p:nvPicPr>
        <p:blipFill>
          <a:blip r:embed="rId4" cstate="print"/>
          <a:srcRect/>
          <a:stretch>
            <a:fillRect/>
          </a:stretch>
        </p:blipFill>
        <p:spPr bwMode="auto">
          <a:xfrm>
            <a:off x="251521" y="530323"/>
            <a:ext cx="1259632" cy="1242493"/>
          </a:xfrm>
          <a:prstGeom prst="rect">
            <a:avLst/>
          </a:prstGeom>
          <a:noFill/>
          <a:ln w="9525">
            <a:noFill/>
            <a:miter lim="800000"/>
            <a:headEnd/>
            <a:tailEnd/>
          </a:ln>
        </p:spPr>
      </p:pic>
      <p:pic>
        <p:nvPicPr>
          <p:cNvPr id="5" name="Picture 2" descr="Logo Normal"/>
          <p:cNvPicPr>
            <a:picLocks noChangeAspect="1" noChangeArrowheads="1"/>
          </p:cNvPicPr>
          <p:nvPr/>
        </p:nvPicPr>
        <p:blipFill>
          <a:blip r:embed="rId5" cstate="print"/>
          <a:srcRect/>
          <a:stretch>
            <a:fillRect/>
          </a:stretch>
        </p:blipFill>
        <p:spPr bwMode="auto">
          <a:xfrm>
            <a:off x="6660232" y="548680"/>
            <a:ext cx="1924613" cy="1224136"/>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4824"/>
            <a:ext cx="8229600" cy="4281339"/>
          </a:xfrm>
        </p:spPr>
        <p:txBody>
          <a:bodyPr>
            <a:normAutofit fontScale="85000" lnSpcReduction="10000"/>
          </a:bodyPr>
          <a:lstStyle/>
          <a:p>
            <a:pPr marL="0" indent="0" algn="ctr">
              <a:lnSpc>
                <a:spcPct val="90000"/>
              </a:lnSpc>
              <a:buNone/>
            </a:pPr>
            <a:r>
              <a:rPr lang="el-GR" sz="2600" b="1" dirty="0" smtClean="0">
                <a:solidFill>
                  <a:srgbClr val="660033"/>
                </a:solidFill>
              </a:rPr>
              <a:t>ΣΥΣΤΗΜΑΤΑ ΔΙΑΧΕΙΡΙΣΗΣ ΜΑΘΗΣΗΣ – </a:t>
            </a:r>
            <a:r>
              <a:rPr lang="en-US" sz="2600" b="1" dirty="0" err="1" smtClean="0">
                <a:solidFill>
                  <a:srgbClr val="660033"/>
                </a:solidFill>
              </a:rPr>
              <a:t>Filoglossia</a:t>
            </a:r>
            <a:r>
              <a:rPr lang="en-US" sz="2600" b="1" dirty="0" smtClean="0">
                <a:solidFill>
                  <a:srgbClr val="660033"/>
                </a:solidFill>
              </a:rPr>
              <a:t>, ILSP</a:t>
            </a:r>
            <a:endParaRPr lang="el-GR" sz="2600" b="1" dirty="0" smtClean="0">
              <a:solidFill>
                <a:srgbClr val="660033"/>
              </a:solidFill>
            </a:endParaRPr>
          </a:p>
          <a:p>
            <a:pPr marL="0" indent="0" algn="ctr">
              <a:lnSpc>
                <a:spcPct val="90000"/>
              </a:lnSpc>
              <a:buNone/>
            </a:pPr>
            <a:endParaRPr lang="en-US" sz="2000" b="1" dirty="0" smtClean="0">
              <a:solidFill>
                <a:srgbClr val="660033"/>
              </a:solidFill>
            </a:endParaRPr>
          </a:p>
          <a:p>
            <a:pPr marL="342900" lvl="1" indent="-342900">
              <a:buFont typeface="Arial" pitchFamily="34" charset="0"/>
              <a:buChar char="•"/>
            </a:pPr>
            <a:r>
              <a:rPr lang="el-GR" b="1" u="sng" dirty="0" smtClean="0"/>
              <a:t>Δυνατότητες μάθησης που ΔΕΝ προσφέρει:</a:t>
            </a:r>
            <a:r>
              <a:rPr lang="el-GR" dirty="0" smtClean="0"/>
              <a:t> </a:t>
            </a:r>
            <a:endParaRPr lang="en-US" dirty="0" smtClean="0"/>
          </a:p>
          <a:p>
            <a:pPr marL="342900" lvl="1" indent="-342900">
              <a:buNone/>
            </a:pPr>
            <a:r>
              <a:rPr lang="en-US" dirty="0" smtClean="0"/>
              <a:t>	</a:t>
            </a:r>
            <a:r>
              <a:rPr lang="el-GR" dirty="0" smtClean="0"/>
              <a:t>Το περιεχόμενο του </a:t>
            </a:r>
            <a:r>
              <a:rPr lang="en-US" dirty="0" smtClean="0"/>
              <a:t>CD</a:t>
            </a:r>
            <a:r>
              <a:rPr lang="el-GR" dirty="0" smtClean="0"/>
              <a:t>-</a:t>
            </a:r>
            <a:r>
              <a:rPr lang="en-US" dirty="0" smtClean="0"/>
              <a:t>ROM</a:t>
            </a:r>
            <a:r>
              <a:rPr lang="el-GR" dirty="0" smtClean="0"/>
              <a:t> μεταφέρεται στο διαδίκτυο ως στατικό υλικό με απλές διαδραστικές ασκήσεις που δεν είναι προσαρμοσμένες στις ανάγκες του χρήστη αλλά και ούτε κρατούν ιστορικό για τις κινήσεις του χρήστη. </a:t>
            </a:r>
            <a:endParaRPr lang="en-US" dirty="0" smtClean="0"/>
          </a:p>
          <a:p>
            <a:pPr marL="342900" lvl="1" indent="-342900">
              <a:buNone/>
            </a:pPr>
            <a:r>
              <a:rPr lang="en-US" dirty="0" smtClean="0"/>
              <a:t>	</a:t>
            </a:r>
            <a:r>
              <a:rPr lang="el-GR" dirty="0" smtClean="0"/>
              <a:t>Το περιβάλλον παρουσιάζεται με ένα πολύ απλό και στατικό </a:t>
            </a:r>
            <a:r>
              <a:rPr lang="en-US" dirty="0" smtClean="0"/>
              <a:t>interface</a:t>
            </a:r>
            <a:r>
              <a:rPr lang="el-GR" dirty="0" smtClean="0"/>
              <a:t> και δεν υποστηρίζεται η εγγραφή των χρηστών. Πρόκειται για ένα μεγάλο μειονέκτημα, καθώς  ένα σύστημα διαχείρισης μάθησης  θα πρέπει να είναι δυναμικό και να ικανοποιεί τις προδιαγραφές ενός </a:t>
            </a:r>
            <a:r>
              <a:rPr lang="en-US" dirty="0" smtClean="0"/>
              <a:t>web</a:t>
            </a:r>
            <a:r>
              <a:rPr lang="el-GR" dirty="0" smtClean="0"/>
              <a:t>-</a:t>
            </a:r>
            <a:r>
              <a:rPr lang="en-US" dirty="0" smtClean="0"/>
              <a:t>based</a:t>
            </a:r>
            <a:r>
              <a:rPr lang="el-GR" dirty="0" smtClean="0"/>
              <a:t> συστήματος.</a:t>
            </a:r>
            <a:endParaRPr lang="el-GR" sz="1800" dirty="0" smtClean="0"/>
          </a:p>
          <a:p>
            <a:endParaRPr lang="en-US" dirty="0"/>
          </a:p>
        </p:txBody>
      </p:sp>
      <p:pic>
        <p:nvPicPr>
          <p:cNvPr id="4" name="Picture 3" descr="sima_uoc"/>
          <p:cNvPicPr>
            <a:picLocks noChangeAspect="1" noChangeArrowheads="1"/>
          </p:cNvPicPr>
          <p:nvPr/>
        </p:nvPicPr>
        <p:blipFill>
          <a:blip r:embed="rId3" cstate="print"/>
          <a:srcRect/>
          <a:stretch>
            <a:fillRect/>
          </a:stretch>
        </p:blipFill>
        <p:spPr bwMode="auto">
          <a:xfrm>
            <a:off x="251521" y="530323"/>
            <a:ext cx="1259632" cy="1242493"/>
          </a:xfrm>
          <a:prstGeom prst="rect">
            <a:avLst/>
          </a:prstGeom>
          <a:noFill/>
          <a:ln w="9525">
            <a:noFill/>
            <a:miter lim="800000"/>
            <a:headEnd/>
            <a:tailEnd/>
          </a:ln>
        </p:spPr>
      </p:pic>
      <p:pic>
        <p:nvPicPr>
          <p:cNvPr id="5" name="Picture 2" descr="Logo Normal"/>
          <p:cNvPicPr>
            <a:picLocks noChangeAspect="1" noChangeArrowheads="1"/>
          </p:cNvPicPr>
          <p:nvPr/>
        </p:nvPicPr>
        <p:blipFill>
          <a:blip r:embed="rId4" cstate="print"/>
          <a:srcRect/>
          <a:stretch>
            <a:fillRect/>
          </a:stretch>
        </p:blipFill>
        <p:spPr bwMode="auto">
          <a:xfrm>
            <a:off x="6660232" y="548680"/>
            <a:ext cx="1924613" cy="1224136"/>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4824"/>
            <a:ext cx="8229600" cy="4281339"/>
          </a:xfrm>
        </p:spPr>
        <p:txBody>
          <a:bodyPr>
            <a:normAutofit/>
          </a:bodyPr>
          <a:lstStyle/>
          <a:p>
            <a:pPr marL="0" indent="0" algn="ctr">
              <a:lnSpc>
                <a:spcPct val="90000"/>
              </a:lnSpc>
              <a:buNone/>
            </a:pPr>
            <a:r>
              <a:rPr lang="el-GR" sz="2200" b="1" dirty="0" smtClean="0">
                <a:solidFill>
                  <a:srgbClr val="660033"/>
                </a:solidFill>
              </a:rPr>
              <a:t>ΣΥΣΤΗΜΑΤΑ ΔΙΑΧΕΙΡΙΣΗΣ ΜΑΘΗΣΗΣ – </a:t>
            </a:r>
            <a:r>
              <a:rPr lang="en-US" sz="2200" b="1" dirty="0" err="1" smtClean="0">
                <a:solidFill>
                  <a:srgbClr val="660033"/>
                </a:solidFill>
              </a:rPr>
              <a:t>Loecsen</a:t>
            </a:r>
            <a:endParaRPr lang="en-US" sz="2200" b="1" dirty="0" smtClean="0">
              <a:solidFill>
                <a:srgbClr val="660033"/>
              </a:solidFill>
            </a:endParaRPr>
          </a:p>
          <a:p>
            <a:pPr marL="0" indent="0" algn="ctr">
              <a:lnSpc>
                <a:spcPct val="90000"/>
              </a:lnSpc>
              <a:buNone/>
            </a:pPr>
            <a:endParaRPr lang="el-GR" sz="2000" b="1" dirty="0" smtClean="0">
              <a:solidFill>
                <a:srgbClr val="660033"/>
              </a:solidFill>
            </a:endParaRPr>
          </a:p>
          <a:p>
            <a:pPr>
              <a:buNone/>
            </a:pPr>
            <a:r>
              <a:rPr lang="el-GR" sz="2400" b="1" i="1" u="sng" dirty="0" err="1" smtClean="0">
                <a:hlinkClick r:id="rId3"/>
              </a:rPr>
              <a:t>Loecsen</a:t>
            </a:r>
            <a:r>
              <a:rPr lang="el-GR" sz="2400" b="1" i="1" u="sng" dirty="0" smtClean="0">
                <a:hlinkClick r:id="rId3"/>
              </a:rPr>
              <a:t> - </a:t>
            </a:r>
            <a:r>
              <a:rPr lang="el-GR" sz="2400" b="1" i="1" u="sng" dirty="0" err="1" smtClean="0">
                <a:hlinkClick r:id="rId3"/>
              </a:rPr>
              <a:t>Language</a:t>
            </a:r>
            <a:r>
              <a:rPr lang="el-GR" sz="2400" b="1" i="1" u="sng" dirty="0" smtClean="0">
                <a:hlinkClick r:id="rId3"/>
              </a:rPr>
              <a:t> </a:t>
            </a:r>
            <a:r>
              <a:rPr lang="el-GR" sz="2400" b="1" i="1" u="sng" dirty="0" err="1" smtClean="0">
                <a:hlinkClick r:id="rId3"/>
              </a:rPr>
              <a:t>courses</a:t>
            </a:r>
            <a:r>
              <a:rPr lang="el-GR" sz="2400" dirty="0" smtClean="0"/>
              <a:t>: </a:t>
            </a:r>
            <a:endParaRPr lang="en-US" sz="2400" dirty="0" smtClean="0"/>
          </a:p>
          <a:p>
            <a:pPr>
              <a:buNone/>
            </a:pPr>
            <a:endParaRPr lang="en-US" sz="2400" dirty="0" smtClean="0"/>
          </a:p>
          <a:p>
            <a:r>
              <a:rPr lang="el-GR" sz="2400" b="1" u="sng" dirty="0" smtClean="0"/>
              <a:t>Δυνατότητες μάθησης που προσφέρει:</a:t>
            </a:r>
            <a:r>
              <a:rPr lang="el-GR" sz="2400" dirty="0" smtClean="0"/>
              <a:t> </a:t>
            </a:r>
            <a:endParaRPr lang="en-US" sz="2400" dirty="0" smtClean="0"/>
          </a:p>
          <a:p>
            <a:pPr>
              <a:buNone/>
            </a:pPr>
            <a:r>
              <a:rPr lang="en-US" sz="2400" dirty="0" smtClean="0"/>
              <a:t>	</a:t>
            </a:r>
            <a:r>
              <a:rPr lang="el-GR" sz="2400" dirty="0" smtClean="0"/>
              <a:t>Το σύστημα αυτό είναι ωφέλιμο σε περιπτώσεις ταξιδιών όπου οι χρήστες θέλουν να μάθουν γρήγορα εκφράσεις για να μπορούν να συνεννοούνται και δεν επιτρέπει την εκμάθηση γραμματικών φαινομένων. </a:t>
            </a:r>
          </a:p>
          <a:p>
            <a:endParaRPr lang="en-US" dirty="0"/>
          </a:p>
        </p:txBody>
      </p:sp>
      <p:pic>
        <p:nvPicPr>
          <p:cNvPr id="4" name="Picture 3" descr="sima_uoc"/>
          <p:cNvPicPr>
            <a:picLocks noChangeAspect="1" noChangeArrowheads="1"/>
          </p:cNvPicPr>
          <p:nvPr/>
        </p:nvPicPr>
        <p:blipFill>
          <a:blip r:embed="rId4" cstate="print"/>
          <a:srcRect/>
          <a:stretch>
            <a:fillRect/>
          </a:stretch>
        </p:blipFill>
        <p:spPr bwMode="auto">
          <a:xfrm>
            <a:off x="251521" y="530323"/>
            <a:ext cx="1259632" cy="1242493"/>
          </a:xfrm>
          <a:prstGeom prst="rect">
            <a:avLst/>
          </a:prstGeom>
          <a:noFill/>
          <a:ln w="9525">
            <a:noFill/>
            <a:miter lim="800000"/>
            <a:headEnd/>
            <a:tailEnd/>
          </a:ln>
        </p:spPr>
      </p:pic>
      <p:pic>
        <p:nvPicPr>
          <p:cNvPr id="5" name="Picture 2" descr="Logo Normal"/>
          <p:cNvPicPr>
            <a:picLocks noChangeAspect="1" noChangeArrowheads="1"/>
          </p:cNvPicPr>
          <p:nvPr/>
        </p:nvPicPr>
        <p:blipFill>
          <a:blip r:embed="rId5" cstate="print"/>
          <a:srcRect/>
          <a:stretch>
            <a:fillRect/>
          </a:stretch>
        </p:blipFill>
        <p:spPr bwMode="auto">
          <a:xfrm>
            <a:off x="6660232" y="548680"/>
            <a:ext cx="1924613" cy="1224136"/>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4824"/>
            <a:ext cx="8229600" cy="4281339"/>
          </a:xfrm>
        </p:spPr>
        <p:txBody>
          <a:bodyPr>
            <a:normAutofit fontScale="92500" lnSpcReduction="10000"/>
          </a:bodyPr>
          <a:lstStyle/>
          <a:p>
            <a:pPr marL="0" indent="0" algn="ctr">
              <a:lnSpc>
                <a:spcPct val="90000"/>
              </a:lnSpc>
              <a:buNone/>
            </a:pPr>
            <a:r>
              <a:rPr lang="el-GR" sz="2400" b="1" dirty="0" smtClean="0">
                <a:solidFill>
                  <a:srgbClr val="660033"/>
                </a:solidFill>
              </a:rPr>
              <a:t>ΣΥΣΤΗΜΑΤΑ ΔΙΑΧΕΙΡΙΣΗΣ ΜΑΘΗΣΗΣ – </a:t>
            </a:r>
            <a:r>
              <a:rPr lang="en-US" sz="2400" b="1" dirty="0" err="1" smtClean="0">
                <a:solidFill>
                  <a:srgbClr val="660033"/>
                </a:solidFill>
              </a:rPr>
              <a:t>Loecsen</a:t>
            </a:r>
            <a:endParaRPr lang="en-US" sz="2400" b="1" dirty="0" smtClean="0">
              <a:solidFill>
                <a:srgbClr val="660033"/>
              </a:solidFill>
            </a:endParaRPr>
          </a:p>
          <a:p>
            <a:pPr marL="0" indent="0" algn="ctr">
              <a:lnSpc>
                <a:spcPct val="90000"/>
              </a:lnSpc>
              <a:buNone/>
            </a:pPr>
            <a:endParaRPr lang="en-US" sz="2000" b="1" dirty="0" smtClean="0">
              <a:solidFill>
                <a:srgbClr val="660033"/>
              </a:solidFill>
            </a:endParaRPr>
          </a:p>
          <a:p>
            <a:pPr marL="342900" lvl="1" indent="-342900">
              <a:buFont typeface="Arial" pitchFamily="34" charset="0"/>
              <a:buChar char="•"/>
            </a:pPr>
            <a:r>
              <a:rPr lang="el-GR" b="1" u="sng" dirty="0" smtClean="0"/>
              <a:t>Δυνατότητες μάθησης που ΔΕΝ προσφέρει:</a:t>
            </a:r>
            <a:r>
              <a:rPr lang="el-GR" dirty="0" smtClean="0"/>
              <a:t> </a:t>
            </a:r>
            <a:endParaRPr lang="en-US" dirty="0" smtClean="0"/>
          </a:p>
          <a:p>
            <a:pPr marL="342900" lvl="1" indent="-342900">
              <a:buNone/>
            </a:pPr>
            <a:r>
              <a:rPr lang="en-US" dirty="0" smtClean="0"/>
              <a:t>	</a:t>
            </a:r>
            <a:r>
              <a:rPr lang="el-GR" dirty="0" smtClean="0"/>
              <a:t>Το </a:t>
            </a:r>
            <a:r>
              <a:rPr lang="en-US" dirty="0" smtClean="0"/>
              <a:t>online</a:t>
            </a:r>
            <a:r>
              <a:rPr lang="el-GR" dirty="0" smtClean="0"/>
              <a:t> υλικό που διατίθεται σε αυτό το σύστημα είναι περιορισμένο και μάλιστα απαιτείται </a:t>
            </a:r>
            <a:r>
              <a:rPr lang="en-US" dirty="0" smtClean="0"/>
              <a:t>uploading mp</a:t>
            </a:r>
            <a:r>
              <a:rPr lang="el-GR" dirty="0" smtClean="0"/>
              <a:t>3 αρχείων για την ενσωμάτωση περισσότερων ελληνικών εκφράσεων. </a:t>
            </a:r>
            <a:endParaRPr lang="en-US" dirty="0" smtClean="0"/>
          </a:p>
          <a:p>
            <a:pPr marL="342900" lvl="1" indent="-342900">
              <a:buNone/>
            </a:pPr>
            <a:r>
              <a:rPr lang="en-US" dirty="0" smtClean="0"/>
              <a:t>	</a:t>
            </a:r>
            <a:r>
              <a:rPr lang="el-GR" dirty="0" smtClean="0"/>
              <a:t>Επίσης, οι ασκήσεις που παρέχονται αφορούν σε αντιστοίχιση ελληνικών εκφράσεων με εκφράσεις άλλων ευρωπαϊκών κυρίως χωρών, χωρίς να διδάσκονται γραμματικοί κανόνες ή λεξιλόγιο.</a:t>
            </a:r>
            <a:endParaRPr lang="el-GR" sz="1800" dirty="0" smtClean="0"/>
          </a:p>
          <a:p>
            <a:endParaRPr lang="en-US" dirty="0"/>
          </a:p>
        </p:txBody>
      </p:sp>
      <p:pic>
        <p:nvPicPr>
          <p:cNvPr id="4" name="Picture 3" descr="sima_uoc"/>
          <p:cNvPicPr>
            <a:picLocks noChangeAspect="1" noChangeArrowheads="1"/>
          </p:cNvPicPr>
          <p:nvPr/>
        </p:nvPicPr>
        <p:blipFill>
          <a:blip r:embed="rId3" cstate="print"/>
          <a:srcRect/>
          <a:stretch>
            <a:fillRect/>
          </a:stretch>
        </p:blipFill>
        <p:spPr bwMode="auto">
          <a:xfrm>
            <a:off x="251521" y="530323"/>
            <a:ext cx="1259632" cy="1242493"/>
          </a:xfrm>
          <a:prstGeom prst="rect">
            <a:avLst/>
          </a:prstGeom>
          <a:noFill/>
          <a:ln w="9525">
            <a:noFill/>
            <a:miter lim="800000"/>
            <a:headEnd/>
            <a:tailEnd/>
          </a:ln>
        </p:spPr>
      </p:pic>
      <p:pic>
        <p:nvPicPr>
          <p:cNvPr id="5" name="Picture 2" descr="Logo Normal"/>
          <p:cNvPicPr>
            <a:picLocks noChangeAspect="1" noChangeArrowheads="1"/>
          </p:cNvPicPr>
          <p:nvPr/>
        </p:nvPicPr>
        <p:blipFill>
          <a:blip r:embed="rId4" cstate="print"/>
          <a:srcRect/>
          <a:stretch>
            <a:fillRect/>
          </a:stretch>
        </p:blipFill>
        <p:spPr bwMode="auto">
          <a:xfrm>
            <a:off x="6660232" y="548680"/>
            <a:ext cx="1924613" cy="1224136"/>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4824"/>
            <a:ext cx="8229600" cy="4281339"/>
          </a:xfrm>
        </p:spPr>
        <p:txBody>
          <a:bodyPr>
            <a:normAutofit/>
          </a:bodyPr>
          <a:lstStyle/>
          <a:p>
            <a:pPr marL="0" indent="0" algn="ctr">
              <a:lnSpc>
                <a:spcPct val="90000"/>
              </a:lnSpc>
              <a:buNone/>
            </a:pPr>
            <a:r>
              <a:rPr lang="el-GR" sz="2000" b="1" dirty="0" smtClean="0">
                <a:solidFill>
                  <a:srgbClr val="660033"/>
                </a:solidFill>
              </a:rPr>
              <a:t>ΣΗΜΕΙΩΜΑ  ΑΔΕΙΟΔΟΤΗΣΗΣ</a:t>
            </a:r>
            <a:endParaRPr lang="en-US" sz="2000" b="1" dirty="0" smtClean="0">
              <a:solidFill>
                <a:srgbClr val="660033"/>
              </a:solidFill>
            </a:endParaRPr>
          </a:p>
          <a:p>
            <a:pPr marL="0" indent="0" algn="just">
              <a:lnSpc>
                <a:spcPct val="90000"/>
              </a:lnSpc>
              <a:buNone/>
            </a:pPr>
            <a:r>
              <a:rPr lang="el-GR" sz="1800" dirty="0" smtClean="0">
                <a:solidFill>
                  <a:schemeClr val="tx1"/>
                </a:solidFill>
              </a:rPr>
              <a:t>Το παρόν υλικό διατίθεται με τους όρους της άδειας χρήσης </a:t>
            </a:r>
            <a:r>
              <a:rPr lang="el-GR" sz="1800" b="1" dirty="0" smtClean="0">
                <a:solidFill>
                  <a:schemeClr val="tx1"/>
                </a:solidFill>
              </a:rPr>
              <a:t>Creative Commons Αναφορά, Παρόμοια Διανομή 4.0 [1] ή μεταγενέστερη, Διεθνής Έκδοση. </a:t>
            </a:r>
            <a:r>
              <a:rPr lang="el-GR" sz="1800" dirty="0" smtClean="0">
                <a:solidFill>
                  <a:schemeClr val="tx1"/>
                </a:solidFill>
              </a:rPr>
              <a:t>Εξαιρούνται τα έργα τρίτων π.χ. φωτογραφίες, διαγράμματα κ.λ.π.,  τα οποία εμπεριέχονται σε αυτό</a:t>
            </a:r>
            <a:r>
              <a:rPr lang="en-US" sz="1800" dirty="0" smtClean="0">
                <a:solidFill>
                  <a:schemeClr val="tx1"/>
                </a:solidFill>
              </a:rPr>
              <a:t> </a:t>
            </a:r>
            <a:r>
              <a:rPr lang="el-GR" sz="1800" dirty="0" smtClean="0"/>
              <a:t>και στα οποία γίνεται αναφορά, όπως και στην άδεια χρήσης τους</a:t>
            </a:r>
            <a:r>
              <a:rPr lang="el-GR" sz="1800" dirty="0" smtClean="0">
                <a:solidFill>
                  <a:schemeClr val="tx1"/>
                </a:solidFill>
              </a:rPr>
              <a:t>.</a:t>
            </a:r>
          </a:p>
          <a:p>
            <a:pPr>
              <a:buNone/>
            </a:pPr>
            <a:endParaRPr lang="en-US" sz="1800" dirty="0"/>
          </a:p>
          <a:p>
            <a:pPr>
              <a:buNone/>
            </a:pPr>
            <a:r>
              <a:rPr lang="en-US" sz="1800" dirty="0" smtClean="0"/>
              <a:t>[</a:t>
            </a:r>
            <a:r>
              <a:rPr lang="el-GR" sz="1800" dirty="0" smtClean="0"/>
              <a:t>1] </a:t>
            </a:r>
            <a:r>
              <a:rPr lang="en-US" sz="1800" dirty="0" smtClean="0"/>
              <a:t>http://creativecommons.org/licenses/by-sa/4.0/</a:t>
            </a:r>
          </a:p>
          <a:p>
            <a:endParaRPr lang="en-US" dirty="0"/>
          </a:p>
        </p:txBody>
      </p:sp>
      <p:pic>
        <p:nvPicPr>
          <p:cNvPr id="4" name="Picture 3" descr="sima_uoc"/>
          <p:cNvPicPr>
            <a:picLocks noChangeAspect="1" noChangeArrowheads="1"/>
          </p:cNvPicPr>
          <p:nvPr/>
        </p:nvPicPr>
        <p:blipFill>
          <a:blip r:embed="rId3" cstate="print"/>
          <a:srcRect/>
          <a:stretch>
            <a:fillRect/>
          </a:stretch>
        </p:blipFill>
        <p:spPr bwMode="auto">
          <a:xfrm>
            <a:off x="251521" y="530323"/>
            <a:ext cx="1259632" cy="1242493"/>
          </a:xfrm>
          <a:prstGeom prst="rect">
            <a:avLst/>
          </a:prstGeom>
          <a:noFill/>
          <a:ln w="9525">
            <a:noFill/>
            <a:miter lim="800000"/>
            <a:headEnd/>
            <a:tailEnd/>
          </a:ln>
        </p:spPr>
      </p:pic>
      <p:pic>
        <p:nvPicPr>
          <p:cNvPr id="5" name="Picture 2" descr="Logo Normal"/>
          <p:cNvPicPr>
            <a:picLocks noChangeAspect="1" noChangeArrowheads="1"/>
          </p:cNvPicPr>
          <p:nvPr/>
        </p:nvPicPr>
        <p:blipFill>
          <a:blip r:embed="rId4" cstate="print"/>
          <a:srcRect/>
          <a:stretch>
            <a:fillRect/>
          </a:stretch>
        </p:blipFill>
        <p:spPr bwMode="auto">
          <a:xfrm>
            <a:off x="6660232" y="548680"/>
            <a:ext cx="1924613" cy="1224136"/>
          </a:xfrm>
          <a:prstGeom prst="rect">
            <a:avLst/>
          </a:prstGeom>
          <a:noFill/>
          <a:ln w="9525">
            <a:noFill/>
            <a:miter lim="800000"/>
            <a:headEnd/>
            <a:tailEnd/>
          </a:ln>
        </p:spPr>
      </p:pic>
      <p:pic>
        <p:nvPicPr>
          <p:cNvPr id="7" name="Picture 4" descr="Creative Commons License"/>
          <p:cNvPicPr>
            <a:picLocks noChangeAspect="1" noChangeArrowheads="1"/>
          </p:cNvPicPr>
          <p:nvPr/>
        </p:nvPicPr>
        <p:blipFill>
          <a:blip r:embed="rId5" cstate="print"/>
          <a:srcRect/>
          <a:stretch>
            <a:fillRect/>
          </a:stretch>
        </p:blipFill>
        <p:spPr bwMode="auto">
          <a:xfrm>
            <a:off x="3635896" y="4509120"/>
            <a:ext cx="1635279" cy="576064"/>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4824"/>
            <a:ext cx="8229600" cy="4281339"/>
          </a:xfrm>
        </p:spPr>
        <p:txBody>
          <a:bodyPr>
            <a:normAutofit fontScale="62500" lnSpcReduction="20000"/>
          </a:bodyPr>
          <a:lstStyle/>
          <a:p>
            <a:pPr marL="0" indent="0" algn="ctr">
              <a:lnSpc>
                <a:spcPct val="90000"/>
              </a:lnSpc>
              <a:buNone/>
            </a:pPr>
            <a:r>
              <a:rPr lang="el-GR" sz="3500" b="1" dirty="0" smtClean="0">
                <a:solidFill>
                  <a:srgbClr val="660033"/>
                </a:solidFill>
              </a:rPr>
              <a:t>ΣΥΣΤΗΜΑΤΑ ΔΙΑΧΕΙΡΙΣΗΣ ΜΑΘΗΣΗΣ – </a:t>
            </a:r>
            <a:r>
              <a:rPr lang="en-US" sz="3500" b="1" dirty="0" smtClean="0">
                <a:solidFill>
                  <a:srgbClr val="660033"/>
                </a:solidFill>
              </a:rPr>
              <a:t>Verbalplanet.com</a:t>
            </a:r>
          </a:p>
          <a:p>
            <a:pPr marL="0" indent="0" algn="ctr">
              <a:lnSpc>
                <a:spcPct val="90000"/>
              </a:lnSpc>
              <a:buNone/>
            </a:pPr>
            <a:endParaRPr lang="en-US" sz="2000" b="1" dirty="0" smtClean="0">
              <a:solidFill>
                <a:srgbClr val="660033"/>
              </a:solidFill>
            </a:endParaRPr>
          </a:p>
          <a:p>
            <a:pPr>
              <a:buNone/>
            </a:pPr>
            <a:r>
              <a:rPr lang="el-GR" b="1" i="1" u="sng" dirty="0" err="1" smtClean="0">
                <a:hlinkClick r:id="rId3"/>
              </a:rPr>
              <a:t>Verbalplanet.com</a:t>
            </a:r>
            <a:r>
              <a:rPr lang="el-GR" dirty="0" smtClean="0"/>
              <a:t>: </a:t>
            </a:r>
            <a:endParaRPr lang="en-US" dirty="0" smtClean="0"/>
          </a:p>
          <a:p>
            <a:endParaRPr lang="en-US" dirty="0" smtClean="0"/>
          </a:p>
          <a:p>
            <a:pPr>
              <a:buNone/>
            </a:pPr>
            <a:r>
              <a:rPr lang="en-US" dirty="0" smtClean="0"/>
              <a:t>	</a:t>
            </a:r>
            <a:r>
              <a:rPr lang="el-GR" dirty="0" smtClean="0"/>
              <a:t>Το σύστημα αυτό απαιτεί την εγκατάσταση </a:t>
            </a:r>
            <a:r>
              <a:rPr lang="el-GR" dirty="0" err="1" smtClean="0"/>
              <a:t>Skype</a:t>
            </a:r>
            <a:r>
              <a:rPr lang="el-GR" dirty="0" smtClean="0"/>
              <a:t> για τη λειτουργία του (</a:t>
            </a:r>
            <a:r>
              <a:rPr lang="el-GR" dirty="0" err="1" smtClean="0"/>
              <a:t>third</a:t>
            </a:r>
            <a:r>
              <a:rPr lang="el-GR" dirty="0" smtClean="0"/>
              <a:t> </a:t>
            </a:r>
            <a:r>
              <a:rPr lang="el-GR" dirty="0" err="1" smtClean="0"/>
              <a:t>party</a:t>
            </a:r>
            <a:r>
              <a:rPr lang="el-GR" dirty="0" smtClean="0"/>
              <a:t> </a:t>
            </a:r>
            <a:r>
              <a:rPr lang="el-GR" dirty="0" err="1" smtClean="0"/>
              <a:t>component</a:t>
            </a:r>
            <a:r>
              <a:rPr lang="el-GR" dirty="0" smtClean="0"/>
              <a:t>). </a:t>
            </a:r>
            <a:endParaRPr lang="en-US" dirty="0" smtClean="0"/>
          </a:p>
          <a:p>
            <a:pPr>
              <a:buNone/>
            </a:pPr>
            <a:r>
              <a:rPr lang="en-US" dirty="0" smtClean="0"/>
              <a:t>	</a:t>
            </a:r>
            <a:r>
              <a:rPr lang="el-GR" dirty="0" smtClean="0"/>
              <a:t>Ο κάθε μαθητής επιλέγει τον καθηγητή που θέλει να τον διδάξει ανάμεσα σε πολλά διαφορετικά προφίλ καθηγητών, βάσει τιμής, εμπειρίας κλπ. </a:t>
            </a:r>
            <a:endParaRPr lang="en-US" dirty="0" smtClean="0"/>
          </a:p>
          <a:p>
            <a:pPr>
              <a:buNone/>
            </a:pPr>
            <a:r>
              <a:rPr lang="en-US" dirty="0" smtClean="0"/>
              <a:t>	</a:t>
            </a:r>
            <a:r>
              <a:rPr lang="el-GR" dirty="0" smtClean="0"/>
              <a:t>Οι μαθητές καλούνται να κάνουν κράτηση για την ώρα του μαθήματος, πράγμα το οποίο σημαίνει ότι το υλικό δε διατίθεται </a:t>
            </a:r>
            <a:r>
              <a:rPr lang="el-GR" dirty="0" err="1" smtClean="0"/>
              <a:t>online</a:t>
            </a:r>
            <a:r>
              <a:rPr lang="el-GR" dirty="0" smtClean="0"/>
              <a:t> 24 ώρες το 24ωρο αλλά μόνο κατόπιν «παραγγελίας».</a:t>
            </a:r>
            <a:endParaRPr lang="en-US" dirty="0" smtClean="0"/>
          </a:p>
          <a:p>
            <a:pPr>
              <a:buNone/>
            </a:pPr>
            <a:endParaRPr lang="en-US" dirty="0" smtClean="0"/>
          </a:p>
          <a:p>
            <a:r>
              <a:rPr lang="el-GR" b="1" u="sng" dirty="0" smtClean="0"/>
              <a:t>Δυνατότητες μάθησης που προσφέρει:</a:t>
            </a:r>
            <a:r>
              <a:rPr lang="el-GR" dirty="0" smtClean="0"/>
              <a:t> </a:t>
            </a:r>
            <a:endParaRPr lang="en-US" dirty="0" smtClean="0"/>
          </a:p>
          <a:p>
            <a:pPr>
              <a:buNone/>
            </a:pPr>
            <a:r>
              <a:rPr lang="en-US" dirty="0" smtClean="0"/>
              <a:t>	</a:t>
            </a:r>
            <a:r>
              <a:rPr lang="el-GR" dirty="0" smtClean="0"/>
              <a:t>Το σύστημα εξυπηρετεί </a:t>
            </a:r>
            <a:r>
              <a:rPr lang="en-US" dirty="0" smtClean="0"/>
              <a:t>one</a:t>
            </a:r>
            <a:r>
              <a:rPr lang="el-GR" dirty="0" smtClean="0"/>
              <a:t>-</a:t>
            </a:r>
            <a:r>
              <a:rPr lang="en-US" dirty="0" smtClean="0"/>
              <a:t>to</a:t>
            </a:r>
            <a:r>
              <a:rPr lang="el-GR" dirty="0" smtClean="0"/>
              <a:t>-</a:t>
            </a:r>
            <a:r>
              <a:rPr lang="en-US" dirty="0" smtClean="0"/>
              <a:t>one</a:t>
            </a:r>
            <a:r>
              <a:rPr lang="el-GR" dirty="0" smtClean="0"/>
              <a:t> εκμάθηση της ελληνικής γλώσσας.</a:t>
            </a:r>
            <a:endParaRPr lang="el-GR" sz="1800" dirty="0" smtClean="0"/>
          </a:p>
          <a:p>
            <a:endParaRPr lang="en-US" dirty="0"/>
          </a:p>
        </p:txBody>
      </p:sp>
      <p:pic>
        <p:nvPicPr>
          <p:cNvPr id="4" name="Picture 3" descr="sima_uoc"/>
          <p:cNvPicPr>
            <a:picLocks noChangeAspect="1" noChangeArrowheads="1"/>
          </p:cNvPicPr>
          <p:nvPr/>
        </p:nvPicPr>
        <p:blipFill>
          <a:blip r:embed="rId4" cstate="print"/>
          <a:srcRect/>
          <a:stretch>
            <a:fillRect/>
          </a:stretch>
        </p:blipFill>
        <p:spPr bwMode="auto">
          <a:xfrm>
            <a:off x="251521" y="530323"/>
            <a:ext cx="1259632" cy="1242493"/>
          </a:xfrm>
          <a:prstGeom prst="rect">
            <a:avLst/>
          </a:prstGeom>
          <a:noFill/>
          <a:ln w="9525">
            <a:noFill/>
            <a:miter lim="800000"/>
            <a:headEnd/>
            <a:tailEnd/>
          </a:ln>
        </p:spPr>
      </p:pic>
      <p:pic>
        <p:nvPicPr>
          <p:cNvPr id="5" name="Picture 2" descr="Logo Normal"/>
          <p:cNvPicPr>
            <a:picLocks noChangeAspect="1" noChangeArrowheads="1"/>
          </p:cNvPicPr>
          <p:nvPr/>
        </p:nvPicPr>
        <p:blipFill>
          <a:blip r:embed="rId5" cstate="print"/>
          <a:srcRect/>
          <a:stretch>
            <a:fillRect/>
          </a:stretch>
        </p:blipFill>
        <p:spPr bwMode="auto">
          <a:xfrm>
            <a:off x="6660232" y="548680"/>
            <a:ext cx="1924613" cy="1224136"/>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4824"/>
            <a:ext cx="8229600" cy="4281339"/>
          </a:xfrm>
        </p:spPr>
        <p:txBody>
          <a:bodyPr>
            <a:normAutofit fontScale="92500" lnSpcReduction="20000"/>
          </a:bodyPr>
          <a:lstStyle/>
          <a:p>
            <a:pPr marL="0" indent="0" algn="ctr">
              <a:lnSpc>
                <a:spcPct val="90000"/>
              </a:lnSpc>
              <a:buNone/>
            </a:pPr>
            <a:r>
              <a:rPr lang="el-GR" sz="2200" b="1" dirty="0" smtClean="0">
                <a:solidFill>
                  <a:srgbClr val="660033"/>
                </a:solidFill>
              </a:rPr>
              <a:t>ΣΥΣΤΗΜΑΤΑ ΔΙΑΧΕΙΡΙΣΗΣ ΜΑΘΗΣΗΣ – </a:t>
            </a:r>
            <a:r>
              <a:rPr lang="en-US" sz="2200" b="1" dirty="0" smtClean="0">
                <a:solidFill>
                  <a:srgbClr val="660033"/>
                </a:solidFill>
              </a:rPr>
              <a:t>Verbalplanet.com</a:t>
            </a:r>
          </a:p>
          <a:p>
            <a:pPr marL="0" indent="0" algn="ctr">
              <a:lnSpc>
                <a:spcPct val="90000"/>
              </a:lnSpc>
              <a:buNone/>
            </a:pPr>
            <a:endParaRPr lang="en-US" sz="2000" b="1" dirty="0" smtClean="0">
              <a:solidFill>
                <a:srgbClr val="660033"/>
              </a:solidFill>
            </a:endParaRPr>
          </a:p>
          <a:p>
            <a:pPr marL="342900" lvl="1" indent="-342900">
              <a:buFont typeface="Arial" pitchFamily="34" charset="0"/>
              <a:buChar char="•"/>
            </a:pPr>
            <a:r>
              <a:rPr lang="el-GR" b="1" u="sng" dirty="0" smtClean="0"/>
              <a:t>Δυνατότητες μάθησης που ΔΕΝ προσφέρει:</a:t>
            </a:r>
            <a:r>
              <a:rPr lang="el-GR" dirty="0" smtClean="0"/>
              <a:t> </a:t>
            </a:r>
            <a:endParaRPr lang="en-US" dirty="0" smtClean="0"/>
          </a:p>
          <a:p>
            <a:pPr marL="342900" lvl="1" indent="-342900">
              <a:buNone/>
            </a:pPr>
            <a:r>
              <a:rPr lang="en-US" dirty="0" smtClean="0"/>
              <a:t>	</a:t>
            </a:r>
            <a:r>
              <a:rPr lang="el-GR" dirty="0" smtClean="0"/>
              <a:t>Το σύστημα δεν επιτρέπει την αλληλεπίδραση με άλλα άτομα ή ομάδες, π.χ. μέσω </a:t>
            </a:r>
            <a:r>
              <a:rPr lang="en-US" dirty="0" smtClean="0"/>
              <a:t>forums</a:t>
            </a:r>
            <a:r>
              <a:rPr lang="el-GR" dirty="0" smtClean="0"/>
              <a:t> και κοινοτήτων μάθησης. </a:t>
            </a:r>
            <a:endParaRPr lang="en-US" dirty="0" smtClean="0"/>
          </a:p>
          <a:p>
            <a:pPr marL="342900" lvl="1" indent="-342900">
              <a:buNone/>
            </a:pPr>
            <a:r>
              <a:rPr lang="en-US" dirty="0" smtClean="0"/>
              <a:t>	</a:t>
            </a:r>
            <a:r>
              <a:rPr lang="el-GR" dirty="0" smtClean="0"/>
              <a:t>Επίσης, οι χρήστες υποχρεούνται να κατεβάσουν το διαθέσιμο υλικό και δε μπορούν να το δουν </a:t>
            </a:r>
            <a:r>
              <a:rPr lang="en-US" dirty="0" smtClean="0"/>
              <a:t>online</a:t>
            </a:r>
            <a:r>
              <a:rPr lang="el-GR" dirty="0" smtClean="0"/>
              <a:t>. Πρόκειται για ένα μεγάλο μειονέκτημα, καθώς σε ένα σύστημα ηλεκτρονικής μάθησης θέλουμε το υλικό να διατίθεται </a:t>
            </a:r>
            <a:r>
              <a:rPr lang="en-US" dirty="0" smtClean="0"/>
              <a:t>online</a:t>
            </a:r>
            <a:r>
              <a:rPr lang="el-GR" dirty="0" smtClean="0"/>
              <a:t> και να υποστηρίζεται η συνεργατική μάθηση.</a:t>
            </a:r>
            <a:endParaRPr lang="el-GR" sz="1800" dirty="0" smtClean="0"/>
          </a:p>
          <a:p>
            <a:endParaRPr lang="en-US" dirty="0"/>
          </a:p>
        </p:txBody>
      </p:sp>
      <p:pic>
        <p:nvPicPr>
          <p:cNvPr id="4" name="Picture 3" descr="sima_uoc"/>
          <p:cNvPicPr>
            <a:picLocks noChangeAspect="1" noChangeArrowheads="1"/>
          </p:cNvPicPr>
          <p:nvPr/>
        </p:nvPicPr>
        <p:blipFill>
          <a:blip r:embed="rId3" cstate="print"/>
          <a:srcRect/>
          <a:stretch>
            <a:fillRect/>
          </a:stretch>
        </p:blipFill>
        <p:spPr bwMode="auto">
          <a:xfrm>
            <a:off x="251521" y="530323"/>
            <a:ext cx="1259632" cy="1242493"/>
          </a:xfrm>
          <a:prstGeom prst="rect">
            <a:avLst/>
          </a:prstGeom>
          <a:noFill/>
          <a:ln w="9525">
            <a:noFill/>
            <a:miter lim="800000"/>
            <a:headEnd/>
            <a:tailEnd/>
          </a:ln>
        </p:spPr>
      </p:pic>
      <p:pic>
        <p:nvPicPr>
          <p:cNvPr id="5" name="Picture 2" descr="Logo Normal"/>
          <p:cNvPicPr>
            <a:picLocks noChangeAspect="1" noChangeArrowheads="1"/>
          </p:cNvPicPr>
          <p:nvPr/>
        </p:nvPicPr>
        <p:blipFill>
          <a:blip r:embed="rId4" cstate="print"/>
          <a:srcRect/>
          <a:stretch>
            <a:fillRect/>
          </a:stretch>
        </p:blipFill>
        <p:spPr bwMode="auto">
          <a:xfrm>
            <a:off x="6660232" y="548680"/>
            <a:ext cx="1924613" cy="1224136"/>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4824"/>
            <a:ext cx="8229600" cy="4281339"/>
          </a:xfrm>
        </p:spPr>
        <p:txBody>
          <a:bodyPr>
            <a:normAutofit fontScale="77500" lnSpcReduction="20000"/>
          </a:bodyPr>
          <a:lstStyle/>
          <a:p>
            <a:pPr marL="0" indent="0" algn="ctr">
              <a:lnSpc>
                <a:spcPct val="90000"/>
              </a:lnSpc>
              <a:buNone/>
            </a:pPr>
            <a:r>
              <a:rPr lang="el-GR" sz="2800" b="1" dirty="0" smtClean="0">
                <a:solidFill>
                  <a:srgbClr val="660033"/>
                </a:solidFill>
              </a:rPr>
              <a:t>ΣΥΣΤΗΜΑΤΑ ΔΙΑΧΕΙΡΙΣΗΣ ΜΑΘΗΣΗΣ – </a:t>
            </a:r>
            <a:r>
              <a:rPr lang="en-US" sz="2800" b="1" dirty="0" err="1" smtClean="0">
                <a:solidFill>
                  <a:srgbClr val="660033"/>
                </a:solidFill>
              </a:rPr>
              <a:t>SurfaceLanguages</a:t>
            </a:r>
            <a:endParaRPr lang="en-US" sz="2800" b="1" dirty="0" smtClean="0">
              <a:solidFill>
                <a:srgbClr val="660033"/>
              </a:solidFill>
            </a:endParaRPr>
          </a:p>
          <a:p>
            <a:pPr marL="0" indent="0" algn="ctr">
              <a:lnSpc>
                <a:spcPct val="90000"/>
              </a:lnSpc>
              <a:buNone/>
            </a:pPr>
            <a:endParaRPr lang="en-US" sz="2000" b="1" dirty="0" smtClean="0">
              <a:solidFill>
                <a:srgbClr val="660033"/>
              </a:solidFill>
            </a:endParaRPr>
          </a:p>
          <a:p>
            <a:pPr>
              <a:buNone/>
            </a:pPr>
            <a:r>
              <a:rPr lang="el-GR" sz="3100" b="1" i="1" u="sng" dirty="0" err="1" smtClean="0">
                <a:hlinkClick r:id="rId3"/>
              </a:rPr>
              <a:t>SurfaceLanguages</a:t>
            </a:r>
            <a:r>
              <a:rPr lang="el-GR" sz="3100" dirty="0" smtClean="0"/>
              <a:t>:</a:t>
            </a:r>
            <a:endParaRPr lang="en-US" sz="3100" dirty="0" smtClean="0"/>
          </a:p>
          <a:p>
            <a:pPr>
              <a:buNone/>
            </a:pPr>
            <a:endParaRPr lang="en-US" sz="3100" dirty="0" smtClean="0"/>
          </a:p>
          <a:p>
            <a:r>
              <a:rPr lang="el-GR" sz="3100" b="1" u="sng" dirty="0" smtClean="0"/>
              <a:t>Δυνατότητες μάθησης που προσφέρει:</a:t>
            </a:r>
            <a:r>
              <a:rPr lang="el-GR" sz="3100" dirty="0" smtClean="0"/>
              <a:t> </a:t>
            </a:r>
            <a:endParaRPr lang="en-US" sz="3100" dirty="0" smtClean="0"/>
          </a:p>
          <a:p>
            <a:pPr>
              <a:buNone/>
            </a:pPr>
            <a:r>
              <a:rPr lang="en-US" sz="3100" dirty="0" smtClean="0"/>
              <a:t>	</a:t>
            </a:r>
            <a:r>
              <a:rPr lang="el-GR" sz="3100" dirty="0" smtClean="0"/>
              <a:t>Το σύστημα αυτό επιτρέπει την εκμάθηση συγκεκριμένων εκφράσεων ανά κατηγορία πιθανών καθημερινών γεγονότων.</a:t>
            </a:r>
            <a:endParaRPr lang="en-US" sz="3100" dirty="0" smtClean="0"/>
          </a:p>
          <a:p>
            <a:endParaRPr lang="en-US" sz="3100" dirty="0" smtClean="0"/>
          </a:p>
          <a:p>
            <a:r>
              <a:rPr lang="el-GR" sz="3100" b="1" u="sng" dirty="0" smtClean="0"/>
              <a:t>Δυνατότητες μάθησης που ΔΕΝ προσφέρει:</a:t>
            </a:r>
            <a:r>
              <a:rPr lang="el-GR" sz="3100" dirty="0" smtClean="0"/>
              <a:t> </a:t>
            </a:r>
            <a:endParaRPr lang="en-US" sz="3100" dirty="0" smtClean="0"/>
          </a:p>
          <a:p>
            <a:pPr>
              <a:buNone/>
            </a:pPr>
            <a:r>
              <a:rPr lang="en-US" sz="3100" dirty="0" smtClean="0"/>
              <a:t>	</a:t>
            </a:r>
            <a:r>
              <a:rPr lang="el-GR" sz="3100" dirty="0" smtClean="0"/>
              <a:t>Παρέχει είτε μόνο ακουστικές ασκήσεις, είτε συνδυαστικές ασκήσεις ανάγνωσης και ακοής ή περιορισμένο αριθμό ασκήσεων ομιλίας χωρίς όμως την απόδοση ανάδρασης στο χρήστη από το σύστημα (</a:t>
            </a:r>
            <a:r>
              <a:rPr lang="en-US" sz="3100" dirty="0" smtClean="0"/>
              <a:t>user feedback</a:t>
            </a:r>
            <a:r>
              <a:rPr lang="el-GR" sz="3100" dirty="0" smtClean="0"/>
              <a:t>).</a:t>
            </a:r>
          </a:p>
          <a:p>
            <a:endParaRPr lang="en-US" dirty="0"/>
          </a:p>
        </p:txBody>
      </p:sp>
      <p:pic>
        <p:nvPicPr>
          <p:cNvPr id="4" name="Picture 3" descr="sima_uoc"/>
          <p:cNvPicPr>
            <a:picLocks noChangeAspect="1" noChangeArrowheads="1"/>
          </p:cNvPicPr>
          <p:nvPr/>
        </p:nvPicPr>
        <p:blipFill>
          <a:blip r:embed="rId4" cstate="print"/>
          <a:srcRect/>
          <a:stretch>
            <a:fillRect/>
          </a:stretch>
        </p:blipFill>
        <p:spPr bwMode="auto">
          <a:xfrm>
            <a:off x="251521" y="530323"/>
            <a:ext cx="1259632" cy="1242493"/>
          </a:xfrm>
          <a:prstGeom prst="rect">
            <a:avLst/>
          </a:prstGeom>
          <a:noFill/>
          <a:ln w="9525">
            <a:noFill/>
            <a:miter lim="800000"/>
            <a:headEnd/>
            <a:tailEnd/>
          </a:ln>
        </p:spPr>
      </p:pic>
      <p:pic>
        <p:nvPicPr>
          <p:cNvPr id="5" name="Picture 2" descr="Logo Normal"/>
          <p:cNvPicPr>
            <a:picLocks noChangeAspect="1" noChangeArrowheads="1"/>
          </p:cNvPicPr>
          <p:nvPr/>
        </p:nvPicPr>
        <p:blipFill>
          <a:blip r:embed="rId5" cstate="print"/>
          <a:srcRect/>
          <a:stretch>
            <a:fillRect/>
          </a:stretch>
        </p:blipFill>
        <p:spPr bwMode="auto">
          <a:xfrm>
            <a:off x="6660232" y="548680"/>
            <a:ext cx="1924613" cy="1224136"/>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4824"/>
            <a:ext cx="8229600" cy="4281339"/>
          </a:xfrm>
        </p:spPr>
        <p:txBody>
          <a:bodyPr>
            <a:normAutofit lnSpcReduction="10000"/>
          </a:bodyPr>
          <a:lstStyle/>
          <a:p>
            <a:pPr marL="0" indent="0" algn="ctr">
              <a:lnSpc>
                <a:spcPct val="90000"/>
              </a:lnSpc>
              <a:buNone/>
            </a:pPr>
            <a:r>
              <a:rPr lang="el-GR" sz="2200" b="1" dirty="0" smtClean="0">
                <a:solidFill>
                  <a:srgbClr val="660033"/>
                </a:solidFill>
              </a:rPr>
              <a:t>ΣΥΣΤΗΜΑΤΑ ΔΙΑΧΕΙΡΙΣΗΣ ΜΑΘΗΣΗΣ</a:t>
            </a:r>
            <a:endParaRPr lang="en-US" sz="2200" b="1" dirty="0" smtClean="0">
              <a:solidFill>
                <a:srgbClr val="660033"/>
              </a:solidFill>
            </a:endParaRPr>
          </a:p>
          <a:p>
            <a:pPr marL="0" indent="0" algn="ctr">
              <a:lnSpc>
                <a:spcPct val="90000"/>
              </a:lnSpc>
              <a:buNone/>
            </a:pPr>
            <a:endParaRPr lang="en-US" sz="2000" b="1" dirty="0" smtClean="0">
              <a:solidFill>
                <a:srgbClr val="660033"/>
              </a:solidFill>
            </a:endParaRPr>
          </a:p>
          <a:p>
            <a:r>
              <a:rPr lang="el-GR" sz="2400" dirty="0" smtClean="0"/>
              <a:t>Στη σχετική έρευνα για το καταλληλότερο εκπαιδευτικό περιβάλλον, αντιλαμβάνεται κανείς ότι τα συστήματα που είναι φιλικά προς το χρήστη (</a:t>
            </a:r>
            <a:r>
              <a:rPr lang="en-US" sz="2400" dirty="0" smtClean="0"/>
              <a:t>user friendly</a:t>
            </a:r>
            <a:r>
              <a:rPr lang="el-GR" sz="2400" dirty="0" smtClean="0"/>
              <a:t>), προσαρμόσιμα σε κάθε χρήστη και πλήρως προσβάσιμα από όλους τους χρήστες, είναι εξαιρετικά σπάνια. </a:t>
            </a:r>
            <a:endParaRPr lang="en-US" sz="2400" dirty="0" smtClean="0"/>
          </a:p>
          <a:p>
            <a:endParaRPr lang="el-GR" sz="2400" dirty="0" smtClean="0"/>
          </a:p>
          <a:p>
            <a:r>
              <a:rPr lang="el-GR" sz="2400" dirty="0" smtClean="0"/>
              <a:t>Σε αυτό το συμπέρασμα, έχει καταλήξει επίσης και έρευνα που διεξήχθη από την </a:t>
            </a:r>
            <a:r>
              <a:rPr lang="el-GR" sz="2400" u="sng" dirty="0" smtClean="0">
                <a:hlinkClick r:id="" action="ppaction://hlinkfile"/>
              </a:rPr>
              <a:t>Ευρωπαϊκή Επιτροπή</a:t>
            </a:r>
            <a:r>
              <a:rPr lang="el-GR" sz="2400" dirty="0" smtClean="0"/>
              <a:t> και περιλαμβάνεται στο </a:t>
            </a:r>
            <a:r>
              <a:rPr lang="el-GR" sz="2400" i="1" dirty="0" smtClean="0"/>
              <a:t>“</a:t>
            </a:r>
            <a:r>
              <a:rPr lang="en-US" sz="2400" i="1" dirty="0" smtClean="0"/>
              <a:t>International</a:t>
            </a:r>
            <a:r>
              <a:rPr lang="el-GR" sz="2400" i="1" dirty="0" smtClean="0"/>
              <a:t> Web-</a:t>
            </a:r>
            <a:r>
              <a:rPr lang="en-US" sz="2400" i="1" dirty="0" smtClean="0"/>
              <a:t>based Language learning on the</a:t>
            </a:r>
            <a:r>
              <a:rPr lang="el-GR" sz="2400" i="1" dirty="0" smtClean="0"/>
              <a:t> Internet”</a:t>
            </a:r>
            <a:r>
              <a:rPr lang="el-GR" sz="2400" dirty="0" smtClean="0"/>
              <a:t>. </a:t>
            </a:r>
          </a:p>
          <a:p>
            <a:endParaRPr lang="en-US" dirty="0"/>
          </a:p>
        </p:txBody>
      </p:sp>
      <p:pic>
        <p:nvPicPr>
          <p:cNvPr id="4" name="Picture 3" descr="sima_uoc"/>
          <p:cNvPicPr>
            <a:picLocks noChangeAspect="1" noChangeArrowheads="1"/>
          </p:cNvPicPr>
          <p:nvPr/>
        </p:nvPicPr>
        <p:blipFill>
          <a:blip r:embed="rId3" cstate="print"/>
          <a:srcRect/>
          <a:stretch>
            <a:fillRect/>
          </a:stretch>
        </p:blipFill>
        <p:spPr bwMode="auto">
          <a:xfrm>
            <a:off x="251521" y="530323"/>
            <a:ext cx="1259632" cy="1242493"/>
          </a:xfrm>
          <a:prstGeom prst="rect">
            <a:avLst/>
          </a:prstGeom>
          <a:noFill/>
          <a:ln w="9525">
            <a:noFill/>
            <a:miter lim="800000"/>
            <a:headEnd/>
            <a:tailEnd/>
          </a:ln>
        </p:spPr>
      </p:pic>
      <p:pic>
        <p:nvPicPr>
          <p:cNvPr id="5" name="Picture 2" descr="Logo Normal"/>
          <p:cNvPicPr>
            <a:picLocks noChangeAspect="1" noChangeArrowheads="1"/>
          </p:cNvPicPr>
          <p:nvPr/>
        </p:nvPicPr>
        <p:blipFill>
          <a:blip r:embed="rId4" cstate="print"/>
          <a:srcRect/>
          <a:stretch>
            <a:fillRect/>
          </a:stretch>
        </p:blipFill>
        <p:spPr bwMode="auto">
          <a:xfrm>
            <a:off x="6660232" y="548680"/>
            <a:ext cx="1924613" cy="1224136"/>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4824"/>
            <a:ext cx="8229600" cy="4281339"/>
          </a:xfrm>
        </p:spPr>
        <p:txBody>
          <a:bodyPr>
            <a:normAutofit fontScale="70000" lnSpcReduction="20000"/>
          </a:bodyPr>
          <a:lstStyle/>
          <a:p>
            <a:pPr marL="0" indent="0" algn="ctr">
              <a:lnSpc>
                <a:spcPct val="90000"/>
              </a:lnSpc>
              <a:buNone/>
            </a:pPr>
            <a:r>
              <a:rPr lang="el-GR" sz="3100" b="1" dirty="0" smtClean="0">
                <a:solidFill>
                  <a:srgbClr val="660033"/>
                </a:solidFill>
              </a:rPr>
              <a:t>ΣΥΣΤΗΜΑΤΑ ΔΙΑΧΕΙΡΙΣΗΣ ΜΑΘΗΣΗΣ</a:t>
            </a:r>
            <a:endParaRPr lang="en-US" sz="3100" b="1" dirty="0" smtClean="0">
              <a:solidFill>
                <a:srgbClr val="660033"/>
              </a:solidFill>
            </a:endParaRPr>
          </a:p>
          <a:p>
            <a:pPr marL="0" indent="0" algn="ctr">
              <a:lnSpc>
                <a:spcPct val="90000"/>
              </a:lnSpc>
              <a:buNone/>
            </a:pPr>
            <a:endParaRPr lang="en-US" sz="2000" b="1" dirty="0" smtClean="0">
              <a:solidFill>
                <a:srgbClr val="660033"/>
              </a:solidFill>
            </a:endParaRPr>
          </a:p>
          <a:p>
            <a:r>
              <a:rPr lang="el-GR" dirty="0" smtClean="0"/>
              <a:t>Αυτή η έρευνα παρέχει μία συνοπτική περίληψη των διεθνών, εμπορικών και μη, συστημάτων εκμάθησης μίας γλώσσας και καταλήγει στο συμπέρασμα ότι τα περισσότερα από αυτά σχετίζονται με απλή συλλογή του υλικού της εκάστοτε γλώσσας, χωρίς να περιλαμβάνουν ασκήσεις γραμματικής και λεξιλογίου. </a:t>
            </a:r>
            <a:endParaRPr lang="en-US" dirty="0" smtClean="0"/>
          </a:p>
          <a:p>
            <a:endParaRPr lang="el-GR" dirty="0" smtClean="0"/>
          </a:p>
          <a:p>
            <a:r>
              <a:rPr lang="el-GR" dirty="0" smtClean="0"/>
              <a:t>Ωστόσο, ερευνώντας κανείς τη σχετική βιβλιογραφία, διαπιστώνει ότι ένα εκπαιδευτικό περιβάλλον θα πρέπει να διακρίνεται από δύο βασικά χαρακτηριστικά: </a:t>
            </a:r>
            <a:r>
              <a:rPr lang="el-GR" b="1" dirty="0" smtClean="0"/>
              <a:t>διαδραστικότητα (</a:t>
            </a:r>
            <a:r>
              <a:rPr lang="en-US" b="1" dirty="0" smtClean="0"/>
              <a:t>interactivity</a:t>
            </a:r>
            <a:r>
              <a:rPr lang="el-GR" b="1" dirty="0" smtClean="0"/>
              <a:t>) και προσαρμοστικότητα (</a:t>
            </a:r>
            <a:r>
              <a:rPr lang="en-US" b="1" dirty="0" err="1" smtClean="0"/>
              <a:t>adaptivity</a:t>
            </a:r>
            <a:r>
              <a:rPr lang="el-GR" b="1" dirty="0" smtClean="0"/>
              <a:t>) </a:t>
            </a:r>
            <a:endParaRPr lang="en-US" b="1" dirty="0" smtClean="0"/>
          </a:p>
          <a:p>
            <a:pPr>
              <a:buNone/>
            </a:pPr>
            <a:r>
              <a:rPr lang="en-US" b="1" dirty="0" smtClean="0"/>
              <a:t>	</a:t>
            </a:r>
            <a:r>
              <a:rPr lang="el-GR" dirty="0" smtClean="0"/>
              <a:t>(</a:t>
            </a:r>
            <a:r>
              <a:rPr lang="el-GR" u="sng" dirty="0" err="1" smtClean="0">
                <a:hlinkClick r:id="" action="ppaction://hlinkfile"/>
              </a:rPr>
              <a:t>Brusilovsky</a:t>
            </a:r>
            <a:r>
              <a:rPr lang="el-GR" u="sng" dirty="0" smtClean="0">
                <a:hlinkClick r:id="" action="ppaction://hlinkfile"/>
              </a:rPr>
              <a:t>, </a:t>
            </a:r>
            <a:r>
              <a:rPr lang="el-GR" u="sng" dirty="0" err="1" smtClean="0">
                <a:hlinkClick r:id="" action="ppaction://hlinkfile"/>
              </a:rPr>
              <a:t>Schwarz</a:t>
            </a:r>
            <a:r>
              <a:rPr lang="el-GR" u="sng" dirty="0" smtClean="0">
                <a:hlinkClick r:id="" action="ppaction://hlinkfile"/>
              </a:rPr>
              <a:t>, </a:t>
            </a:r>
            <a:r>
              <a:rPr lang="el-GR" u="sng" dirty="0" err="1" smtClean="0">
                <a:hlinkClick r:id="" action="ppaction://hlinkfile"/>
              </a:rPr>
              <a:t>Weber</a:t>
            </a:r>
            <a:r>
              <a:rPr lang="el-GR" u="sng" dirty="0" smtClean="0">
                <a:hlinkClick r:id="" action="ppaction://hlinkfile"/>
              </a:rPr>
              <a:t>, 1996; </a:t>
            </a:r>
            <a:r>
              <a:rPr lang="el-GR" u="sng" dirty="0" err="1" smtClean="0">
                <a:hlinkClick r:id="" action="ppaction://hlinkfile"/>
              </a:rPr>
              <a:t>Stern</a:t>
            </a:r>
            <a:r>
              <a:rPr lang="el-GR" u="sng" dirty="0" smtClean="0">
                <a:hlinkClick r:id="" action="ppaction://hlinkfile"/>
              </a:rPr>
              <a:t>, </a:t>
            </a:r>
            <a:r>
              <a:rPr lang="el-GR" u="sng" dirty="0" err="1" smtClean="0">
                <a:hlinkClick r:id="" action="ppaction://hlinkfile"/>
              </a:rPr>
              <a:t>Woolf</a:t>
            </a:r>
            <a:r>
              <a:rPr lang="el-GR" u="sng" dirty="0" smtClean="0">
                <a:hlinkClick r:id="" action="ppaction://hlinkfile"/>
              </a:rPr>
              <a:t>, </a:t>
            </a:r>
            <a:r>
              <a:rPr lang="el-GR" u="sng" dirty="0" err="1" smtClean="0">
                <a:hlinkClick r:id="" action="ppaction://hlinkfile"/>
              </a:rPr>
              <a:t>Kurose</a:t>
            </a:r>
            <a:r>
              <a:rPr lang="el-GR" u="sng" dirty="0" smtClean="0">
                <a:hlinkClick r:id="" action="ppaction://hlinkfile"/>
              </a:rPr>
              <a:t>, 1997; </a:t>
            </a:r>
            <a:r>
              <a:rPr lang="el-GR" u="sng" dirty="0" err="1" smtClean="0">
                <a:hlinkClick r:id="" action="ppaction://hlinkfile"/>
              </a:rPr>
              <a:t>Stern</a:t>
            </a:r>
            <a:r>
              <a:rPr lang="el-GR" u="sng" dirty="0" smtClean="0">
                <a:hlinkClick r:id="" action="ppaction://hlinkfile"/>
              </a:rPr>
              <a:t>, </a:t>
            </a:r>
            <a:r>
              <a:rPr lang="el-GR" u="sng" dirty="0" err="1" smtClean="0">
                <a:hlinkClick r:id="" action="ppaction://hlinkfile"/>
              </a:rPr>
              <a:t>Woolf</a:t>
            </a:r>
            <a:r>
              <a:rPr lang="el-GR" u="sng" dirty="0" smtClean="0">
                <a:hlinkClick r:id="" action="ppaction://hlinkfile"/>
              </a:rPr>
              <a:t>, 1998</a:t>
            </a:r>
            <a:r>
              <a:rPr lang="el-GR" dirty="0" smtClean="0"/>
              <a:t>). </a:t>
            </a:r>
          </a:p>
          <a:p>
            <a:endParaRPr lang="en-US" dirty="0"/>
          </a:p>
        </p:txBody>
      </p:sp>
      <p:pic>
        <p:nvPicPr>
          <p:cNvPr id="4" name="Picture 3" descr="sima_uoc"/>
          <p:cNvPicPr>
            <a:picLocks noChangeAspect="1" noChangeArrowheads="1"/>
          </p:cNvPicPr>
          <p:nvPr/>
        </p:nvPicPr>
        <p:blipFill>
          <a:blip r:embed="rId3" cstate="print"/>
          <a:srcRect/>
          <a:stretch>
            <a:fillRect/>
          </a:stretch>
        </p:blipFill>
        <p:spPr bwMode="auto">
          <a:xfrm>
            <a:off x="251521" y="530323"/>
            <a:ext cx="1259632" cy="1242493"/>
          </a:xfrm>
          <a:prstGeom prst="rect">
            <a:avLst/>
          </a:prstGeom>
          <a:noFill/>
          <a:ln w="9525">
            <a:noFill/>
            <a:miter lim="800000"/>
            <a:headEnd/>
            <a:tailEnd/>
          </a:ln>
        </p:spPr>
      </p:pic>
      <p:pic>
        <p:nvPicPr>
          <p:cNvPr id="5" name="Picture 2" descr="Logo Normal"/>
          <p:cNvPicPr>
            <a:picLocks noChangeAspect="1" noChangeArrowheads="1"/>
          </p:cNvPicPr>
          <p:nvPr/>
        </p:nvPicPr>
        <p:blipFill>
          <a:blip r:embed="rId4" cstate="print"/>
          <a:srcRect/>
          <a:stretch>
            <a:fillRect/>
          </a:stretch>
        </p:blipFill>
        <p:spPr bwMode="auto">
          <a:xfrm>
            <a:off x="6660232" y="548680"/>
            <a:ext cx="1924613" cy="1224136"/>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4824"/>
            <a:ext cx="8229600" cy="4281339"/>
          </a:xfrm>
        </p:spPr>
        <p:txBody>
          <a:bodyPr>
            <a:normAutofit fontScale="85000" lnSpcReduction="20000"/>
          </a:bodyPr>
          <a:lstStyle/>
          <a:p>
            <a:pPr marL="0" indent="0" algn="ctr">
              <a:lnSpc>
                <a:spcPct val="90000"/>
              </a:lnSpc>
              <a:buNone/>
            </a:pPr>
            <a:r>
              <a:rPr lang="el-GR" sz="2800" b="1" dirty="0" smtClean="0">
                <a:solidFill>
                  <a:srgbClr val="660033"/>
                </a:solidFill>
              </a:rPr>
              <a:t>ΣΥΣΤΗΜΑΤΑ ΔΙΑΧΕΙΡΙΣΗΣ ΜΑΘΗΣΗΣ</a:t>
            </a:r>
            <a:endParaRPr lang="en-US" sz="2800" b="1" dirty="0" smtClean="0">
              <a:solidFill>
                <a:srgbClr val="660033"/>
              </a:solidFill>
            </a:endParaRPr>
          </a:p>
          <a:p>
            <a:pPr marL="0" indent="0" algn="ctr">
              <a:lnSpc>
                <a:spcPct val="90000"/>
              </a:lnSpc>
              <a:buNone/>
            </a:pPr>
            <a:endParaRPr lang="en-US" dirty="0" smtClean="0"/>
          </a:p>
          <a:p>
            <a:pPr>
              <a:buNone/>
            </a:pPr>
            <a:r>
              <a:rPr lang="en-US" dirty="0" smtClean="0"/>
              <a:t>	</a:t>
            </a:r>
            <a:r>
              <a:rPr lang="el-GR" dirty="0" smtClean="0"/>
              <a:t>Επιπλέον, έρευνα που διεξήχθη από τους </a:t>
            </a:r>
            <a:r>
              <a:rPr lang="el-GR" u="sng" dirty="0" err="1" smtClean="0">
                <a:hlinkClick r:id="" action="ppaction://hlinkfile"/>
              </a:rPr>
              <a:t>Kukulska</a:t>
            </a:r>
            <a:r>
              <a:rPr lang="el-GR" u="sng" dirty="0" smtClean="0">
                <a:hlinkClick r:id="" action="ppaction://hlinkfile"/>
              </a:rPr>
              <a:t>-</a:t>
            </a:r>
            <a:r>
              <a:rPr lang="el-GR" u="sng" dirty="0" err="1" smtClean="0">
                <a:hlinkClick r:id="" action="ppaction://hlinkfile"/>
              </a:rPr>
              <a:t>Hulme</a:t>
            </a:r>
            <a:r>
              <a:rPr lang="el-GR" u="sng" dirty="0" smtClean="0">
                <a:hlinkClick r:id="" action="ppaction://hlinkfile"/>
              </a:rPr>
              <a:t> </a:t>
            </a:r>
            <a:r>
              <a:rPr lang="el-GR" u="sng" dirty="0" err="1" smtClean="0">
                <a:hlinkClick r:id="" action="ppaction://hlinkfile"/>
              </a:rPr>
              <a:t>and</a:t>
            </a:r>
            <a:r>
              <a:rPr lang="el-GR" u="sng" dirty="0" smtClean="0">
                <a:hlinkClick r:id="" action="ppaction://hlinkfile"/>
              </a:rPr>
              <a:t> </a:t>
            </a:r>
            <a:r>
              <a:rPr lang="el-GR" u="sng" dirty="0" err="1" smtClean="0">
                <a:hlinkClick r:id="" action="ppaction://hlinkfile"/>
              </a:rPr>
              <a:t>Shield</a:t>
            </a:r>
            <a:r>
              <a:rPr lang="el-GR" u="sng" dirty="0" smtClean="0">
                <a:hlinkClick r:id="" action="ppaction://hlinkfile"/>
              </a:rPr>
              <a:t> (2004)</a:t>
            </a:r>
            <a:r>
              <a:rPr lang="el-GR" dirty="0" smtClean="0"/>
              <a:t> επικεντρώνεται στην ανάγκη να διατηρηθούν οι αρχές</a:t>
            </a:r>
            <a:r>
              <a:rPr lang="en-US" dirty="0" smtClean="0"/>
              <a:t>:</a:t>
            </a:r>
          </a:p>
          <a:p>
            <a:pPr>
              <a:buNone/>
            </a:pPr>
            <a:endParaRPr lang="el-GR" dirty="0" smtClean="0"/>
          </a:p>
          <a:p>
            <a:pPr lvl="1"/>
            <a:r>
              <a:rPr lang="el-GR" dirty="0" smtClean="0"/>
              <a:t>της παιδαγωγικής χρηστικότητας (</a:t>
            </a:r>
            <a:r>
              <a:rPr lang="el-GR" dirty="0" err="1" smtClean="0"/>
              <a:t>pedagogical</a:t>
            </a:r>
            <a:r>
              <a:rPr lang="el-GR" dirty="0" smtClean="0"/>
              <a:t> </a:t>
            </a:r>
            <a:r>
              <a:rPr lang="el-GR" dirty="0" err="1" smtClean="0"/>
              <a:t>usability</a:t>
            </a:r>
            <a:r>
              <a:rPr lang="el-GR" dirty="0" smtClean="0"/>
              <a:t>), </a:t>
            </a:r>
          </a:p>
          <a:p>
            <a:pPr lvl="1"/>
            <a:r>
              <a:rPr lang="el-GR" dirty="0" smtClean="0"/>
              <a:t>της διαπολιτισμικής χρηστικότητας (</a:t>
            </a:r>
            <a:r>
              <a:rPr lang="el-GR" dirty="0" err="1" smtClean="0"/>
              <a:t>intercultural</a:t>
            </a:r>
            <a:r>
              <a:rPr lang="el-GR" dirty="0" smtClean="0"/>
              <a:t> </a:t>
            </a:r>
            <a:r>
              <a:rPr lang="el-GR" dirty="0" err="1" smtClean="0"/>
              <a:t>usability</a:t>
            </a:r>
            <a:r>
              <a:rPr lang="el-GR" dirty="0" smtClean="0"/>
              <a:t>) </a:t>
            </a:r>
          </a:p>
          <a:p>
            <a:pPr lvl="1"/>
            <a:r>
              <a:rPr lang="el-GR" dirty="0" smtClean="0"/>
              <a:t>και της αξιολόγησης του συστήματος (</a:t>
            </a:r>
            <a:r>
              <a:rPr lang="el-GR" dirty="0" err="1" smtClean="0"/>
              <a:t>website</a:t>
            </a:r>
            <a:r>
              <a:rPr lang="el-GR" dirty="0" smtClean="0"/>
              <a:t> </a:t>
            </a:r>
            <a:r>
              <a:rPr lang="el-GR" dirty="0" err="1" smtClean="0"/>
              <a:t>evaluation</a:t>
            </a:r>
            <a:r>
              <a:rPr lang="el-GR" dirty="0" smtClean="0"/>
              <a:t>), </a:t>
            </a:r>
          </a:p>
          <a:p>
            <a:pPr lvl="1"/>
            <a:r>
              <a:rPr lang="el-GR" dirty="0" smtClean="0"/>
              <a:t>ενώ κατασκευάζουμε ένα σύστημα ηλεκτρονικής μάθησης. </a:t>
            </a:r>
          </a:p>
          <a:p>
            <a:endParaRPr lang="en-US" dirty="0"/>
          </a:p>
        </p:txBody>
      </p:sp>
      <p:pic>
        <p:nvPicPr>
          <p:cNvPr id="4" name="Picture 3" descr="sima_uoc"/>
          <p:cNvPicPr>
            <a:picLocks noChangeAspect="1" noChangeArrowheads="1"/>
          </p:cNvPicPr>
          <p:nvPr/>
        </p:nvPicPr>
        <p:blipFill>
          <a:blip r:embed="rId3" cstate="print"/>
          <a:srcRect/>
          <a:stretch>
            <a:fillRect/>
          </a:stretch>
        </p:blipFill>
        <p:spPr bwMode="auto">
          <a:xfrm>
            <a:off x="251521" y="530323"/>
            <a:ext cx="1259632" cy="1242493"/>
          </a:xfrm>
          <a:prstGeom prst="rect">
            <a:avLst/>
          </a:prstGeom>
          <a:noFill/>
          <a:ln w="9525">
            <a:noFill/>
            <a:miter lim="800000"/>
            <a:headEnd/>
            <a:tailEnd/>
          </a:ln>
        </p:spPr>
      </p:pic>
      <p:pic>
        <p:nvPicPr>
          <p:cNvPr id="5" name="Picture 2" descr="Logo Normal"/>
          <p:cNvPicPr>
            <a:picLocks noChangeAspect="1" noChangeArrowheads="1"/>
          </p:cNvPicPr>
          <p:nvPr/>
        </p:nvPicPr>
        <p:blipFill>
          <a:blip r:embed="rId4" cstate="print"/>
          <a:srcRect/>
          <a:stretch>
            <a:fillRect/>
          </a:stretch>
        </p:blipFill>
        <p:spPr bwMode="auto">
          <a:xfrm>
            <a:off x="6660232" y="548680"/>
            <a:ext cx="1924613" cy="1224136"/>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4824"/>
            <a:ext cx="8229600" cy="4281339"/>
          </a:xfrm>
        </p:spPr>
        <p:txBody>
          <a:bodyPr>
            <a:normAutofit lnSpcReduction="10000"/>
          </a:bodyPr>
          <a:lstStyle/>
          <a:p>
            <a:pPr marL="0" indent="0" algn="ctr">
              <a:lnSpc>
                <a:spcPct val="90000"/>
              </a:lnSpc>
              <a:buNone/>
            </a:pPr>
            <a:r>
              <a:rPr lang="el-GR" sz="2200" b="1" dirty="0" smtClean="0">
                <a:solidFill>
                  <a:srgbClr val="660033"/>
                </a:solidFill>
              </a:rPr>
              <a:t>ΣΥΣΤΗΜΑΤΑ ΔΙΑΧΕΙΡΙΣΗΣ ΜΑΘΗΣΗΣ</a:t>
            </a:r>
          </a:p>
          <a:p>
            <a:pPr marL="0" indent="0" algn="ctr">
              <a:lnSpc>
                <a:spcPct val="90000"/>
              </a:lnSpc>
              <a:buNone/>
            </a:pPr>
            <a:endParaRPr lang="en-US" sz="2000" b="1" dirty="0" smtClean="0">
              <a:solidFill>
                <a:srgbClr val="660033"/>
              </a:solidFill>
            </a:endParaRPr>
          </a:p>
          <a:p>
            <a:pPr>
              <a:buNone/>
            </a:pPr>
            <a:r>
              <a:rPr lang="el-GR" dirty="0" smtClean="0"/>
              <a:t>	</a:t>
            </a:r>
            <a:r>
              <a:rPr lang="el-GR" sz="2200" dirty="0" smtClean="0"/>
              <a:t>Οι συγγραφείς τονίζουν επίσης τη σημασία της εμπειρίας των χρηστών όσον αφορά στην ανατροφοδότηση του χρήστη (</a:t>
            </a:r>
            <a:r>
              <a:rPr lang="el-GR" sz="2200" dirty="0" err="1" smtClean="0"/>
              <a:t>user</a:t>
            </a:r>
            <a:r>
              <a:rPr lang="el-GR" sz="2200" dirty="0" smtClean="0"/>
              <a:t> </a:t>
            </a:r>
            <a:r>
              <a:rPr lang="el-GR" sz="2200" dirty="0" err="1" smtClean="0"/>
              <a:t>feedback</a:t>
            </a:r>
            <a:r>
              <a:rPr lang="el-GR" sz="2200" dirty="0" smtClean="0"/>
              <a:t>) και στην κατάλληλη σύνδεση του υλικού με μαθησιακά εργαλεία υποστήριξης. </a:t>
            </a:r>
          </a:p>
          <a:p>
            <a:pPr>
              <a:buNone/>
            </a:pPr>
            <a:r>
              <a:rPr lang="el-GR" sz="2200" dirty="0" smtClean="0"/>
              <a:t> </a:t>
            </a:r>
          </a:p>
          <a:p>
            <a:pPr>
              <a:buNone/>
            </a:pPr>
            <a:r>
              <a:rPr lang="el-GR" sz="2200" dirty="0" smtClean="0"/>
              <a:t>	Τα </a:t>
            </a:r>
            <a:r>
              <a:rPr lang="el-GR" sz="2200" dirty="0" err="1" smtClean="0"/>
              <a:t>web</a:t>
            </a:r>
            <a:r>
              <a:rPr lang="el-GR" sz="2200" dirty="0" smtClean="0"/>
              <a:t>-</a:t>
            </a:r>
            <a:r>
              <a:rPr lang="el-GR" sz="2200" dirty="0" err="1" smtClean="0"/>
              <a:t>based</a:t>
            </a:r>
            <a:r>
              <a:rPr lang="el-GR" sz="2200" dirty="0" smtClean="0"/>
              <a:t> περιβάλλοντα που περιγράφονται παραπάνω, ικανοποιούν ένα μικρό υποσύνολο από αυτές τις απαιτήσεις. Γι’ αυτό το λόγο, ήταν επιτακτική η ανάγκη για την υλοποίηση ενός περιβάλλοντος ηλεκτρονικής μάθησης για την ελληνική γλώσσα που να ικανοποιεί τις απαιτήσεις που περιγράφηκαν παραπάνω.</a:t>
            </a:r>
          </a:p>
          <a:p>
            <a:endParaRPr lang="en-US" dirty="0"/>
          </a:p>
        </p:txBody>
      </p:sp>
      <p:pic>
        <p:nvPicPr>
          <p:cNvPr id="4" name="Picture 3" descr="sima_uoc"/>
          <p:cNvPicPr>
            <a:picLocks noChangeAspect="1" noChangeArrowheads="1"/>
          </p:cNvPicPr>
          <p:nvPr/>
        </p:nvPicPr>
        <p:blipFill>
          <a:blip r:embed="rId3" cstate="print"/>
          <a:srcRect/>
          <a:stretch>
            <a:fillRect/>
          </a:stretch>
        </p:blipFill>
        <p:spPr bwMode="auto">
          <a:xfrm>
            <a:off x="251521" y="530323"/>
            <a:ext cx="1259632" cy="1242493"/>
          </a:xfrm>
          <a:prstGeom prst="rect">
            <a:avLst/>
          </a:prstGeom>
          <a:noFill/>
          <a:ln w="9525">
            <a:noFill/>
            <a:miter lim="800000"/>
            <a:headEnd/>
            <a:tailEnd/>
          </a:ln>
        </p:spPr>
      </p:pic>
      <p:pic>
        <p:nvPicPr>
          <p:cNvPr id="5" name="Picture 2" descr="Logo Normal"/>
          <p:cNvPicPr>
            <a:picLocks noChangeAspect="1" noChangeArrowheads="1"/>
          </p:cNvPicPr>
          <p:nvPr/>
        </p:nvPicPr>
        <p:blipFill>
          <a:blip r:embed="rId4" cstate="print"/>
          <a:srcRect/>
          <a:stretch>
            <a:fillRect/>
          </a:stretch>
        </p:blipFill>
        <p:spPr bwMode="auto">
          <a:xfrm>
            <a:off x="6660232" y="548680"/>
            <a:ext cx="1924613" cy="1224136"/>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4824"/>
            <a:ext cx="8229600" cy="4281339"/>
          </a:xfrm>
        </p:spPr>
        <p:txBody>
          <a:bodyPr>
            <a:normAutofit fontScale="70000" lnSpcReduction="20000"/>
          </a:bodyPr>
          <a:lstStyle/>
          <a:p>
            <a:pPr marL="0" indent="0" algn="ctr">
              <a:lnSpc>
                <a:spcPct val="90000"/>
              </a:lnSpc>
              <a:buNone/>
            </a:pPr>
            <a:r>
              <a:rPr lang="el-GR" sz="3100" b="1" dirty="0" smtClean="0">
                <a:solidFill>
                  <a:srgbClr val="660033"/>
                </a:solidFill>
              </a:rPr>
              <a:t>ΣΥΣΤΗΜΑΤΑ ΔΙΑΧΕΙΡΙΣΗΣ ΜΑΘΗΣΗΣ</a:t>
            </a:r>
          </a:p>
          <a:p>
            <a:pPr marL="0" indent="0" algn="ctr">
              <a:lnSpc>
                <a:spcPct val="90000"/>
              </a:lnSpc>
              <a:buNone/>
            </a:pPr>
            <a:endParaRPr lang="el-GR" sz="2000" b="1" dirty="0" smtClean="0">
              <a:solidFill>
                <a:srgbClr val="660033"/>
              </a:solidFill>
            </a:endParaRPr>
          </a:p>
          <a:p>
            <a:r>
              <a:rPr lang="el-GR" dirty="0" smtClean="0"/>
              <a:t>Οδηγούμενοι από τις αρχές της προσαρμοστικότητας (</a:t>
            </a:r>
            <a:r>
              <a:rPr lang="el-GR" dirty="0" err="1" smtClean="0"/>
              <a:t>adaptivity</a:t>
            </a:r>
            <a:r>
              <a:rPr lang="el-GR" dirty="0" smtClean="0"/>
              <a:t>) και της </a:t>
            </a:r>
            <a:r>
              <a:rPr lang="el-GR" dirty="0" err="1" smtClean="0"/>
              <a:t>διαδραστικότητας</a:t>
            </a:r>
            <a:r>
              <a:rPr lang="el-GR" dirty="0" smtClean="0"/>
              <a:t> (</a:t>
            </a:r>
            <a:r>
              <a:rPr lang="el-GR" dirty="0" err="1" smtClean="0"/>
              <a:t>interactivity</a:t>
            </a:r>
            <a:r>
              <a:rPr lang="el-GR" dirty="0" smtClean="0"/>
              <a:t>), αρχίσαμε να σχεδιάζουμε και να υλοποιήσαμε ένα, μεγάλης κλίμακας, περιβάλλον ηλεκτρονικής μάθησης για την ελληνική γλώσσα, το οποίο αποσκοπεί στο να χρησιμοποιηθεί παγκοσμίως από καθηγητές και μαθητές της ελληνικής ομογένειας. </a:t>
            </a:r>
          </a:p>
          <a:p>
            <a:endParaRPr lang="el-GR" dirty="0" smtClean="0"/>
          </a:p>
          <a:p>
            <a:r>
              <a:rPr lang="el-GR" dirty="0" smtClean="0"/>
              <a:t>Τα συστήματα </a:t>
            </a:r>
            <a:r>
              <a:rPr lang="en-US" dirty="0" smtClean="0"/>
              <a:t>LMS </a:t>
            </a:r>
            <a:r>
              <a:rPr lang="el-GR" dirty="0" smtClean="0"/>
              <a:t>είναι ένα χρήσιμο εργαλείο όταν παράγουμε συστήματα μεγάλης κλίμακας διότι μειώνουν το χρόνο και το κόστος που θα χρειαζόταν σε κάθε άλλη περίπτωση (</a:t>
            </a:r>
            <a:r>
              <a:rPr lang="en-US" u="sng" dirty="0" smtClean="0">
                <a:hlinkClick r:id="" action="ppaction://hlinkfile"/>
              </a:rPr>
              <a:t>Naidu</a:t>
            </a:r>
            <a:r>
              <a:rPr lang="el-GR" u="sng" dirty="0" smtClean="0">
                <a:hlinkClick r:id="" action="ppaction://hlinkfile"/>
              </a:rPr>
              <a:t>, 2003</a:t>
            </a:r>
            <a:r>
              <a:rPr lang="el-GR" dirty="0" smtClean="0"/>
              <a:t>). </a:t>
            </a:r>
          </a:p>
          <a:p>
            <a:r>
              <a:rPr lang="el-GR" dirty="0" smtClean="0"/>
              <a:t>Οπότε αποφασίστηκε ότι η χρήση ενός </a:t>
            </a:r>
            <a:r>
              <a:rPr lang="en-US" dirty="0" smtClean="0"/>
              <a:t>LMS </a:t>
            </a:r>
            <a:r>
              <a:rPr lang="el-GR" dirty="0" smtClean="0"/>
              <a:t>σαν πυρήνας του συστήματός μας θα ωφελούσε το </a:t>
            </a:r>
            <a:r>
              <a:rPr lang="en-US" dirty="0" smtClean="0"/>
              <a:t>project</a:t>
            </a:r>
            <a:r>
              <a:rPr lang="el-GR" dirty="0" smtClean="0"/>
              <a:t>. </a:t>
            </a:r>
          </a:p>
          <a:p>
            <a:endParaRPr lang="en-US" dirty="0"/>
          </a:p>
        </p:txBody>
      </p:sp>
      <p:pic>
        <p:nvPicPr>
          <p:cNvPr id="4" name="Picture 3" descr="sima_uoc"/>
          <p:cNvPicPr>
            <a:picLocks noChangeAspect="1" noChangeArrowheads="1"/>
          </p:cNvPicPr>
          <p:nvPr/>
        </p:nvPicPr>
        <p:blipFill>
          <a:blip r:embed="rId3" cstate="print"/>
          <a:srcRect/>
          <a:stretch>
            <a:fillRect/>
          </a:stretch>
        </p:blipFill>
        <p:spPr bwMode="auto">
          <a:xfrm>
            <a:off x="251521" y="530323"/>
            <a:ext cx="1259632" cy="1242493"/>
          </a:xfrm>
          <a:prstGeom prst="rect">
            <a:avLst/>
          </a:prstGeom>
          <a:noFill/>
          <a:ln w="9525">
            <a:noFill/>
            <a:miter lim="800000"/>
            <a:headEnd/>
            <a:tailEnd/>
          </a:ln>
        </p:spPr>
      </p:pic>
      <p:pic>
        <p:nvPicPr>
          <p:cNvPr id="5" name="Picture 2" descr="Logo Normal"/>
          <p:cNvPicPr>
            <a:picLocks noChangeAspect="1" noChangeArrowheads="1"/>
          </p:cNvPicPr>
          <p:nvPr/>
        </p:nvPicPr>
        <p:blipFill>
          <a:blip r:embed="rId4" cstate="print"/>
          <a:srcRect/>
          <a:stretch>
            <a:fillRect/>
          </a:stretch>
        </p:blipFill>
        <p:spPr bwMode="auto">
          <a:xfrm>
            <a:off x="6660232" y="548680"/>
            <a:ext cx="1924613" cy="1224136"/>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4824"/>
            <a:ext cx="8229600" cy="4281339"/>
          </a:xfrm>
        </p:spPr>
        <p:txBody>
          <a:bodyPr>
            <a:normAutofit fontScale="92500" lnSpcReduction="10000"/>
          </a:bodyPr>
          <a:lstStyle/>
          <a:p>
            <a:pPr marL="0" indent="0" algn="ctr">
              <a:lnSpc>
                <a:spcPct val="90000"/>
              </a:lnSpc>
              <a:buNone/>
            </a:pPr>
            <a:r>
              <a:rPr lang="el-GR" sz="2400" b="1" dirty="0" smtClean="0">
                <a:solidFill>
                  <a:srgbClr val="660033"/>
                </a:solidFill>
              </a:rPr>
              <a:t>ΣΥΣΤΗΜΑΤΑ ΔΙΑΧΕΙΡΙΣΗΣ ΜΑΘΗΣΗΣ</a:t>
            </a:r>
          </a:p>
          <a:p>
            <a:pPr marL="0" indent="0" algn="ctr">
              <a:lnSpc>
                <a:spcPct val="90000"/>
              </a:lnSpc>
              <a:buNone/>
            </a:pPr>
            <a:endParaRPr lang="en-US" sz="2000" b="1" dirty="0" smtClean="0">
              <a:solidFill>
                <a:srgbClr val="660033"/>
              </a:solidFill>
            </a:endParaRPr>
          </a:p>
          <a:p>
            <a:r>
              <a:rPr lang="el-GR" sz="2600" dirty="0" smtClean="0"/>
              <a:t>Υπάρχουν αρκετά </a:t>
            </a:r>
            <a:r>
              <a:rPr lang="en-US" sz="2600" dirty="0" smtClean="0"/>
              <a:t>LMSs, </a:t>
            </a:r>
            <a:r>
              <a:rPr lang="el-GR" sz="2600" dirty="0" smtClean="0"/>
              <a:t>όπως </a:t>
            </a:r>
            <a:r>
              <a:rPr lang="en-US" sz="2600" u="sng" dirty="0" err="1" smtClean="0">
                <a:hlinkClick r:id="rId3"/>
              </a:rPr>
              <a:t>Blackboard</a:t>
            </a:r>
            <a:r>
              <a:rPr lang="en-US" sz="2600" u="sng" baseline="30000" dirty="0" err="1" smtClean="0">
                <a:hlinkClick r:id="rId3"/>
              </a:rPr>
              <a:t>TM</a:t>
            </a:r>
            <a:r>
              <a:rPr lang="en-US" sz="2600" dirty="0" smtClean="0"/>
              <a:t>, </a:t>
            </a:r>
            <a:r>
              <a:rPr lang="en-US" sz="2600" u="sng" dirty="0" err="1" smtClean="0">
                <a:hlinkClick r:id="rId4"/>
              </a:rPr>
              <a:t>FirstClass</a:t>
            </a:r>
            <a:r>
              <a:rPr lang="en-US" sz="2600" u="sng" baseline="30000" dirty="0" err="1" smtClean="0">
                <a:hlinkClick r:id="rId4"/>
              </a:rPr>
              <a:t>TM</a:t>
            </a:r>
            <a:r>
              <a:rPr lang="en-US" sz="2600" dirty="0" smtClean="0"/>
              <a:t>, </a:t>
            </a:r>
            <a:r>
              <a:rPr lang="en-US" sz="2600" u="sng" dirty="0" err="1" smtClean="0">
                <a:hlinkClick r:id="rId5"/>
              </a:rPr>
              <a:t>Moodle</a:t>
            </a:r>
            <a:r>
              <a:rPr lang="en-US" sz="2600" u="sng" baseline="30000" dirty="0" err="1" smtClean="0">
                <a:hlinkClick r:id="rId5"/>
              </a:rPr>
              <a:t>TM</a:t>
            </a:r>
            <a:r>
              <a:rPr lang="en-US" sz="2600" dirty="0" smtClean="0"/>
              <a:t>, </a:t>
            </a:r>
            <a:r>
              <a:rPr lang="en-US" sz="2600" u="sng" dirty="0" smtClean="0">
                <a:hlinkClick r:id="rId6"/>
              </a:rPr>
              <a:t>Lotus </a:t>
            </a:r>
            <a:r>
              <a:rPr lang="en-US" sz="2600" u="sng" dirty="0" err="1" smtClean="0">
                <a:hlinkClick r:id="rId6"/>
              </a:rPr>
              <a:t>Learning</a:t>
            </a:r>
            <a:r>
              <a:rPr lang="en-US" sz="2600" u="sng" baseline="30000" dirty="0" err="1" smtClean="0">
                <a:hlinkClick r:id="rId6"/>
              </a:rPr>
              <a:t>TM</a:t>
            </a:r>
            <a:r>
              <a:rPr lang="en-US" sz="2600" dirty="0" smtClean="0"/>
              <a:t> (</a:t>
            </a:r>
            <a:r>
              <a:rPr lang="en-US" sz="2600" u="sng" dirty="0" smtClean="0">
                <a:hlinkClick r:id="" action="ppaction://hlinkfile"/>
              </a:rPr>
              <a:t>Naidu, 2003</a:t>
            </a:r>
            <a:r>
              <a:rPr lang="en-US" sz="2600" dirty="0" smtClean="0"/>
              <a:t>).</a:t>
            </a:r>
            <a:endParaRPr lang="el-GR" sz="2600" dirty="0" smtClean="0"/>
          </a:p>
          <a:p>
            <a:endParaRPr lang="el-GR" sz="2600" dirty="0" smtClean="0"/>
          </a:p>
          <a:p>
            <a:r>
              <a:rPr lang="el-GR" sz="2600" dirty="0" smtClean="0"/>
              <a:t>Από τα </a:t>
            </a:r>
            <a:r>
              <a:rPr lang="en-US" sz="2600" dirty="0" smtClean="0"/>
              <a:t>LMSs </a:t>
            </a:r>
            <a:r>
              <a:rPr lang="el-GR" sz="2600" dirty="0" smtClean="0"/>
              <a:t>συστήματα που αναφέρθηκαν παραπάνω, το </a:t>
            </a:r>
            <a:r>
              <a:rPr lang="en-US" sz="2600" b="1" dirty="0" err="1" smtClean="0"/>
              <a:t>Moodle</a:t>
            </a:r>
            <a:r>
              <a:rPr lang="en-US" sz="2600" b="1" baseline="30000" dirty="0" err="1" smtClean="0"/>
              <a:t>TM</a:t>
            </a:r>
            <a:r>
              <a:rPr lang="en-US" sz="2600" dirty="0" smtClean="0"/>
              <a:t> </a:t>
            </a:r>
            <a:r>
              <a:rPr lang="el-GR" sz="2600" dirty="0" smtClean="0"/>
              <a:t>επιλέχθηκε ως ο πυρήνας του δικού μας </a:t>
            </a:r>
            <a:r>
              <a:rPr lang="en-US" sz="2600" dirty="0" smtClean="0"/>
              <a:t>project</a:t>
            </a:r>
            <a:r>
              <a:rPr lang="el-GR" sz="2600" dirty="0" smtClean="0"/>
              <a:t>.</a:t>
            </a:r>
          </a:p>
          <a:p>
            <a:pPr>
              <a:buNone/>
            </a:pPr>
            <a:endParaRPr lang="el-GR" sz="2600" dirty="0" smtClean="0"/>
          </a:p>
          <a:p>
            <a:r>
              <a:rPr lang="el-GR" sz="2600" dirty="0" smtClean="0"/>
              <a:t>Σχετική έρευνα που πραγματοποιήθηκε στη Γερμανία για την επιλογή του καταλληλότερου </a:t>
            </a:r>
            <a:r>
              <a:rPr lang="en-US" sz="2600" dirty="0" smtClean="0"/>
              <a:t>LMS</a:t>
            </a:r>
            <a:r>
              <a:rPr lang="el-GR" sz="2600" dirty="0" smtClean="0"/>
              <a:t>, καταλήγουν στο ίδιο συμπέρασμα (</a:t>
            </a:r>
            <a:r>
              <a:rPr lang="en-US" sz="2600" i="1" u="sng" dirty="0" smtClean="0">
                <a:hlinkClick r:id="rId7"/>
              </a:rPr>
              <a:t>Evaluation of eLearning platforms</a:t>
            </a:r>
            <a:r>
              <a:rPr lang="el-GR" sz="2600" i="1" u="sng" dirty="0" smtClean="0"/>
              <a:t>)</a:t>
            </a:r>
            <a:r>
              <a:rPr lang="el-GR" sz="2600" dirty="0" smtClean="0"/>
              <a:t>.</a:t>
            </a:r>
            <a:endParaRPr lang="en-US" sz="2600" dirty="0"/>
          </a:p>
        </p:txBody>
      </p:sp>
      <p:pic>
        <p:nvPicPr>
          <p:cNvPr id="4" name="Picture 3" descr="sima_uoc"/>
          <p:cNvPicPr>
            <a:picLocks noChangeAspect="1" noChangeArrowheads="1"/>
          </p:cNvPicPr>
          <p:nvPr/>
        </p:nvPicPr>
        <p:blipFill>
          <a:blip r:embed="rId8" cstate="print"/>
          <a:srcRect/>
          <a:stretch>
            <a:fillRect/>
          </a:stretch>
        </p:blipFill>
        <p:spPr bwMode="auto">
          <a:xfrm>
            <a:off x="251521" y="530323"/>
            <a:ext cx="1259632" cy="1242493"/>
          </a:xfrm>
          <a:prstGeom prst="rect">
            <a:avLst/>
          </a:prstGeom>
          <a:noFill/>
          <a:ln w="9525">
            <a:noFill/>
            <a:miter lim="800000"/>
            <a:headEnd/>
            <a:tailEnd/>
          </a:ln>
        </p:spPr>
      </p:pic>
      <p:pic>
        <p:nvPicPr>
          <p:cNvPr id="5" name="Picture 2" descr="Logo Normal"/>
          <p:cNvPicPr>
            <a:picLocks noChangeAspect="1" noChangeArrowheads="1"/>
          </p:cNvPicPr>
          <p:nvPr/>
        </p:nvPicPr>
        <p:blipFill>
          <a:blip r:embed="rId9" cstate="print"/>
          <a:srcRect/>
          <a:stretch>
            <a:fillRect/>
          </a:stretch>
        </p:blipFill>
        <p:spPr bwMode="auto">
          <a:xfrm>
            <a:off x="6660232" y="548680"/>
            <a:ext cx="1924613" cy="1224136"/>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4824"/>
            <a:ext cx="8229600" cy="4281339"/>
          </a:xfrm>
        </p:spPr>
        <p:txBody>
          <a:bodyPr>
            <a:normAutofit fontScale="70000" lnSpcReduction="20000"/>
          </a:bodyPr>
          <a:lstStyle/>
          <a:p>
            <a:pPr marL="0" indent="0" algn="ctr">
              <a:lnSpc>
                <a:spcPct val="90000"/>
              </a:lnSpc>
              <a:buNone/>
            </a:pPr>
            <a:r>
              <a:rPr lang="el-GR" sz="3100" b="1" dirty="0" smtClean="0">
                <a:solidFill>
                  <a:srgbClr val="660033"/>
                </a:solidFill>
              </a:rPr>
              <a:t>ΣΥΓΚΡΙΣΗ ΣΥΣΤΗΜΑΤΩΝ</a:t>
            </a:r>
            <a:endParaRPr lang="el-GR" sz="3100" dirty="0" smtClean="0"/>
          </a:p>
          <a:p>
            <a:pPr>
              <a:buNone/>
            </a:pPr>
            <a:endParaRPr lang="el-GR" dirty="0" smtClean="0"/>
          </a:p>
          <a:p>
            <a:r>
              <a:rPr lang="el-GR" dirty="0" smtClean="0"/>
              <a:t>Τεχνικές απαιτήσεις </a:t>
            </a:r>
          </a:p>
          <a:p>
            <a:pPr>
              <a:buNone/>
            </a:pPr>
            <a:r>
              <a:rPr lang="el-GR" dirty="0" smtClean="0"/>
              <a:t>	Συνολικά η πλατφόρμα </a:t>
            </a:r>
            <a:r>
              <a:rPr lang="en-US" dirty="0" smtClean="0"/>
              <a:t>e</a:t>
            </a:r>
            <a:r>
              <a:rPr lang="el-GR" dirty="0" smtClean="0"/>
              <a:t>-</a:t>
            </a:r>
            <a:r>
              <a:rPr lang="en-US" dirty="0" smtClean="0"/>
              <a:t>learning</a:t>
            </a:r>
            <a:r>
              <a:rPr lang="el-GR" dirty="0" smtClean="0"/>
              <a:t> θα πρέπει να επιδεικνύει χαμηλή τεχνική πολυπλοκότητα για τους χρήστες της και θα πρέπει να είναι μια </a:t>
            </a:r>
            <a:r>
              <a:rPr lang="en-US" dirty="0" smtClean="0"/>
              <a:t>web</a:t>
            </a:r>
            <a:r>
              <a:rPr lang="el-GR" dirty="0" smtClean="0"/>
              <a:t>-</a:t>
            </a:r>
            <a:r>
              <a:rPr lang="en-US" dirty="0" smtClean="0"/>
              <a:t>based</a:t>
            </a:r>
            <a:r>
              <a:rPr lang="el-GR" dirty="0" smtClean="0"/>
              <a:t> λύση. </a:t>
            </a:r>
          </a:p>
          <a:p>
            <a:pPr>
              <a:buNone/>
            </a:pPr>
            <a:r>
              <a:rPr lang="el-GR" dirty="0" smtClean="0"/>
              <a:t> </a:t>
            </a:r>
          </a:p>
          <a:p>
            <a:r>
              <a:rPr lang="el-GR" dirty="0" smtClean="0"/>
              <a:t>Οικονομικές απαιτήσεις </a:t>
            </a:r>
          </a:p>
          <a:p>
            <a:pPr>
              <a:buNone/>
            </a:pPr>
            <a:r>
              <a:rPr lang="el-GR" dirty="0" smtClean="0"/>
              <a:t>	Ένα λογισμικό ανοικτού κώδικα  το οποίο διατίθεται δωρεάν είναι ιδανική λύση. Σε περίπτωση απαιτούμενη παρέμβασης στο ίδιο το λογισμικό η πρόσβαση στον πηγαίο κώδικα είναι εξαιρετικά χρήσιμη.</a:t>
            </a:r>
          </a:p>
          <a:p>
            <a:pPr>
              <a:buNone/>
            </a:pPr>
            <a:r>
              <a:rPr lang="el-GR" dirty="0" smtClean="0"/>
              <a:t> </a:t>
            </a:r>
          </a:p>
          <a:p>
            <a:pPr>
              <a:buNone/>
            </a:pPr>
            <a:endParaRPr lang="el-GR" dirty="0" smtClean="0"/>
          </a:p>
          <a:p>
            <a:endParaRPr lang="en-US" dirty="0"/>
          </a:p>
        </p:txBody>
      </p:sp>
      <p:pic>
        <p:nvPicPr>
          <p:cNvPr id="4" name="Picture 3" descr="sima_uoc"/>
          <p:cNvPicPr>
            <a:picLocks noChangeAspect="1" noChangeArrowheads="1"/>
          </p:cNvPicPr>
          <p:nvPr/>
        </p:nvPicPr>
        <p:blipFill>
          <a:blip r:embed="rId3" cstate="print"/>
          <a:srcRect/>
          <a:stretch>
            <a:fillRect/>
          </a:stretch>
        </p:blipFill>
        <p:spPr bwMode="auto">
          <a:xfrm>
            <a:off x="251521" y="530323"/>
            <a:ext cx="1259632" cy="1242493"/>
          </a:xfrm>
          <a:prstGeom prst="rect">
            <a:avLst/>
          </a:prstGeom>
          <a:noFill/>
          <a:ln w="9525">
            <a:noFill/>
            <a:miter lim="800000"/>
            <a:headEnd/>
            <a:tailEnd/>
          </a:ln>
        </p:spPr>
      </p:pic>
      <p:pic>
        <p:nvPicPr>
          <p:cNvPr id="5" name="Picture 2" descr="Logo Normal"/>
          <p:cNvPicPr>
            <a:picLocks noChangeAspect="1" noChangeArrowheads="1"/>
          </p:cNvPicPr>
          <p:nvPr/>
        </p:nvPicPr>
        <p:blipFill>
          <a:blip r:embed="rId4" cstate="print"/>
          <a:srcRect/>
          <a:stretch>
            <a:fillRect/>
          </a:stretch>
        </p:blipFill>
        <p:spPr bwMode="auto">
          <a:xfrm>
            <a:off x="6660232" y="548680"/>
            <a:ext cx="1924613" cy="1224136"/>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4824"/>
            <a:ext cx="8229600" cy="4281339"/>
          </a:xfrm>
        </p:spPr>
        <p:txBody>
          <a:bodyPr>
            <a:normAutofit/>
          </a:bodyPr>
          <a:lstStyle/>
          <a:p>
            <a:pPr marL="0" indent="0" algn="ctr">
              <a:lnSpc>
                <a:spcPct val="90000"/>
              </a:lnSpc>
              <a:buNone/>
            </a:pPr>
            <a:r>
              <a:rPr lang="el-GR" sz="2200" b="1" dirty="0" smtClean="0">
                <a:solidFill>
                  <a:srgbClr val="660033"/>
                </a:solidFill>
              </a:rPr>
              <a:t>ΣΥΣΤΗΜΑΤΑ ΔΙΑΧΕΙΡΙΣΗΣ ΜΑΘΗΣΗΣ</a:t>
            </a:r>
          </a:p>
          <a:p>
            <a:pPr marL="0" indent="0" algn="ctr">
              <a:lnSpc>
                <a:spcPct val="90000"/>
              </a:lnSpc>
              <a:buNone/>
            </a:pPr>
            <a:endParaRPr lang="en-US" sz="2200" b="1" dirty="0" smtClean="0">
              <a:solidFill>
                <a:srgbClr val="660033"/>
              </a:solidFill>
            </a:endParaRPr>
          </a:p>
          <a:p>
            <a:pPr>
              <a:buNone/>
            </a:pPr>
            <a:r>
              <a:rPr lang="en-US" dirty="0" smtClean="0"/>
              <a:t>	</a:t>
            </a:r>
            <a:r>
              <a:rPr lang="el-GR" sz="2400" dirty="0" smtClean="0"/>
              <a:t>Με βάσει τα χαρακτηριστικά των τεχνολογιών που περιγράφηκαν, η συγκεκριμένη παρουσίαση περιγράφει την ανάπτυξη ενός διαδικτυακού συστήματος μεγάλης κλίμακας, με σκοπό την εκμάθηση της Ελληνικής γλώσσας.</a:t>
            </a:r>
          </a:p>
          <a:p>
            <a:pPr>
              <a:buNone/>
            </a:pPr>
            <a:endParaRPr lang="el-GR" sz="2400" dirty="0" smtClean="0"/>
          </a:p>
          <a:p>
            <a:pPr>
              <a:buNone/>
            </a:pPr>
            <a:r>
              <a:rPr lang="el-GR" sz="2400" dirty="0" smtClean="0"/>
              <a:t>	Το συγκεκριμένο σύστημα θα χρησιμοποιηθεί ως βάση σύγκρισης υπαρχόντων συστημάτων και </a:t>
            </a:r>
            <a:r>
              <a:rPr lang="el-GR" sz="2400" dirty="0" err="1" smtClean="0"/>
              <a:t>πλαφρομών</a:t>
            </a:r>
            <a:r>
              <a:rPr lang="el-GR" sz="2400" dirty="0" smtClean="0"/>
              <a:t> ηλεκτρονικής μάθησης.</a:t>
            </a:r>
          </a:p>
          <a:p>
            <a:endParaRPr lang="en-US" dirty="0"/>
          </a:p>
        </p:txBody>
      </p:sp>
      <p:pic>
        <p:nvPicPr>
          <p:cNvPr id="4" name="Picture 3" descr="sima_uoc"/>
          <p:cNvPicPr>
            <a:picLocks noChangeAspect="1" noChangeArrowheads="1"/>
          </p:cNvPicPr>
          <p:nvPr/>
        </p:nvPicPr>
        <p:blipFill>
          <a:blip r:embed="rId3" cstate="print"/>
          <a:srcRect/>
          <a:stretch>
            <a:fillRect/>
          </a:stretch>
        </p:blipFill>
        <p:spPr bwMode="auto">
          <a:xfrm>
            <a:off x="251521" y="530323"/>
            <a:ext cx="1259632" cy="1242493"/>
          </a:xfrm>
          <a:prstGeom prst="rect">
            <a:avLst/>
          </a:prstGeom>
          <a:noFill/>
          <a:ln w="9525">
            <a:noFill/>
            <a:miter lim="800000"/>
            <a:headEnd/>
            <a:tailEnd/>
          </a:ln>
        </p:spPr>
      </p:pic>
      <p:pic>
        <p:nvPicPr>
          <p:cNvPr id="5" name="Picture 2" descr="Logo Normal"/>
          <p:cNvPicPr>
            <a:picLocks noChangeAspect="1" noChangeArrowheads="1"/>
          </p:cNvPicPr>
          <p:nvPr/>
        </p:nvPicPr>
        <p:blipFill>
          <a:blip r:embed="rId4" cstate="print"/>
          <a:srcRect/>
          <a:stretch>
            <a:fillRect/>
          </a:stretch>
        </p:blipFill>
        <p:spPr bwMode="auto">
          <a:xfrm>
            <a:off x="6660232" y="548680"/>
            <a:ext cx="1924613" cy="1224136"/>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4824"/>
            <a:ext cx="8229600" cy="4680520"/>
          </a:xfrm>
        </p:spPr>
        <p:txBody>
          <a:bodyPr>
            <a:normAutofit fontScale="25000" lnSpcReduction="20000"/>
          </a:bodyPr>
          <a:lstStyle/>
          <a:p>
            <a:pPr marL="0" indent="0" algn="ctr">
              <a:lnSpc>
                <a:spcPct val="90000"/>
              </a:lnSpc>
              <a:buNone/>
            </a:pPr>
            <a:r>
              <a:rPr lang="el-GR" sz="5500" b="1" dirty="0" smtClean="0">
                <a:solidFill>
                  <a:srgbClr val="660033"/>
                </a:solidFill>
              </a:rPr>
              <a:t>ΣΥΓΚΡΙΣΗ ΣΥΣΤΗΜΑΤΩΝ</a:t>
            </a:r>
          </a:p>
          <a:p>
            <a:pPr marL="0" indent="0" algn="ctr">
              <a:lnSpc>
                <a:spcPct val="90000"/>
              </a:lnSpc>
              <a:buNone/>
            </a:pPr>
            <a:endParaRPr lang="en-US" sz="2000" b="1" dirty="0" smtClean="0">
              <a:solidFill>
                <a:srgbClr val="660033"/>
              </a:solidFill>
            </a:endParaRPr>
          </a:p>
          <a:p>
            <a:r>
              <a:rPr lang="el-GR" sz="6400" dirty="0" smtClean="0"/>
              <a:t>Λειτουργικές απαιτήσεις </a:t>
            </a:r>
          </a:p>
          <a:p>
            <a:pPr lvl="1"/>
            <a:r>
              <a:rPr lang="el-GR" sz="6400" dirty="0" smtClean="0"/>
              <a:t>Λαμβάνοντας υπόψη το γεγονός ότι διάφορες χώρες με ανόμοιες μητρικές γλώσσες μπορεί να χρειαστούν ένα παρόμοιο σύστημα, μας οδηγεί στο ότι η  διαχείριση θα πρέπει να είναι πολύγλωσση.</a:t>
            </a:r>
          </a:p>
          <a:p>
            <a:pPr lvl="1">
              <a:buNone/>
            </a:pPr>
            <a:r>
              <a:rPr lang="el-GR" sz="6400" dirty="0" smtClean="0"/>
              <a:t> </a:t>
            </a:r>
          </a:p>
          <a:p>
            <a:pPr lvl="1"/>
            <a:r>
              <a:rPr lang="el-GR" sz="6400" dirty="0" smtClean="0"/>
              <a:t>Η υποστήριξη του κυριλλικού αλφαβήτου και </a:t>
            </a:r>
            <a:r>
              <a:rPr lang="en-US" sz="6400" dirty="0" smtClean="0"/>
              <a:t>UTF</a:t>
            </a:r>
            <a:r>
              <a:rPr lang="el-GR" sz="6400" dirty="0" smtClean="0"/>
              <a:t>-8 είναι αναγκαίο για ένα  τέτοιο σύστημα διαχείρισης.</a:t>
            </a:r>
          </a:p>
          <a:p>
            <a:pPr lvl="1"/>
            <a:endParaRPr lang="el-GR" sz="6400" dirty="0" smtClean="0"/>
          </a:p>
          <a:p>
            <a:pPr lvl="1"/>
            <a:r>
              <a:rPr lang="el-GR" sz="6400" dirty="0" smtClean="0"/>
              <a:t>Επίσης ο διαμοιρασμός αρχείων ανάμεσα στους χρήστες είναι κάτι επιθυμητό. Ως εκ τούτου, ένα περιβάλλον φιλικό προς το χρήστη και σαφές είναι απαραίτητο. Ένα πρόγραμμα επεξεργασίας </a:t>
            </a:r>
            <a:r>
              <a:rPr lang="en-US" sz="6400" dirty="0" smtClean="0"/>
              <a:t>HTML</a:t>
            </a:r>
            <a:r>
              <a:rPr lang="el-GR" sz="6400" dirty="0" smtClean="0"/>
              <a:t> θα πρέπει να διευκολύνει την εισαγωγή του περιεχομένου. </a:t>
            </a:r>
            <a:r>
              <a:rPr lang="en-US" sz="6400" dirty="0" smtClean="0"/>
              <a:t>Ο</a:t>
            </a:r>
            <a:r>
              <a:rPr lang="el-GR" sz="6400" dirty="0" smtClean="0"/>
              <a:t>οι ευέλικτοι τρόποι αξιολόγησης μέσω ασκήσεων που θα διορθώνονται αυτόματα από το σύστημα εξασφαλίζουν την επιτυχημένη πορεία της μάθησης των μαθητών. </a:t>
            </a:r>
          </a:p>
          <a:p>
            <a:pPr lvl="1">
              <a:buNone/>
            </a:pPr>
            <a:r>
              <a:rPr lang="el-GR" sz="6400" dirty="0" smtClean="0"/>
              <a:t> </a:t>
            </a:r>
          </a:p>
          <a:p>
            <a:pPr lvl="1"/>
            <a:r>
              <a:rPr lang="el-GR" sz="6400" dirty="0" smtClean="0"/>
              <a:t>Επιπλέον, η ενσωμάτωση των διαδραστικών πολυμέσων και περιεχομένου (π.χ. βίντεο, </a:t>
            </a:r>
            <a:r>
              <a:rPr lang="en-US" sz="6400" dirty="0" smtClean="0"/>
              <a:t>Flash</a:t>
            </a:r>
            <a:r>
              <a:rPr lang="el-GR" sz="6400" dirty="0" smtClean="0"/>
              <a:t> ή </a:t>
            </a:r>
            <a:r>
              <a:rPr lang="en-US" sz="6400" dirty="0" smtClean="0"/>
              <a:t>Java applets</a:t>
            </a:r>
            <a:r>
              <a:rPr lang="el-GR" sz="6400" dirty="0" smtClean="0"/>
              <a:t>, κλπ) πρέπει να είναι δυνατή.</a:t>
            </a:r>
          </a:p>
          <a:p>
            <a:pPr lvl="1">
              <a:buNone/>
            </a:pPr>
            <a:r>
              <a:rPr lang="el-GR" sz="6400" dirty="0" smtClean="0"/>
              <a:t> </a:t>
            </a:r>
          </a:p>
          <a:p>
            <a:pPr lvl="1"/>
            <a:r>
              <a:rPr lang="el-GR" sz="6400" dirty="0" smtClean="0"/>
              <a:t>Αρκετά εργαλεία τα οποία θα δίνουν τη δυνατότητα για </a:t>
            </a:r>
            <a:r>
              <a:rPr lang="el-GR" sz="6400" dirty="0" err="1" smtClean="0"/>
              <a:t>φορτώση</a:t>
            </a:r>
            <a:r>
              <a:rPr lang="el-GR" sz="6400" dirty="0" smtClean="0"/>
              <a:t> εγγράφων, εξαγωγή δεδομένων (π.χ. </a:t>
            </a:r>
            <a:r>
              <a:rPr lang="en-US" sz="6400" dirty="0" smtClean="0"/>
              <a:t>XML</a:t>
            </a:r>
            <a:r>
              <a:rPr lang="el-GR" sz="6400" dirty="0" smtClean="0"/>
              <a:t>) και την εισαγωγή δεδομένων (</a:t>
            </a:r>
            <a:r>
              <a:rPr lang="en-US" sz="6400" dirty="0" smtClean="0"/>
              <a:t>MS Word</a:t>
            </a:r>
            <a:r>
              <a:rPr lang="el-GR" sz="6400" dirty="0" smtClean="0"/>
              <a:t> ή </a:t>
            </a:r>
            <a:r>
              <a:rPr lang="en-US" sz="6400" dirty="0" smtClean="0"/>
              <a:t>PDF</a:t>
            </a:r>
            <a:r>
              <a:rPr lang="el-GR" sz="6400" dirty="0" smtClean="0"/>
              <a:t>, κλπ) είναι σημαντικά χαρακτηριστικά και θα πρέπει να καλύπτονται επίσης.</a:t>
            </a:r>
          </a:p>
          <a:p>
            <a:pPr>
              <a:buNone/>
            </a:pPr>
            <a:r>
              <a:rPr lang="el-GR" dirty="0" smtClean="0"/>
              <a:t> </a:t>
            </a:r>
          </a:p>
        </p:txBody>
      </p:sp>
      <p:pic>
        <p:nvPicPr>
          <p:cNvPr id="4" name="Picture 3" descr="sima_uoc"/>
          <p:cNvPicPr>
            <a:picLocks noChangeAspect="1" noChangeArrowheads="1"/>
          </p:cNvPicPr>
          <p:nvPr/>
        </p:nvPicPr>
        <p:blipFill>
          <a:blip r:embed="rId3" cstate="print"/>
          <a:srcRect/>
          <a:stretch>
            <a:fillRect/>
          </a:stretch>
        </p:blipFill>
        <p:spPr bwMode="auto">
          <a:xfrm>
            <a:off x="251521" y="530323"/>
            <a:ext cx="1259632" cy="1242493"/>
          </a:xfrm>
          <a:prstGeom prst="rect">
            <a:avLst/>
          </a:prstGeom>
          <a:noFill/>
          <a:ln w="9525">
            <a:noFill/>
            <a:miter lim="800000"/>
            <a:headEnd/>
            <a:tailEnd/>
          </a:ln>
        </p:spPr>
      </p:pic>
      <p:pic>
        <p:nvPicPr>
          <p:cNvPr id="5" name="Picture 2" descr="Logo Normal"/>
          <p:cNvPicPr>
            <a:picLocks noChangeAspect="1" noChangeArrowheads="1"/>
          </p:cNvPicPr>
          <p:nvPr/>
        </p:nvPicPr>
        <p:blipFill>
          <a:blip r:embed="rId4" cstate="print"/>
          <a:srcRect/>
          <a:stretch>
            <a:fillRect/>
          </a:stretch>
        </p:blipFill>
        <p:spPr bwMode="auto">
          <a:xfrm>
            <a:off x="6660232" y="548680"/>
            <a:ext cx="1924613" cy="1224136"/>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4824"/>
            <a:ext cx="8229600" cy="5013176"/>
          </a:xfrm>
        </p:spPr>
        <p:txBody>
          <a:bodyPr>
            <a:normAutofit lnSpcReduction="10000"/>
          </a:bodyPr>
          <a:lstStyle/>
          <a:p>
            <a:pPr marL="0" indent="0" algn="ctr">
              <a:lnSpc>
                <a:spcPct val="90000"/>
              </a:lnSpc>
              <a:buNone/>
            </a:pPr>
            <a:r>
              <a:rPr lang="el-GR" sz="2000" b="1" dirty="0" smtClean="0">
                <a:solidFill>
                  <a:srgbClr val="660033"/>
                </a:solidFill>
              </a:rPr>
              <a:t>ΣΥΓΚΡΙΣΗ ΣΥΣΤΗΜΑΤΩΝ</a:t>
            </a:r>
            <a:endParaRPr lang="en-US" sz="2000" b="1" dirty="0" smtClean="0">
              <a:solidFill>
                <a:srgbClr val="660033"/>
              </a:solidFill>
            </a:endParaRP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r>
              <a:rPr lang="en-US" sz="1100" dirty="0" smtClean="0"/>
              <a:t>	</a:t>
            </a:r>
          </a:p>
          <a:p>
            <a:pPr>
              <a:buNone/>
            </a:pPr>
            <a:r>
              <a:rPr lang="en-US" sz="1100" dirty="0" smtClean="0"/>
              <a:t>	</a:t>
            </a:r>
            <a:r>
              <a:rPr lang="en-US" sz="1100" dirty="0" smtClean="0"/>
              <a:t>Source: </a:t>
            </a:r>
            <a:r>
              <a:rPr lang="en-US" sz="1100" dirty="0" err="1" smtClean="0"/>
              <a:t>Drewitz</a:t>
            </a:r>
            <a:r>
              <a:rPr lang="en-US" sz="1100" dirty="0" smtClean="0"/>
              <a:t>, I. (2009). Evaluation of E-Learning Platforms. www.eworks.de.</a:t>
            </a:r>
            <a:endParaRPr lang="en-US" sz="1100" dirty="0"/>
          </a:p>
        </p:txBody>
      </p:sp>
      <p:pic>
        <p:nvPicPr>
          <p:cNvPr id="4" name="Picture 3" descr="sima_uoc"/>
          <p:cNvPicPr>
            <a:picLocks noChangeAspect="1" noChangeArrowheads="1"/>
          </p:cNvPicPr>
          <p:nvPr/>
        </p:nvPicPr>
        <p:blipFill>
          <a:blip r:embed="rId3" cstate="print"/>
          <a:srcRect/>
          <a:stretch>
            <a:fillRect/>
          </a:stretch>
        </p:blipFill>
        <p:spPr bwMode="auto">
          <a:xfrm>
            <a:off x="251521" y="530323"/>
            <a:ext cx="1259632" cy="1242493"/>
          </a:xfrm>
          <a:prstGeom prst="rect">
            <a:avLst/>
          </a:prstGeom>
          <a:noFill/>
          <a:ln w="9525">
            <a:noFill/>
            <a:miter lim="800000"/>
            <a:headEnd/>
            <a:tailEnd/>
          </a:ln>
        </p:spPr>
      </p:pic>
      <p:pic>
        <p:nvPicPr>
          <p:cNvPr id="5" name="Picture 2" descr="Logo Normal"/>
          <p:cNvPicPr>
            <a:picLocks noChangeAspect="1" noChangeArrowheads="1"/>
          </p:cNvPicPr>
          <p:nvPr/>
        </p:nvPicPr>
        <p:blipFill>
          <a:blip r:embed="rId4" cstate="print"/>
          <a:srcRect/>
          <a:stretch>
            <a:fillRect/>
          </a:stretch>
        </p:blipFill>
        <p:spPr bwMode="auto">
          <a:xfrm>
            <a:off x="6660232" y="548680"/>
            <a:ext cx="1924613" cy="1224136"/>
          </a:xfrm>
          <a:prstGeom prst="rect">
            <a:avLst/>
          </a:prstGeom>
          <a:noFill/>
          <a:ln w="9525">
            <a:noFill/>
            <a:miter lim="800000"/>
            <a:headEnd/>
            <a:tailEnd/>
          </a:ln>
        </p:spPr>
      </p:pic>
      <p:pic>
        <p:nvPicPr>
          <p:cNvPr id="6" name="Picture 5" descr="1.jpg"/>
          <p:cNvPicPr>
            <a:picLocks noChangeAspect="1"/>
          </p:cNvPicPr>
          <p:nvPr/>
        </p:nvPicPr>
        <p:blipFill>
          <a:blip r:embed="rId5" cstate="print"/>
          <a:stretch>
            <a:fillRect/>
          </a:stretch>
        </p:blipFill>
        <p:spPr>
          <a:xfrm>
            <a:off x="539552" y="2164292"/>
            <a:ext cx="7992888" cy="4361052"/>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4824"/>
            <a:ext cx="8229600" cy="4824536"/>
          </a:xfrm>
        </p:spPr>
        <p:txBody>
          <a:bodyPr>
            <a:normAutofit fontScale="55000" lnSpcReduction="20000"/>
          </a:bodyPr>
          <a:lstStyle/>
          <a:p>
            <a:pPr marL="0" indent="0" algn="ctr">
              <a:lnSpc>
                <a:spcPct val="90000"/>
              </a:lnSpc>
              <a:buNone/>
            </a:pPr>
            <a:r>
              <a:rPr lang="el-GR" sz="3500" b="1" dirty="0" smtClean="0">
                <a:solidFill>
                  <a:srgbClr val="660033"/>
                </a:solidFill>
              </a:rPr>
              <a:t>ΣΥΓΚΡΙΣΗ ΣΥΣΤΗΜΑΤΩΝ</a:t>
            </a:r>
            <a:endParaRPr lang="en-US" sz="3500" b="1" dirty="0" smtClean="0">
              <a:solidFill>
                <a:srgbClr val="660033"/>
              </a:solidFill>
            </a:endParaRP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r>
              <a:rPr lang="en-US" sz="1800" dirty="0" smtClean="0"/>
              <a:t>	</a:t>
            </a:r>
          </a:p>
          <a:p>
            <a:pPr>
              <a:buNone/>
            </a:pPr>
            <a:endParaRPr lang="en-US" sz="1800" dirty="0" smtClean="0"/>
          </a:p>
          <a:p>
            <a:pPr>
              <a:buNone/>
            </a:pPr>
            <a:endParaRPr lang="en-US" sz="1800" dirty="0" smtClean="0"/>
          </a:p>
          <a:p>
            <a:pPr>
              <a:buNone/>
            </a:pPr>
            <a:r>
              <a:rPr lang="en-US" sz="1800" dirty="0" smtClean="0"/>
              <a:t>Source</a:t>
            </a:r>
            <a:r>
              <a:rPr lang="en-US" sz="1800" dirty="0" smtClean="0"/>
              <a:t>: </a:t>
            </a:r>
            <a:r>
              <a:rPr lang="en-US" sz="1800" dirty="0" err="1" smtClean="0"/>
              <a:t>Drewitz</a:t>
            </a:r>
            <a:r>
              <a:rPr lang="en-US" sz="1800" dirty="0" smtClean="0"/>
              <a:t>, I. (2009). Evaluation of E-Learning Platforms. </a:t>
            </a:r>
            <a:r>
              <a:rPr lang="en-US" sz="1800" dirty="0" smtClean="0">
                <a:hlinkClick r:id="rId3"/>
              </a:rPr>
              <a:t>www.eworks.de</a:t>
            </a:r>
            <a:r>
              <a:rPr lang="en-US" sz="1800" dirty="0" smtClean="0"/>
              <a:t>.</a:t>
            </a:r>
          </a:p>
          <a:p>
            <a:endParaRPr lang="en-US" dirty="0" smtClean="0"/>
          </a:p>
        </p:txBody>
      </p:sp>
      <p:pic>
        <p:nvPicPr>
          <p:cNvPr id="4" name="Picture 3" descr="sima_uoc"/>
          <p:cNvPicPr>
            <a:picLocks noChangeAspect="1" noChangeArrowheads="1"/>
          </p:cNvPicPr>
          <p:nvPr/>
        </p:nvPicPr>
        <p:blipFill>
          <a:blip r:embed="rId4" cstate="print"/>
          <a:srcRect/>
          <a:stretch>
            <a:fillRect/>
          </a:stretch>
        </p:blipFill>
        <p:spPr bwMode="auto">
          <a:xfrm>
            <a:off x="251521" y="530323"/>
            <a:ext cx="1259632" cy="1242493"/>
          </a:xfrm>
          <a:prstGeom prst="rect">
            <a:avLst/>
          </a:prstGeom>
          <a:noFill/>
          <a:ln w="9525">
            <a:noFill/>
            <a:miter lim="800000"/>
            <a:headEnd/>
            <a:tailEnd/>
          </a:ln>
        </p:spPr>
      </p:pic>
      <p:pic>
        <p:nvPicPr>
          <p:cNvPr id="5" name="Picture 2" descr="Logo Normal"/>
          <p:cNvPicPr>
            <a:picLocks noChangeAspect="1" noChangeArrowheads="1"/>
          </p:cNvPicPr>
          <p:nvPr/>
        </p:nvPicPr>
        <p:blipFill>
          <a:blip r:embed="rId5" cstate="print"/>
          <a:srcRect/>
          <a:stretch>
            <a:fillRect/>
          </a:stretch>
        </p:blipFill>
        <p:spPr bwMode="auto">
          <a:xfrm>
            <a:off x="6660232" y="548680"/>
            <a:ext cx="1924613" cy="1224136"/>
          </a:xfrm>
          <a:prstGeom prst="rect">
            <a:avLst/>
          </a:prstGeom>
          <a:noFill/>
          <a:ln w="9525">
            <a:noFill/>
            <a:miter lim="800000"/>
            <a:headEnd/>
            <a:tailEnd/>
          </a:ln>
        </p:spPr>
      </p:pic>
      <p:pic>
        <p:nvPicPr>
          <p:cNvPr id="7" name="Picture 6" descr="2.jpg"/>
          <p:cNvPicPr>
            <a:picLocks noChangeAspect="1"/>
          </p:cNvPicPr>
          <p:nvPr/>
        </p:nvPicPr>
        <p:blipFill>
          <a:blip r:embed="rId6" cstate="print"/>
          <a:stretch>
            <a:fillRect/>
          </a:stretch>
        </p:blipFill>
        <p:spPr>
          <a:xfrm>
            <a:off x="395536" y="2060848"/>
            <a:ext cx="8208912" cy="4248472"/>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4824"/>
            <a:ext cx="8229600" cy="5013176"/>
          </a:xfrm>
        </p:spPr>
        <p:txBody>
          <a:bodyPr>
            <a:normAutofit/>
          </a:bodyPr>
          <a:lstStyle/>
          <a:p>
            <a:pPr marL="0" indent="0" algn="ctr">
              <a:lnSpc>
                <a:spcPct val="90000"/>
              </a:lnSpc>
              <a:buNone/>
            </a:pPr>
            <a:r>
              <a:rPr lang="el-GR" sz="2000" b="1" dirty="0" smtClean="0">
                <a:solidFill>
                  <a:srgbClr val="660033"/>
                </a:solidFill>
              </a:rPr>
              <a:t>ΣΥΓΚΡΙΣΗ ΣΥΣΤΗΜΑΤΩΝ</a:t>
            </a:r>
            <a:endParaRPr lang="en-US" sz="2000" b="1" dirty="0" smtClean="0">
              <a:solidFill>
                <a:srgbClr val="660033"/>
              </a:solidFill>
            </a:endParaRP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endParaRPr lang="en-US" sz="1200" dirty="0" smtClean="0"/>
          </a:p>
          <a:p>
            <a:pPr>
              <a:buNone/>
            </a:pPr>
            <a:r>
              <a:rPr lang="en-US" sz="1100" dirty="0" smtClean="0"/>
              <a:t>Source</a:t>
            </a:r>
            <a:r>
              <a:rPr lang="en-US" sz="1100" dirty="0" smtClean="0"/>
              <a:t>: </a:t>
            </a:r>
            <a:r>
              <a:rPr lang="en-US" sz="1100" dirty="0" err="1" smtClean="0"/>
              <a:t>Drewitz</a:t>
            </a:r>
            <a:r>
              <a:rPr lang="en-US" sz="1100" dirty="0" smtClean="0"/>
              <a:t>, I. (2009). Evaluation of E-Learning Platforms. www.eworks.de.</a:t>
            </a:r>
            <a:endParaRPr lang="en-US" sz="1100" dirty="0"/>
          </a:p>
        </p:txBody>
      </p:sp>
      <p:pic>
        <p:nvPicPr>
          <p:cNvPr id="4" name="Picture 3" descr="sima_uoc"/>
          <p:cNvPicPr>
            <a:picLocks noChangeAspect="1" noChangeArrowheads="1"/>
          </p:cNvPicPr>
          <p:nvPr/>
        </p:nvPicPr>
        <p:blipFill>
          <a:blip r:embed="rId3" cstate="print"/>
          <a:srcRect/>
          <a:stretch>
            <a:fillRect/>
          </a:stretch>
        </p:blipFill>
        <p:spPr bwMode="auto">
          <a:xfrm>
            <a:off x="251521" y="530323"/>
            <a:ext cx="1259632" cy="1242493"/>
          </a:xfrm>
          <a:prstGeom prst="rect">
            <a:avLst/>
          </a:prstGeom>
          <a:noFill/>
          <a:ln w="9525">
            <a:noFill/>
            <a:miter lim="800000"/>
            <a:headEnd/>
            <a:tailEnd/>
          </a:ln>
        </p:spPr>
      </p:pic>
      <p:pic>
        <p:nvPicPr>
          <p:cNvPr id="5" name="Picture 2" descr="Logo Normal"/>
          <p:cNvPicPr>
            <a:picLocks noChangeAspect="1" noChangeArrowheads="1"/>
          </p:cNvPicPr>
          <p:nvPr/>
        </p:nvPicPr>
        <p:blipFill>
          <a:blip r:embed="rId4" cstate="print"/>
          <a:srcRect/>
          <a:stretch>
            <a:fillRect/>
          </a:stretch>
        </p:blipFill>
        <p:spPr bwMode="auto">
          <a:xfrm>
            <a:off x="6660232" y="548680"/>
            <a:ext cx="1924613" cy="1224136"/>
          </a:xfrm>
          <a:prstGeom prst="rect">
            <a:avLst/>
          </a:prstGeom>
          <a:noFill/>
          <a:ln w="9525">
            <a:noFill/>
            <a:miter lim="800000"/>
            <a:headEnd/>
            <a:tailEnd/>
          </a:ln>
        </p:spPr>
      </p:pic>
      <p:pic>
        <p:nvPicPr>
          <p:cNvPr id="6" name="Picture 5" descr="11.jpg"/>
          <p:cNvPicPr>
            <a:picLocks noChangeAspect="1"/>
          </p:cNvPicPr>
          <p:nvPr/>
        </p:nvPicPr>
        <p:blipFill>
          <a:blip r:embed="rId5" cstate="print"/>
          <a:stretch>
            <a:fillRect/>
          </a:stretch>
        </p:blipFill>
        <p:spPr>
          <a:xfrm>
            <a:off x="0" y="2148800"/>
            <a:ext cx="9144000" cy="416052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72816"/>
            <a:ext cx="8229600" cy="5013176"/>
          </a:xfrm>
        </p:spPr>
        <p:txBody>
          <a:bodyPr>
            <a:normAutofit fontScale="70000" lnSpcReduction="20000"/>
          </a:bodyPr>
          <a:lstStyle/>
          <a:p>
            <a:pPr marL="0" indent="0" algn="ctr">
              <a:lnSpc>
                <a:spcPct val="90000"/>
              </a:lnSpc>
              <a:buNone/>
            </a:pPr>
            <a:r>
              <a:rPr lang="el-GR" sz="2000" b="1" dirty="0" smtClean="0">
                <a:solidFill>
                  <a:srgbClr val="660033"/>
                </a:solidFill>
              </a:rPr>
              <a:t>ΣΥΓΚΡΙΣΗ ΣΥΣΤΗΜΑΤΩΝ</a:t>
            </a:r>
            <a:endParaRPr lang="en-US" sz="2000" b="1" dirty="0" smtClean="0">
              <a:solidFill>
                <a:srgbClr val="660033"/>
              </a:solidFill>
            </a:endParaRP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400" dirty="0" smtClean="0"/>
          </a:p>
          <a:p>
            <a:endParaRPr lang="en-US" sz="1400" dirty="0" smtClean="0"/>
          </a:p>
          <a:p>
            <a:endParaRPr lang="en-US" sz="1400" dirty="0" smtClean="0"/>
          </a:p>
          <a:p>
            <a:endParaRPr lang="en-US" sz="1400" dirty="0" smtClean="0"/>
          </a:p>
          <a:p>
            <a:pPr>
              <a:buNone/>
            </a:pPr>
            <a:endParaRPr lang="en-US" sz="1400" dirty="0" smtClean="0"/>
          </a:p>
          <a:p>
            <a:pPr>
              <a:buNone/>
            </a:pPr>
            <a:r>
              <a:rPr lang="en-US" sz="1400" dirty="0" smtClean="0"/>
              <a:t>Source</a:t>
            </a:r>
            <a:r>
              <a:rPr lang="en-US" sz="1400" dirty="0" smtClean="0"/>
              <a:t>: </a:t>
            </a:r>
            <a:r>
              <a:rPr lang="en-US" sz="1400" dirty="0" err="1" smtClean="0"/>
              <a:t>Drewitz</a:t>
            </a:r>
            <a:r>
              <a:rPr lang="en-US" sz="1400" dirty="0" smtClean="0"/>
              <a:t>, I. (2009). Evaluation of E-Learning Platforms. www.eworks.de.</a:t>
            </a:r>
            <a:endParaRPr lang="en-US" sz="1400" dirty="0"/>
          </a:p>
        </p:txBody>
      </p:sp>
      <p:pic>
        <p:nvPicPr>
          <p:cNvPr id="4" name="Picture 3" descr="sima_uoc"/>
          <p:cNvPicPr>
            <a:picLocks noChangeAspect="1" noChangeArrowheads="1"/>
          </p:cNvPicPr>
          <p:nvPr/>
        </p:nvPicPr>
        <p:blipFill>
          <a:blip r:embed="rId3" cstate="print"/>
          <a:srcRect/>
          <a:stretch>
            <a:fillRect/>
          </a:stretch>
        </p:blipFill>
        <p:spPr bwMode="auto">
          <a:xfrm>
            <a:off x="251521" y="530323"/>
            <a:ext cx="1259632" cy="1242493"/>
          </a:xfrm>
          <a:prstGeom prst="rect">
            <a:avLst/>
          </a:prstGeom>
          <a:noFill/>
          <a:ln w="9525">
            <a:noFill/>
            <a:miter lim="800000"/>
            <a:headEnd/>
            <a:tailEnd/>
          </a:ln>
        </p:spPr>
      </p:pic>
      <p:pic>
        <p:nvPicPr>
          <p:cNvPr id="5" name="Picture 2" descr="Logo Normal"/>
          <p:cNvPicPr>
            <a:picLocks noChangeAspect="1" noChangeArrowheads="1"/>
          </p:cNvPicPr>
          <p:nvPr/>
        </p:nvPicPr>
        <p:blipFill>
          <a:blip r:embed="rId4" cstate="print"/>
          <a:srcRect/>
          <a:stretch>
            <a:fillRect/>
          </a:stretch>
        </p:blipFill>
        <p:spPr bwMode="auto">
          <a:xfrm>
            <a:off x="6660232" y="548680"/>
            <a:ext cx="1924613" cy="1224136"/>
          </a:xfrm>
          <a:prstGeom prst="rect">
            <a:avLst/>
          </a:prstGeom>
          <a:noFill/>
          <a:ln w="9525">
            <a:noFill/>
            <a:miter lim="800000"/>
            <a:headEnd/>
            <a:tailEnd/>
          </a:ln>
        </p:spPr>
      </p:pic>
      <p:pic>
        <p:nvPicPr>
          <p:cNvPr id="6" name="Picture 5" descr="12.jpg"/>
          <p:cNvPicPr>
            <a:picLocks noChangeAspect="1"/>
          </p:cNvPicPr>
          <p:nvPr/>
        </p:nvPicPr>
        <p:blipFill>
          <a:blip r:embed="rId5" cstate="print"/>
          <a:stretch>
            <a:fillRect/>
          </a:stretch>
        </p:blipFill>
        <p:spPr>
          <a:xfrm>
            <a:off x="0" y="1988840"/>
            <a:ext cx="9144000" cy="438912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4824"/>
            <a:ext cx="8229600" cy="4281339"/>
          </a:xfrm>
        </p:spPr>
        <p:txBody>
          <a:bodyPr>
            <a:normAutofit/>
          </a:bodyPr>
          <a:lstStyle/>
          <a:p>
            <a:pPr marL="0" indent="0" algn="ctr">
              <a:lnSpc>
                <a:spcPct val="90000"/>
              </a:lnSpc>
              <a:buNone/>
            </a:pPr>
            <a:r>
              <a:rPr lang="en-US" sz="2200" b="1" dirty="0" smtClean="0">
                <a:solidFill>
                  <a:srgbClr val="660033"/>
                </a:solidFill>
              </a:rPr>
              <a:t>Moodle – </a:t>
            </a:r>
            <a:r>
              <a:rPr lang="el-GR" sz="2200" b="1" dirty="0" smtClean="0">
                <a:solidFill>
                  <a:srgbClr val="660033"/>
                </a:solidFill>
              </a:rPr>
              <a:t>ΠΛΕΟΝΕΚΤΗΜΑΤΑ</a:t>
            </a:r>
          </a:p>
          <a:p>
            <a:pPr marL="0" indent="0" algn="ctr">
              <a:lnSpc>
                <a:spcPct val="90000"/>
              </a:lnSpc>
              <a:buNone/>
            </a:pPr>
            <a:endParaRPr lang="en-US" sz="2000" b="1" dirty="0" smtClean="0">
              <a:solidFill>
                <a:srgbClr val="660033"/>
              </a:solidFill>
            </a:endParaRPr>
          </a:p>
          <a:p>
            <a:r>
              <a:rPr lang="el-GR" sz="2000" dirty="0" smtClean="0"/>
              <a:t>Το </a:t>
            </a:r>
            <a:r>
              <a:rPr lang="en-US" sz="2000" b="1" dirty="0" err="1" smtClean="0"/>
              <a:t>Moodle</a:t>
            </a:r>
            <a:r>
              <a:rPr lang="en-US" sz="2000" b="1" baseline="30000" dirty="0" err="1" smtClean="0"/>
              <a:t>TM</a:t>
            </a:r>
            <a:r>
              <a:rPr lang="el-GR" sz="2000" dirty="0" smtClean="0"/>
              <a:t> διατίθεται ελεύθερα στον παγκόσμιο ιστό και χρησιμοποιείται από πολλά ινστιτούτα για τη διεξαγωγή ολοκληρωμένων μαθημάτων. </a:t>
            </a:r>
          </a:p>
          <a:p>
            <a:endParaRPr lang="el-GR" sz="2000" dirty="0" smtClean="0"/>
          </a:p>
          <a:p>
            <a:r>
              <a:rPr lang="el-GR" sz="2000" dirty="0" smtClean="0"/>
              <a:t>Πρόκειται για ένα εξαιρετικά ευέλικτο σύστημα, το οποίο από την ώρα εγκατάστασής του σε έναν </a:t>
            </a:r>
            <a:r>
              <a:rPr lang="en-US" sz="2000" dirty="0" smtClean="0"/>
              <a:t>web server</a:t>
            </a:r>
            <a:r>
              <a:rPr lang="el-GR" sz="2000" dirty="0" smtClean="0"/>
              <a:t>, μπορεί να χρησιμοποιηθεί για τη δημιουργία δυναμικών ιστοσελίδων, </a:t>
            </a:r>
            <a:r>
              <a:rPr lang="en-US" sz="2000" dirty="0" smtClean="0"/>
              <a:t>forums</a:t>
            </a:r>
            <a:r>
              <a:rPr lang="el-GR" sz="2000" dirty="0" smtClean="0"/>
              <a:t>, βάσεων δεδομένων και </a:t>
            </a:r>
            <a:r>
              <a:rPr lang="en-US" sz="2000" dirty="0" smtClean="0"/>
              <a:t>wikis</a:t>
            </a:r>
            <a:r>
              <a:rPr lang="el-GR" sz="2000" dirty="0" smtClean="0"/>
              <a:t> για τους μαθητές, αλλά ακόμη και ως πλατφόρμα για την παράδοση εργασιών και αξιολόγηση της μάθησης μέσω κατάλληλων </a:t>
            </a:r>
            <a:r>
              <a:rPr lang="en-US" sz="2000" dirty="0" smtClean="0"/>
              <a:t>quiz</a:t>
            </a:r>
            <a:r>
              <a:rPr lang="el-GR" sz="2000" dirty="0" smtClean="0"/>
              <a:t>.</a:t>
            </a:r>
            <a:r>
              <a:rPr lang="el-GR" sz="2200" dirty="0" smtClean="0"/>
              <a:t> </a:t>
            </a:r>
          </a:p>
          <a:p>
            <a:endParaRPr lang="en-US" dirty="0"/>
          </a:p>
        </p:txBody>
      </p:sp>
      <p:pic>
        <p:nvPicPr>
          <p:cNvPr id="4" name="Picture 3" descr="sima_uoc"/>
          <p:cNvPicPr>
            <a:picLocks noChangeAspect="1" noChangeArrowheads="1"/>
          </p:cNvPicPr>
          <p:nvPr/>
        </p:nvPicPr>
        <p:blipFill>
          <a:blip r:embed="rId3" cstate="print"/>
          <a:srcRect/>
          <a:stretch>
            <a:fillRect/>
          </a:stretch>
        </p:blipFill>
        <p:spPr bwMode="auto">
          <a:xfrm>
            <a:off x="251521" y="530323"/>
            <a:ext cx="1259632" cy="1242493"/>
          </a:xfrm>
          <a:prstGeom prst="rect">
            <a:avLst/>
          </a:prstGeom>
          <a:noFill/>
          <a:ln w="9525">
            <a:noFill/>
            <a:miter lim="800000"/>
            <a:headEnd/>
            <a:tailEnd/>
          </a:ln>
        </p:spPr>
      </p:pic>
      <p:pic>
        <p:nvPicPr>
          <p:cNvPr id="5" name="Picture 2" descr="Logo Normal"/>
          <p:cNvPicPr>
            <a:picLocks noChangeAspect="1" noChangeArrowheads="1"/>
          </p:cNvPicPr>
          <p:nvPr/>
        </p:nvPicPr>
        <p:blipFill>
          <a:blip r:embed="rId4" cstate="print"/>
          <a:srcRect/>
          <a:stretch>
            <a:fillRect/>
          </a:stretch>
        </p:blipFill>
        <p:spPr bwMode="auto">
          <a:xfrm>
            <a:off x="6660232" y="548680"/>
            <a:ext cx="1924613" cy="1224136"/>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4824"/>
            <a:ext cx="8229600" cy="4281339"/>
          </a:xfrm>
        </p:spPr>
        <p:txBody>
          <a:bodyPr>
            <a:normAutofit/>
          </a:bodyPr>
          <a:lstStyle/>
          <a:p>
            <a:pPr marL="0" indent="0" algn="ctr">
              <a:lnSpc>
                <a:spcPct val="90000"/>
              </a:lnSpc>
              <a:buNone/>
            </a:pPr>
            <a:r>
              <a:rPr lang="en-US" sz="2200" b="1" dirty="0" smtClean="0">
                <a:solidFill>
                  <a:srgbClr val="660033"/>
                </a:solidFill>
              </a:rPr>
              <a:t>Moodle – </a:t>
            </a:r>
            <a:r>
              <a:rPr lang="el-GR" sz="2200" b="1" dirty="0" smtClean="0">
                <a:solidFill>
                  <a:srgbClr val="660033"/>
                </a:solidFill>
              </a:rPr>
              <a:t>ΠΛΕΟΝΕΚΤΗΜΑΤΑ</a:t>
            </a:r>
          </a:p>
          <a:p>
            <a:pPr marL="0" indent="0" algn="ctr">
              <a:lnSpc>
                <a:spcPct val="90000"/>
              </a:lnSpc>
              <a:buNone/>
            </a:pPr>
            <a:endParaRPr lang="el-GR" sz="2000" b="1" dirty="0" smtClean="0">
              <a:solidFill>
                <a:srgbClr val="660033"/>
              </a:solidFill>
            </a:endParaRPr>
          </a:p>
          <a:p>
            <a:r>
              <a:rPr lang="el-GR" sz="2000" dirty="0" smtClean="0"/>
              <a:t>Το </a:t>
            </a:r>
            <a:r>
              <a:rPr lang="en-US" sz="2000" dirty="0" smtClean="0"/>
              <a:t>Moodle</a:t>
            </a:r>
            <a:r>
              <a:rPr lang="el-GR" sz="2000" dirty="0" smtClean="0"/>
              <a:t> κλιμακώνεται για να εξυπηρετήσει τις ανάγκες των εκπαιδευτικών οργανισμών κάθε μεγέθους, από περιοχές που εξυπηρετούν χιλιάδες μαθητές σε κάθε σχολείο. </a:t>
            </a:r>
          </a:p>
          <a:p>
            <a:pPr>
              <a:buNone/>
            </a:pPr>
            <a:endParaRPr lang="el-GR" sz="2000" dirty="0" smtClean="0"/>
          </a:p>
          <a:p>
            <a:r>
              <a:rPr lang="el-GR" sz="2000" dirty="0" smtClean="0"/>
              <a:t>Παρ’ όλο που οι υπηρεσίες που προσφέρει το </a:t>
            </a:r>
            <a:r>
              <a:rPr lang="en-US" sz="2000" dirty="0" smtClean="0"/>
              <a:t>Moodle</a:t>
            </a:r>
            <a:r>
              <a:rPr lang="el-GR" sz="2000" dirty="0" smtClean="0"/>
              <a:t> είναι δωρεάν, υπάρχουν συνεργάτες του </a:t>
            </a:r>
            <a:r>
              <a:rPr lang="en-US" sz="2000" dirty="0" smtClean="0"/>
              <a:t>Moodle</a:t>
            </a:r>
            <a:r>
              <a:rPr lang="el-GR" sz="2000" dirty="0" smtClean="0"/>
              <a:t> από συγκεκριμένες εταιρείες σε όλο τον κόσμο, οι οποίοι παρέχουν πρόσθετη υποστήριξη για την υλοποίηση του συστήματος ηλεκτρονικής μάθησης. Υπάρχουν, για παράδειγμα, 29 συμβουλευτικές εταιρείες παγκοσμίως που ειδικεύονται στην ανάπτυξη και τη δόμηση </a:t>
            </a:r>
            <a:r>
              <a:rPr lang="en-US" sz="2000" dirty="0" smtClean="0"/>
              <a:t>online</a:t>
            </a:r>
            <a:r>
              <a:rPr lang="el-GR" sz="2000" dirty="0" smtClean="0"/>
              <a:t> μαθημάτων μέσω </a:t>
            </a:r>
            <a:r>
              <a:rPr lang="en-US" sz="2000" dirty="0" smtClean="0"/>
              <a:t>Moodle</a:t>
            </a:r>
            <a:r>
              <a:rPr lang="el-GR" sz="2000" dirty="0" smtClean="0"/>
              <a:t>. </a:t>
            </a:r>
          </a:p>
          <a:p>
            <a:endParaRPr lang="en-US" dirty="0"/>
          </a:p>
        </p:txBody>
      </p:sp>
      <p:pic>
        <p:nvPicPr>
          <p:cNvPr id="4" name="Picture 3" descr="sima_uoc"/>
          <p:cNvPicPr>
            <a:picLocks noChangeAspect="1" noChangeArrowheads="1"/>
          </p:cNvPicPr>
          <p:nvPr/>
        </p:nvPicPr>
        <p:blipFill>
          <a:blip r:embed="rId3" cstate="print"/>
          <a:srcRect/>
          <a:stretch>
            <a:fillRect/>
          </a:stretch>
        </p:blipFill>
        <p:spPr bwMode="auto">
          <a:xfrm>
            <a:off x="251521" y="530323"/>
            <a:ext cx="1259632" cy="1242493"/>
          </a:xfrm>
          <a:prstGeom prst="rect">
            <a:avLst/>
          </a:prstGeom>
          <a:noFill/>
          <a:ln w="9525">
            <a:noFill/>
            <a:miter lim="800000"/>
            <a:headEnd/>
            <a:tailEnd/>
          </a:ln>
        </p:spPr>
      </p:pic>
      <p:pic>
        <p:nvPicPr>
          <p:cNvPr id="5" name="Picture 2" descr="Logo Normal"/>
          <p:cNvPicPr>
            <a:picLocks noChangeAspect="1" noChangeArrowheads="1"/>
          </p:cNvPicPr>
          <p:nvPr/>
        </p:nvPicPr>
        <p:blipFill>
          <a:blip r:embed="rId4" cstate="print"/>
          <a:srcRect/>
          <a:stretch>
            <a:fillRect/>
          </a:stretch>
        </p:blipFill>
        <p:spPr bwMode="auto">
          <a:xfrm>
            <a:off x="6660232" y="548680"/>
            <a:ext cx="1924613" cy="1224136"/>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4824"/>
            <a:ext cx="8229600" cy="4281339"/>
          </a:xfrm>
        </p:spPr>
        <p:txBody>
          <a:bodyPr>
            <a:normAutofit fontScale="62500" lnSpcReduction="20000"/>
          </a:bodyPr>
          <a:lstStyle/>
          <a:p>
            <a:pPr marL="0" indent="0" algn="ctr">
              <a:lnSpc>
                <a:spcPct val="90000"/>
              </a:lnSpc>
              <a:buNone/>
            </a:pPr>
            <a:r>
              <a:rPr lang="en-US" sz="3500" b="1" dirty="0" smtClean="0">
                <a:solidFill>
                  <a:srgbClr val="660033"/>
                </a:solidFill>
              </a:rPr>
              <a:t>Moodle – </a:t>
            </a:r>
            <a:r>
              <a:rPr lang="el-GR" sz="3500" b="1" dirty="0" smtClean="0">
                <a:solidFill>
                  <a:srgbClr val="660033"/>
                </a:solidFill>
              </a:rPr>
              <a:t>ΠΛΕΟΝΕΚΤΗΜΑΤΑ</a:t>
            </a:r>
          </a:p>
          <a:p>
            <a:pPr marL="0" indent="0" algn="ctr">
              <a:lnSpc>
                <a:spcPct val="90000"/>
              </a:lnSpc>
              <a:buNone/>
            </a:pPr>
            <a:endParaRPr lang="en-US" sz="2000" b="1" dirty="0" smtClean="0">
              <a:solidFill>
                <a:srgbClr val="660033"/>
              </a:solidFill>
            </a:endParaRPr>
          </a:p>
          <a:p>
            <a:pPr>
              <a:buNone/>
            </a:pPr>
            <a:r>
              <a:rPr lang="el-GR" dirty="0" smtClean="0"/>
              <a:t>	Με γνώμονα τις αρχές που έχουν αναλυθεί μέχρι αυτό το σημείο της μελέτης, δίνουμε αναλυτικά τις προσφερόμενες δυνατότητες μάθησης και τα πλεονεκτήματα χρήσης του </a:t>
            </a:r>
            <a:r>
              <a:rPr lang="el-GR" dirty="0" err="1" smtClean="0"/>
              <a:t>Moodle</a:t>
            </a:r>
            <a:r>
              <a:rPr lang="el-GR" dirty="0" smtClean="0"/>
              <a:t>:</a:t>
            </a:r>
          </a:p>
          <a:p>
            <a:pPr>
              <a:buNone/>
            </a:pPr>
            <a:endParaRPr lang="el-GR" dirty="0" smtClean="0"/>
          </a:p>
          <a:p>
            <a:pPr lvl="0"/>
            <a:r>
              <a:rPr lang="el-GR" dirty="0" smtClean="0"/>
              <a:t>Το </a:t>
            </a:r>
            <a:r>
              <a:rPr lang="el-GR" dirty="0" err="1" smtClean="0"/>
              <a:t>Moodle</a:t>
            </a:r>
            <a:r>
              <a:rPr lang="el-GR" dirty="0" smtClean="0"/>
              <a:t> είναι ένα ελεύθερο λογισμικό ανοιχτού κώδικα (</a:t>
            </a:r>
            <a:r>
              <a:rPr lang="el-GR" dirty="0" err="1" smtClean="0"/>
              <a:t>Open</a:t>
            </a:r>
            <a:r>
              <a:rPr lang="el-GR" dirty="0" smtClean="0"/>
              <a:t> </a:t>
            </a:r>
            <a:r>
              <a:rPr lang="el-GR" dirty="0" err="1" smtClean="0"/>
              <a:t>Source</a:t>
            </a:r>
            <a:r>
              <a:rPr lang="el-GR" dirty="0" smtClean="0"/>
              <a:t>). </a:t>
            </a:r>
          </a:p>
          <a:p>
            <a:pPr lvl="0"/>
            <a:endParaRPr lang="el-GR" dirty="0" smtClean="0"/>
          </a:p>
          <a:p>
            <a:pPr lvl="0"/>
            <a:r>
              <a:rPr lang="el-GR" dirty="0" smtClean="0"/>
              <a:t>Διαθέτει μία μεγάλη παγκόσμια κοινότητα, η οποία το αναπτύσσει και το υποστηρίζει.</a:t>
            </a:r>
          </a:p>
          <a:p>
            <a:pPr lvl="0"/>
            <a:endParaRPr lang="el-GR" dirty="0" smtClean="0"/>
          </a:p>
          <a:p>
            <a:pPr lvl="0"/>
            <a:r>
              <a:rPr lang="el-GR" dirty="0" smtClean="0"/>
              <a:t>Το γεγονός ότι το </a:t>
            </a:r>
            <a:r>
              <a:rPr lang="el-GR" dirty="0" err="1" smtClean="0"/>
              <a:t>Moodle</a:t>
            </a:r>
            <a:r>
              <a:rPr lang="el-GR" dirty="0" smtClean="0"/>
              <a:t> είναι </a:t>
            </a:r>
            <a:r>
              <a:rPr lang="el-GR" dirty="0" err="1" smtClean="0"/>
              <a:t>Open</a:t>
            </a:r>
            <a:r>
              <a:rPr lang="el-GR" dirty="0" smtClean="0"/>
              <a:t> </a:t>
            </a:r>
            <a:r>
              <a:rPr lang="el-GR" dirty="0" err="1" smtClean="0"/>
              <a:t>Source</a:t>
            </a:r>
            <a:r>
              <a:rPr lang="el-GR" dirty="0" smtClean="0"/>
              <a:t>, μας δίνει τη δυνατότητα να συμβάλλουμε με δικές μας προσθήκες στον κώδικά του και με αυτόν τον τρόπο να ελπίζουμε ότι στο μέλλον, θα υπάρξει μία </a:t>
            </a:r>
            <a:r>
              <a:rPr lang="el-GR" dirty="0" err="1" smtClean="0"/>
              <a:t>Open</a:t>
            </a:r>
            <a:r>
              <a:rPr lang="el-GR" dirty="0" smtClean="0"/>
              <a:t> </a:t>
            </a:r>
            <a:r>
              <a:rPr lang="el-GR" dirty="0" err="1" smtClean="0"/>
              <a:t>Source</a:t>
            </a:r>
            <a:r>
              <a:rPr lang="el-GR" dirty="0" smtClean="0"/>
              <a:t> «</a:t>
            </a:r>
            <a:r>
              <a:rPr lang="el-GR" dirty="0" err="1" smtClean="0"/>
              <a:t>υπο</a:t>
            </a:r>
            <a:r>
              <a:rPr lang="el-GR" dirty="0" smtClean="0"/>
              <a:t>-κοινότητα» που θα υποστηρίζει την εκμάθηση της ελληνικής γλώσσας.</a:t>
            </a:r>
          </a:p>
          <a:p>
            <a:endParaRPr lang="en-US" dirty="0"/>
          </a:p>
        </p:txBody>
      </p:sp>
      <p:pic>
        <p:nvPicPr>
          <p:cNvPr id="4" name="Picture 3" descr="sima_uoc"/>
          <p:cNvPicPr>
            <a:picLocks noChangeAspect="1" noChangeArrowheads="1"/>
          </p:cNvPicPr>
          <p:nvPr/>
        </p:nvPicPr>
        <p:blipFill>
          <a:blip r:embed="rId3" cstate="print"/>
          <a:srcRect/>
          <a:stretch>
            <a:fillRect/>
          </a:stretch>
        </p:blipFill>
        <p:spPr bwMode="auto">
          <a:xfrm>
            <a:off x="251521" y="530323"/>
            <a:ext cx="1259632" cy="1242493"/>
          </a:xfrm>
          <a:prstGeom prst="rect">
            <a:avLst/>
          </a:prstGeom>
          <a:noFill/>
          <a:ln w="9525">
            <a:noFill/>
            <a:miter lim="800000"/>
            <a:headEnd/>
            <a:tailEnd/>
          </a:ln>
        </p:spPr>
      </p:pic>
      <p:pic>
        <p:nvPicPr>
          <p:cNvPr id="5" name="Picture 2" descr="Logo Normal"/>
          <p:cNvPicPr>
            <a:picLocks noChangeAspect="1" noChangeArrowheads="1"/>
          </p:cNvPicPr>
          <p:nvPr/>
        </p:nvPicPr>
        <p:blipFill>
          <a:blip r:embed="rId4" cstate="print"/>
          <a:srcRect/>
          <a:stretch>
            <a:fillRect/>
          </a:stretch>
        </p:blipFill>
        <p:spPr bwMode="auto">
          <a:xfrm>
            <a:off x="6660232" y="548680"/>
            <a:ext cx="1924613" cy="1224136"/>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4824"/>
            <a:ext cx="8229600" cy="4281339"/>
          </a:xfrm>
        </p:spPr>
        <p:txBody>
          <a:bodyPr>
            <a:normAutofit fontScale="62500" lnSpcReduction="20000"/>
          </a:bodyPr>
          <a:lstStyle/>
          <a:p>
            <a:pPr marL="0" indent="0" algn="ctr">
              <a:lnSpc>
                <a:spcPct val="90000"/>
              </a:lnSpc>
              <a:buNone/>
            </a:pPr>
            <a:r>
              <a:rPr lang="en-US" sz="3500" b="1" dirty="0" smtClean="0">
                <a:solidFill>
                  <a:srgbClr val="660033"/>
                </a:solidFill>
              </a:rPr>
              <a:t>Moodle – </a:t>
            </a:r>
            <a:r>
              <a:rPr lang="el-GR" sz="3500" b="1" dirty="0" smtClean="0">
                <a:solidFill>
                  <a:srgbClr val="660033"/>
                </a:solidFill>
              </a:rPr>
              <a:t>ΠΛΕΟΝΕΚΤΗΜΑΤΑ</a:t>
            </a:r>
          </a:p>
          <a:p>
            <a:pPr marL="0" indent="0" algn="ctr">
              <a:lnSpc>
                <a:spcPct val="90000"/>
              </a:lnSpc>
              <a:buNone/>
            </a:pPr>
            <a:endParaRPr lang="el-GR" sz="2000" b="1" dirty="0" smtClean="0">
              <a:solidFill>
                <a:srgbClr val="660033"/>
              </a:solidFill>
            </a:endParaRPr>
          </a:p>
          <a:p>
            <a:r>
              <a:rPr lang="el-GR" dirty="0" smtClean="0"/>
              <a:t>Χρησιμοποιώντας το </a:t>
            </a:r>
            <a:r>
              <a:rPr lang="el-GR" dirty="0" err="1" smtClean="0"/>
              <a:t>Moodle</a:t>
            </a:r>
            <a:r>
              <a:rPr lang="el-GR" dirty="0" smtClean="0"/>
              <a:t> </a:t>
            </a:r>
            <a:r>
              <a:rPr lang="el-GR" dirty="0" err="1" smtClean="0"/>
              <a:t>εξοικονομουμε</a:t>
            </a:r>
            <a:r>
              <a:rPr lang="el-GR" dirty="0" smtClean="0"/>
              <a:t> πολύ χρόνο και κόστος, καθώς παρέχει ήδη ένα ικανοποιητικό ποσοστό της απαιτούμενης λειτουργικότητας. </a:t>
            </a:r>
          </a:p>
          <a:p>
            <a:endParaRPr lang="el-GR" dirty="0" smtClean="0"/>
          </a:p>
          <a:p>
            <a:pPr lvl="0"/>
            <a:r>
              <a:rPr lang="el-GR" dirty="0" smtClean="0"/>
              <a:t>Εκτός από τη δομή και τη λειτουργικότητα του </a:t>
            </a:r>
            <a:r>
              <a:rPr lang="el-GR" dirty="0" err="1" smtClean="0"/>
              <a:t>Moodle</a:t>
            </a:r>
            <a:r>
              <a:rPr lang="el-GR" dirty="0" smtClean="0"/>
              <a:t>, το περιβάλλον μας περιλαμβάνει μία συμπυκνωμένη παρουσίαση του υλικού σε ένα </a:t>
            </a:r>
            <a:r>
              <a:rPr lang="el-GR" dirty="0" err="1" smtClean="0"/>
              <a:t>frontend</a:t>
            </a:r>
            <a:r>
              <a:rPr lang="el-GR" dirty="0" smtClean="0"/>
              <a:t>, το οποίο συντελεί στη δημιουργία ενός συστήματος πλοήγησης φιλικό προς το χρήστη (</a:t>
            </a:r>
            <a:r>
              <a:rPr lang="el-GR" dirty="0" err="1" smtClean="0"/>
              <a:t>user</a:t>
            </a:r>
            <a:r>
              <a:rPr lang="el-GR" dirty="0" smtClean="0"/>
              <a:t> </a:t>
            </a:r>
            <a:r>
              <a:rPr lang="el-GR" dirty="0" err="1" smtClean="0"/>
              <a:t>friendly</a:t>
            </a:r>
            <a:r>
              <a:rPr lang="el-GR" dirty="0" smtClean="0"/>
              <a:t>). Αυτή η σχεδιαστική αρχή καθοδηγεί το χρήστη να πλοηγηθεί μέσω των αρχικών σελίδων, χρησιμοποιώντας μία προκαθορισμένη ακολουθία του κειμένου και των ασκήσεων, για κάθε στόχο μάθησης που ο χρήστης θέλει να επιτύχει.</a:t>
            </a:r>
          </a:p>
          <a:p>
            <a:pPr lvl="0"/>
            <a:endParaRPr lang="el-GR" dirty="0" smtClean="0"/>
          </a:p>
          <a:p>
            <a:pPr lvl="0"/>
            <a:r>
              <a:rPr lang="el-GR" dirty="0" smtClean="0"/>
              <a:t>Προσφέρει ενσωμάτωση </a:t>
            </a:r>
            <a:r>
              <a:rPr lang="el-GR" dirty="0" err="1" smtClean="0"/>
              <a:t>κειμενικής</a:t>
            </a:r>
            <a:r>
              <a:rPr lang="el-GR" dirty="0" smtClean="0"/>
              <a:t> (</a:t>
            </a:r>
            <a:r>
              <a:rPr lang="el-GR" dirty="0" err="1" smtClean="0"/>
              <a:t>text</a:t>
            </a:r>
            <a:r>
              <a:rPr lang="el-GR" dirty="0" smtClean="0"/>
              <a:t>) και </a:t>
            </a:r>
            <a:r>
              <a:rPr lang="el-GR" dirty="0" err="1" smtClean="0"/>
              <a:t>πολυμεσικής</a:t>
            </a:r>
            <a:r>
              <a:rPr lang="el-GR" dirty="0" smtClean="0"/>
              <a:t> (</a:t>
            </a:r>
            <a:r>
              <a:rPr lang="el-GR" dirty="0" err="1" smtClean="0"/>
              <a:t>multimedia</a:t>
            </a:r>
            <a:r>
              <a:rPr lang="el-GR" dirty="0" smtClean="0"/>
              <a:t>) πληροφορίας, συμπεριλαμβανομένων εικόνας, ήχου και </a:t>
            </a:r>
            <a:r>
              <a:rPr lang="el-GR" dirty="0" err="1" smtClean="0"/>
              <a:t>video</a:t>
            </a:r>
            <a:r>
              <a:rPr lang="el-GR" dirty="0" smtClean="0"/>
              <a:t>.</a:t>
            </a:r>
          </a:p>
          <a:p>
            <a:endParaRPr lang="en-US" dirty="0"/>
          </a:p>
        </p:txBody>
      </p:sp>
      <p:pic>
        <p:nvPicPr>
          <p:cNvPr id="4" name="Picture 3" descr="sima_uoc"/>
          <p:cNvPicPr>
            <a:picLocks noChangeAspect="1" noChangeArrowheads="1"/>
          </p:cNvPicPr>
          <p:nvPr/>
        </p:nvPicPr>
        <p:blipFill>
          <a:blip r:embed="rId3" cstate="print"/>
          <a:srcRect/>
          <a:stretch>
            <a:fillRect/>
          </a:stretch>
        </p:blipFill>
        <p:spPr bwMode="auto">
          <a:xfrm>
            <a:off x="251521" y="530323"/>
            <a:ext cx="1259632" cy="1242493"/>
          </a:xfrm>
          <a:prstGeom prst="rect">
            <a:avLst/>
          </a:prstGeom>
          <a:noFill/>
          <a:ln w="9525">
            <a:noFill/>
            <a:miter lim="800000"/>
            <a:headEnd/>
            <a:tailEnd/>
          </a:ln>
        </p:spPr>
      </p:pic>
      <p:pic>
        <p:nvPicPr>
          <p:cNvPr id="5" name="Picture 2" descr="Logo Normal"/>
          <p:cNvPicPr>
            <a:picLocks noChangeAspect="1" noChangeArrowheads="1"/>
          </p:cNvPicPr>
          <p:nvPr/>
        </p:nvPicPr>
        <p:blipFill>
          <a:blip r:embed="rId4" cstate="print"/>
          <a:srcRect/>
          <a:stretch>
            <a:fillRect/>
          </a:stretch>
        </p:blipFill>
        <p:spPr bwMode="auto">
          <a:xfrm>
            <a:off x="6660232" y="548680"/>
            <a:ext cx="1924613" cy="1224136"/>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4824"/>
            <a:ext cx="8229600" cy="4608512"/>
          </a:xfrm>
        </p:spPr>
        <p:txBody>
          <a:bodyPr>
            <a:normAutofit fontScale="40000" lnSpcReduction="20000"/>
          </a:bodyPr>
          <a:lstStyle/>
          <a:p>
            <a:pPr marL="0" indent="0" algn="ctr">
              <a:lnSpc>
                <a:spcPct val="90000"/>
              </a:lnSpc>
              <a:buNone/>
            </a:pPr>
            <a:r>
              <a:rPr lang="en-US" sz="5500" b="1" dirty="0" smtClean="0">
                <a:solidFill>
                  <a:srgbClr val="660033"/>
                </a:solidFill>
              </a:rPr>
              <a:t>Moodle – </a:t>
            </a:r>
            <a:r>
              <a:rPr lang="el-GR" sz="5500" b="1" dirty="0" smtClean="0">
                <a:solidFill>
                  <a:srgbClr val="660033"/>
                </a:solidFill>
              </a:rPr>
              <a:t>ΠΛΕΟΝΕΚΤΗΜΑΤΑ</a:t>
            </a:r>
          </a:p>
          <a:p>
            <a:pPr marL="0" indent="0" algn="ctr">
              <a:lnSpc>
                <a:spcPct val="90000"/>
              </a:lnSpc>
              <a:buNone/>
            </a:pPr>
            <a:endParaRPr lang="el-GR" sz="4000" b="1" dirty="0" smtClean="0">
              <a:solidFill>
                <a:srgbClr val="660033"/>
              </a:solidFill>
            </a:endParaRPr>
          </a:p>
          <a:p>
            <a:pPr lvl="0"/>
            <a:r>
              <a:rPr lang="el-GR" sz="4500" dirty="0" smtClean="0"/>
              <a:t>Παρέχει τη δυνατότητα δημιουργίας διαδραστικών ασκήσεων πολλών διαφορετικών τύπων, όπως:</a:t>
            </a:r>
          </a:p>
          <a:p>
            <a:pPr lvl="1"/>
            <a:r>
              <a:rPr lang="el-GR" sz="4500" i="1" dirty="0" smtClean="0"/>
              <a:t>Έκθεση</a:t>
            </a:r>
            <a:r>
              <a:rPr lang="en-US" sz="4500" i="1" dirty="0" smtClean="0"/>
              <a:t> (essay)</a:t>
            </a:r>
            <a:endParaRPr lang="el-GR" sz="4500" dirty="0" smtClean="0"/>
          </a:p>
          <a:p>
            <a:pPr lvl="1"/>
            <a:r>
              <a:rPr lang="el-GR" sz="4500" i="1" dirty="0" smtClean="0"/>
              <a:t>Πολλαπλή επιλογή</a:t>
            </a:r>
            <a:r>
              <a:rPr lang="en-US" sz="4500" i="1" dirty="0" smtClean="0"/>
              <a:t> (multiple choice)</a:t>
            </a:r>
            <a:endParaRPr lang="el-GR" sz="4500" dirty="0" smtClean="0"/>
          </a:p>
          <a:p>
            <a:pPr lvl="1"/>
            <a:r>
              <a:rPr lang="el-GR" sz="4500" i="1" dirty="0" smtClean="0"/>
              <a:t>Αντιστοίχιση</a:t>
            </a:r>
            <a:r>
              <a:rPr lang="en-US" sz="4500" i="1" dirty="0" smtClean="0"/>
              <a:t> (matching)</a:t>
            </a:r>
            <a:endParaRPr lang="el-GR" sz="4500" dirty="0" smtClean="0"/>
          </a:p>
          <a:p>
            <a:pPr lvl="1"/>
            <a:r>
              <a:rPr lang="el-GR" sz="4500" i="1" dirty="0" smtClean="0"/>
              <a:t>Αντιστοίχιση τύπου</a:t>
            </a:r>
            <a:r>
              <a:rPr lang="en-US" sz="4500" i="1" dirty="0" smtClean="0"/>
              <a:t> drag and drop (drag-drop matching)</a:t>
            </a:r>
            <a:endParaRPr lang="el-GR" sz="4500" dirty="0" smtClean="0"/>
          </a:p>
          <a:p>
            <a:pPr lvl="1"/>
            <a:r>
              <a:rPr lang="el-GR" sz="4500" i="1" dirty="0" smtClean="0"/>
              <a:t>Σωστό/ Λάθος (</a:t>
            </a:r>
            <a:r>
              <a:rPr lang="el-GR" sz="4500" i="1" dirty="0" err="1" smtClean="0"/>
              <a:t>true</a:t>
            </a:r>
            <a:r>
              <a:rPr lang="el-GR" sz="4500" i="1" dirty="0" smtClean="0"/>
              <a:t>/ </a:t>
            </a:r>
            <a:r>
              <a:rPr lang="el-GR" sz="4500" i="1" dirty="0" err="1" smtClean="0"/>
              <a:t>false</a:t>
            </a:r>
            <a:r>
              <a:rPr lang="el-GR" sz="4500" i="1" dirty="0" smtClean="0"/>
              <a:t>)</a:t>
            </a:r>
            <a:endParaRPr lang="el-GR" sz="4500" dirty="0" smtClean="0"/>
          </a:p>
          <a:p>
            <a:pPr lvl="1"/>
            <a:r>
              <a:rPr lang="el-GR" sz="4500" i="1" dirty="0" smtClean="0"/>
              <a:t>Σειροθέτηση (</a:t>
            </a:r>
            <a:r>
              <a:rPr lang="el-GR" sz="4500" i="1" dirty="0" err="1" smtClean="0"/>
              <a:t>ordering</a:t>
            </a:r>
            <a:r>
              <a:rPr lang="el-GR" sz="4500" i="1" dirty="0" smtClean="0"/>
              <a:t>)</a:t>
            </a:r>
            <a:endParaRPr lang="el-GR" sz="4500" dirty="0" smtClean="0"/>
          </a:p>
          <a:p>
            <a:pPr lvl="1"/>
            <a:r>
              <a:rPr lang="el-GR" sz="4500" i="1" dirty="0" smtClean="0"/>
              <a:t>Ενσωματωμένες απαντήσεις (</a:t>
            </a:r>
            <a:r>
              <a:rPr lang="el-GR" sz="4500" i="1" dirty="0" err="1" smtClean="0"/>
              <a:t>cloze</a:t>
            </a:r>
            <a:r>
              <a:rPr lang="el-GR" sz="4500" i="1" dirty="0" smtClean="0"/>
              <a:t>): Πρόκειται για συμπλήρωση κενών ή πολλαπλή επιλογή μέσω </a:t>
            </a:r>
            <a:r>
              <a:rPr lang="el-GR" sz="4500" i="1" dirty="0" err="1" smtClean="0"/>
              <a:t>drop</a:t>
            </a:r>
            <a:r>
              <a:rPr lang="el-GR" sz="4500" i="1" dirty="0" smtClean="0"/>
              <a:t>-</a:t>
            </a:r>
            <a:r>
              <a:rPr lang="el-GR" sz="4500" i="1" dirty="0" err="1" smtClean="0"/>
              <a:t>down</a:t>
            </a:r>
            <a:r>
              <a:rPr lang="el-GR" sz="4500" i="1" dirty="0" smtClean="0"/>
              <a:t> </a:t>
            </a:r>
            <a:r>
              <a:rPr lang="el-GR" sz="4500" i="1" dirty="0" err="1" smtClean="0"/>
              <a:t>list</a:t>
            </a:r>
            <a:r>
              <a:rPr lang="el-GR" sz="4500" i="1" dirty="0" smtClean="0"/>
              <a:t> ή συνδυασμό τους μέσα σε κείμενο.</a:t>
            </a:r>
            <a:endParaRPr lang="el-GR" sz="4500" dirty="0" smtClean="0"/>
          </a:p>
          <a:p>
            <a:pPr lvl="1"/>
            <a:r>
              <a:rPr lang="el-GR" sz="4500" i="1" dirty="0" smtClean="0"/>
              <a:t>Σύντομη απάντηση (</a:t>
            </a:r>
            <a:r>
              <a:rPr lang="el-GR" sz="4500" i="1" dirty="0" err="1" smtClean="0"/>
              <a:t>short</a:t>
            </a:r>
            <a:r>
              <a:rPr lang="el-GR" sz="4500" i="1" dirty="0" smtClean="0"/>
              <a:t> </a:t>
            </a:r>
            <a:r>
              <a:rPr lang="el-GR" sz="4500" i="1" dirty="0" err="1" smtClean="0"/>
              <a:t>answer</a:t>
            </a:r>
            <a:r>
              <a:rPr lang="el-GR" sz="4500" i="1" dirty="0" smtClean="0"/>
              <a:t>)</a:t>
            </a:r>
            <a:r>
              <a:rPr lang="el-GR" sz="4500" dirty="0" smtClean="0"/>
              <a:t> </a:t>
            </a:r>
          </a:p>
          <a:p>
            <a:pPr lvl="1"/>
            <a:endParaRPr lang="el-GR" sz="4500" dirty="0" smtClean="0"/>
          </a:p>
          <a:p>
            <a:r>
              <a:rPr lang="el-GR" sz="4500" dirty="0" smtClean="0"/>
              <a:t>Σε όλους τους παραπάνω τύπους, το </a:t>
            </a:r>
            <a:r>
              <a:rPr lang="el-GR" sz="4500" dirty="0" err="1" smtClean="0"/>
              <a:t>Moodle</a:t>
            </a:r>
            <a:r>
              <a:rPr lang="el-GR" sz="4500" dirty="0" smtClean="0"/>
              <a:t> προσφέρει ανατροφοδότηση στο χρήστη (</a:t>
            </a:r>
            <a:r>
              <a:rPr lang="el-GR" sz="4500" dirty="0" err="1" smtClean="0"/>
              <a:t>user</a:t>
            </a:r>
            <a:r>
              <a:rPr lang="el-GR" sz="4500" dirty="0" smtClean="0"/>
              <a:t> </a:t>
            </a:r>
            <a:r>
              <a:rPr lang="el-GR" sz="4500" dirty="0" err="1" smtClean="0"/>
              <a:t>feedback</a:t>
            </a:r>
            <a:r>
              <a:rPr lang="el-GR" sz="4500" dirty="0" smtClean="0"/>
              <a:t>), η οποία είναι πλήρως </a:t>
            </a:r>
            <a:r>
              <a:rPr lang="el-GR" sz="4500" dirty="0" err="1" smtClean="0"/>
              <a:t>παραμετροποιήσιμη</a:t>
            </a:r>
            <a:r>
              <a:rPr lang="el-GR" sz="4500" dirty="0" smtClean="0"/>
              <a:t> (</a:t>
            </a:r>
            <a:r>
              <a:rPr lang="el-GR" sz="4500" dirty="0" err="1" smtClean="0"/>
              <a:t>customizable</a:t>
            </a:r>
            <a:r>
              <a:rPr lang="el-GR" sz="4500" dirty="0" smtClean="0"/>
              <a:t>) με την επιπλέον υποστήριξη ήχου, εικόνας ή </a:t>
            </a:r>
            <a:r>
              <a:rPr lang="el-GR" sz="4500" dirty="0" err="1" smtClean="0"/>
              <a:t>video</a:t>
            </a:r>
            <a:r>
              <a:rPr lang="el-GR" sz="4500" dirty="0" smtClean="0"/>
              <a:t>.</a:t>
            </a:r>
          </a:p>
          <a:p>
            <a:endParaRPr lang="en-US" dirty="0"/>
          </a:p>
        </p:txBody>
      </p:sp>
      <p:pic>
        <p:nvPicPr>
          <p:cNvPr id="4" name="Picture 3" descr="sima_uoc"/>
          <p:cNvPicPr>
            <a:picLocks noChangeAspect="1" noChangeArrowheads="1"/>
          </p:cNvPicPr>
          <p:nvPr/>
        </p:nvPicPr>
        <p:blipFill>
          <a:blip r:embed="rId3" cstate="print"/>
          <a:srcRect/>
          <a:stretch>
            <a:fillRect/>
          </a:stretch>
        </p:blipFill>
        <p:spPr bwMode="auto">
          <a:xfrm>
            <a:off x="251521" y="530323"/>
            <a:ext cx="1259632" cy="1242493"/>
          </a:xfrm>
          <a:prstGeom prst="rect">
            <a:avLst/>
          </a:prstGeom>
          <a:noFill/>
          <a:ln w="9525">
            <a:noFill/>
            <a:miter lim="800000"/>
            <a:headEnd/>
            <a:tailEnd/>
          </a:ln>
        </p:spPr>
      </p:pic>
      <p:pic>
        <p:nvPicPr>
          <p:cNvPr id="5" name="Picture 2" descr="Logo Normal"/>
          <p:cNvPicPr>
            <a:picLocks noChangeAspect="1" noChangeArrowheads="1"/>
          </p:cNvPicPr>
          <p:nvPr/>
        </p:nvPicPr>
        <p:blipFill>
          <a:blip r:embed="rId4" cstate="print"/>
          <a:srcRect/>
          <a:stretch>
            <a:fillRect/>
          </a:stretch>
        </p:blipFill>
        <p:spPr bwMode="auto">
          <a:xfrm>
            <a:off x="6660232" y="548680"/>
            <a:ext cx="1924613" cy="1224136"/>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4824"/>
            <a:ext cx="8229600" cy="4281339"/>
          </a:xfrm>
        </p:spPr>
        <p:txBody>
          <a:bodyPr>
            <a:normAutofit/>
          </a:bodyPr>
          <a:lstStyle/>
          <a:p>
            <a:pPr marL="0" indent="0" algn="ctr">
              <a:lnSpc>
                <a:spcPct val="90000"/>
              </a:lnSpc>
              <a:buNone/>
            </a:pPr>
            <a:r>
              <a:rPr lang="el-GR" sz="2400" b="1" dirty="0" smtClean="0">
                <a:solidFill>
                  <a:srgbClr val="660033"/>
                </a:solidFill>
              </a:rPr>
              <a:t>ΣΥΣΤΗΜΑΤΑ ΔΙΑΧΕΙΡΙΣΗΣ ΜΑΘΗΣΗΣ</a:t>
            </a:r>
          </a:p>
          <a:p>
            <a:pPr marL="0" indent="0" algn="ctr">
              <a:lnSpc>
                <a:spcPct val="90000"/>
              </a:lnSpc>
              <a:buNone/>
            </a:pPr>
            <a:endParaRPr lang="el-GR" sz="2000" b="1" dirty="0" smtClean="0">
              <a:solidFill>
                <a:srgbClr val="660033"/>
              </a:solidFill>
            </a:endParaRPr>
          </a:p>
          <a:p>
            <a:pPr>
              <a:buNone/>
            </a:pPr>
            <a:r>
              <a:rPr lang="el-GR" b="1" dirty="0" smtClean="0"/>
              <a:t>	</a:t>
            </a:r>
            <a:r>
              <a:rPr lang="el-GR" sz="2600" dirty="0" smtClean="0"/>
              <a:t>Επικεντρώνοντας στην Ελληνομάθεια, θα αναλύσουμε τη σχετική δουλειά που έχει γίνει πάνω στις υπάρχουσες τεχνολογίες στο </a:t>
            </a:r>
            <a:r>
              <a:rPr lang="en-US" sz="2600" b="1" i="1" dirty="0" smtClean="0"/>
              <a:t>eLearning</a:t>
            </a:r>
            <a:r>
              <a:rPr lang="el-GR" sz="2600" dirty="0" smtClean="0"/>
              <a:t>, τις διάφορες πλατφόρμες και </a:t>
            </a:r>
            <a:r>
              <a:rPr lang="el-GR" sz="2600" dirty="0" err="1" smtClean="0"/>
              <a:t>ιστότοπους</a:t>
            </a:r>
            <a:r>
              <a:rPr lang="el-GR" sz="2600" dirty="0" smtClean="0"/>
              <a:t> εκμάθησης της ελληνικής γλώσσας, καθώς και συγκεκριμένες αρχές που θα πρέπει να έχουμε υπόψη μας όταν αναπτύσσουμε περιβάλλοντα </a:t>
            </a:r>
            <a:r>
              <a:rPr lang="en-US" sz="2600" dirty="0" smtClean="0"/>
              <a:t>eLearning</a:t>
            </a:r>
            <a:r>
              <a:rPr lang="el-GR" sz="2600" dirty="0" smtClean="0"/>
              <a:t>.</a:t>
            </a:r>
          </a:p>
          <a:p>
            <a:endParaRPr lang="en-US" dirty="0"/>
          </a:p>
        </p:txBody>
      </p:sp>
      <p:pic>
        <p:nvPicPr>
          <p:cNvPr id="4" name="Picture 3" descr="sima_uoc"/>
          <p:cNvPicPr>
            <a:picLocks noChangeAspect="1" noChangeArrowheads="1"/>
          </p:cNvPicPr>
          <p:nvPr/>
        </p:nvPicPr>
        <p:blipFill>
          <a:blip r:embed="rId3" cstate="print"/>
          <a:srcRect/>
          <a:stretch>
            <a:fillRect/>
          </a:stretch>
        </p:blipFill>
        <p:spPr bwMode="auto">
          <a:xfrm>
            <a:off x="251521" y="530323"/>
            <a:ext cx="1259632" cy="1242493"/>
          </a:xfrm>
          <a:prstGeom prst="rect">
            <a:avLst/>
          </a:prstGeom>
          <a:noFill/>
          <a:ln w="9525">
            <a:noFill/>
            <a:miter lim="800000"/>
            <a:headEnd/>
            <a:tailEnd/>
          </a:ln>
        </p:spPr>
      </p:pic>
      <p:pic>
        <p:nvPicPr>
          <p:cNvPr id="5" name="Picture 2" descr="Logo Normal"/>
          <p:cNvPicPr>
            <a:picLocks noChangeAspect="1" noChangeArrowheads="1"/>
          </p:cNvPicPr>
          <p:nvPr/>
        </p:nvPicPr>
        <p:blipFill>
          <a:blip r:embed="rId4" cstate="print"/>
          <a:srcRect/>
          <a:stretch>
            <a:fillRect/>
          </a:stretch>
        </p:blipFill>
        <p:spPr bwMode="auto">
          <a:xfrm>
            <a:off x="6660232" y="548680"/>
            <a:ext cx="1924613" cy="1224136"/>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4824"/>
            <a:ext cx="8229600" cy="4281339"/>
          </a:xfrm>
        </p:spPr>
        <p:txBody>
          <a:bodyPr>
            <a:normAutofit/>
          </a:bodyPr>
          <a:lstStyle/>
          <a:p>
            <a:pPr marL="0" indent="0" algn="ctr">
              <a:lnSpc>
                <a:spcPct val="90000"/>
              </a:lnSpc>
              <a:buNone/>
            </a:pPr>
            <a:r>
              <a:rPr lang="en-US" sz="2200" b="1" dirty="0" smtClean="0">
                <a:solidFill>
                  <a:srgbClr val="660033"/>
                </a:solidFill>
              </a:rPr>
              <a:t>Moodle – </a:t>
            </a:r>
            <a:r>
              <a:rPr lang="el-GR" sz="2200" b="1" dirty="0" smtClean="0">
                <a:solidFill>
                  <a:srgbClr val="660033"/>
                </a:solidFill>
              </a:rPr>
              <a:t>ΠΛΕΟΝΕΚΤΗΜΑΤΑ</a:t>
            </a:r>
          </a:p>
          <a:p>
            <a:pPr marL="0" indent="0" algn="ctr">
              <a:lnSpc>
                <a:spcPct val="90000"/>
              </a:lnSpc>
              <a:buNone/>
            </a:pPr>
            <a:endParaRPr lang="el-GR" sz="2000" b="1" dirty="0" smtClean="0">
              <a:solidFill>
                <a:srgbClr val="660033"/>
              </a:solidFill>
            </a:endParaRPr>
          </a:p>
          <a:p>
            <a:pPr lvl="0"/>
            <a:r>
              <a:rPr lang="el-GR" sz="2000" dirty="0" smtClean="0"/>
              <a:t>Προσφέρει τη δυνατότητα δημιουργίας κοινοτήτων μάθησης που στόχο έχουν τη συνεργατική μάθηση μέσα από προσομοιώσεις τάξεων, κάνοντας τη μάθηση πολύ πιο ευχάριστη. </a:t>
            </a:r>
          </a:p>
          <a:p>
            <a:pPr lvl="0">
              <a:buNone/>
            </a:pPr>
            <a:r>
              <a:rPr lang="el-GR" sz="2000" dirty="0" smtClean="0"/>
              <a:t>	Αυτό επιτυγχάνεται, μέσω της δημιουργίας </a:t>
            </a:r>
            <a:r>
              <a:rPr lang="el-GR" sz="2000" dirty="0" err="1" smtClean="0"/>
              <a:t>forums</a:t>
            </a:r>
            <a:r>
              <a:rPr lang="el-GR" sz="2000" dirty="0" smtClean="0"/>
              <a:t> και τη χρήση της πρόσθετης λειτουργίας </a:t>
            </a:r>
            <a:r>
              <a:rPr lang="en-US" sz="2000" u="sng" dirty="0" err="1" smtClean="0">
                <a:hlinkClick r:id="rId3"/>
              </a:rPr>
              <a:t>BigBluebutton</a:t>
            </a:r>
            <a:r>
              <a:rPr lang="el-GR" sz="2000" dirty="0" smtClean="0"/>
              <a:t> που χρησιμοποιείται για ενσωματωμένη τηλεδιάσκεψη μέσα από την πλατφόρμα του </a:t>
            </a:r>
            <a:r>
              <a:rPr lang="el-GR" sz="2000" dirty="0" err="1" smtClean="0"/>
              <a:t>Moodle</a:t>
            </a:r>
            <a:r>
              <a:rPr lang="el-GR" sz="2000" dirty="0" smtClean="0"/>
              <a:t>.</a:t>
            </a:r>
          </a:p>
          <a:p>
            <a:pPr lvl="0">
              <a:buNone/>
            </a:pPr>
            <a:endParaRPr lang="el-GR" sz="2000" dirty="0" smtClean="0"/>
          </a:p>
          <a:p>
            <a:pPr lvl="0"/>
            <a:r>
              <a:rPr lang="el-GR" sz="2000" dirty="0" smtClean="0"/>
              <a:t>Παρέχει τη δυνατότητα αποστολής εργασιών σε οποιαδήποτε μορφή, όπως Word, </a:t>
            </a:r>
            <a:r>
              <a:rPr lang="el-GR" sz="2000" dirty="0" err="1" smtClean="0"/>
              <a:t>Acrobat</a:t>
            </a:r>
            <a:r>
              <a:rPr lang="el-GR" sz="2000" dirty="0" smtClean="0"/>
              <a:t> </a:t>
            </a:r>
            <a:r>
              <a:rPr lang="el-GR" sz="2000" dirty="0" err="1" smtClean="0"/>
              <a:t>Reader</a:t>
            </a:r>
            <a:r>
              <a:rPr lang="el-GR" sz="2000" dirty="0" smtClean="0"/>
              <a:t>, PowerPoint κλπ.</a:t>
            </a:r>
          </a:p>
          <a:p>
            <a:endParaRPr lang="en-US" dirty="0"/>
          </a:p>
        </p:txBody>
      </p:sp>
      <p:pic>
        <p:nvPicPr>
          <p:cNvPr id="4" name="Picture 3" descr="sima_uoc"/>
          <p:cNvPicPr>
            <a:picLocks noChangeAspect="1" noChangeArrowheads="1"/>
          </p:cNvPicPr>
          <p:nvPr/>
        </p:nvPicPr>
        <p:blipFill>
          <a:blip r:embed="rId4" cstate="print"/>
          <a:srcRect/>
          <a:stretch>
            <a:fillRect/>
          </a:stretch>
        </p:blipFill>
        <p:spPr bwMode="auto">
          <a:xfrm>
            <a:off x="251521" y="530323"/>
            <a:ext cx="1259632" cy="1242493"/>
          </a:xfrm>
          <a:prstGeom prst="rect">
            <a:avLst/>
          </a:prstGeom>
          <a:noFill/>
          <a:ln w="9525">
            <a:noFill/>
            <a:miter lim="800000"/>
            <a:headEnd/>
            <a:tailEnd/>
          </a:ln>
        </p:spPr>
      </p:pic>
      <p:pic>
        <p:nvPicPr>
          <p:cNvPr id="5" name="Picture 2" descr="Logo Normal"/>
          <p:cNvPicPr>
            <a:picLocks noChangeAspect="1" noChangeArrowheads="1"/>
          </p:cNvPicPr>
          <p:nvPr/>
        </p:nvPicPr>
        <p:blipFill>
          <a:blip r:embed="rId5" cstate="print"/>
          <a:srcRect/>
          <a:stretch>
            <a:fillRect/>
          </a:stretch>
        </p:blipFill>
        <p:spPr bwMode="auto">
          <a:xfrm>
            <a:off x="6660232" y="548680"/>
            <a:ext cx="1924613" cy="1224136"/>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4824"/>
            <a:ext cx="8229600" cy="4281339"/>
          </a:xfrm>
        </p:spPr>
        <p:txBody>
          <a:bodyPr>
            <a:normAutofit fontScale="70000" lnSpcReduction="20000"/>
          </a:bodyPr>
          <a:lstStyle/>
          <a:p>
            <a:pPr marL="0" indent="0" algn="ctr">
              <a:lnSpc>
                <a:spcPct val="90000"/>
              </a:lnSpc>
              <a:buNone/>
            </a:pPr>
            <a:r>
              <a:rPr lang="en-US" sz="3100" b="1" dirty="0" smtClean="0">
                <a:solidFill>
                  <a:srgbClr val="660033"/>
                </a:solidFill>
              </a:rPr>
              <a:t>Moodle – </a:t>
            </a:r>
            <a:r>
              <a:rPr lang="el-GR" sz="3100" b="1" dirty="0" smtClean="0">
                <a:solidFill>
                  <a:srgbClr val="660033"/>
                </a:solidFill>
              </a:rPr>
              <a:t>ΠΛΕΟΝΕΚΤΗΜΑΤΑ</a:t>
            </a:r>
          </a:p>
          <a:p>
            <a:pPr marL="0" indent="0" algn="ctr">
              <a:lnSpc>
                <a:spcPct val="90000"/>
              </a:lnSpc>
              <a:buNone/>
            </a:pPr>
            <a:endParaRPr lang="el-GR" sz="2000" b="1" dirty="0" smtClean="0">
              <a:solidFill>
                <a:srgbClr val="660033"/>
              </a:solidFill>
            </a:endParaRPr>
          </a:p>
          <a:p>
            <a:pPr lvl="0"/>
            <a:r>
              <a:rPr lang="el-GR" sz="2900" dirty="0" smtClean="0"/>
              <a:t>Παρέχει τη δυνατότητα δημιουργίας εκπαιδευτικών παιχνιδιών για τους μαθητές, όπως:</a:t>
            </a:r>
          </a:p>
          <a:p>
            <a:pPr lvl="1"/>
            <a:r>
              <a:rPr lang="el-GR" sz="2900" i="1" dirty="0" smtClean="0"/>
              <a:t>Κρεμάλα</a:t>
            </a:r>
            <a:endParaRPr lang="el-GR" sz="2900" dirty="0" smtClean="0"/>
          </a:p>
          <a:p>
            <a:pPr lvl="1"/>
            <a:r>
              <a:rPr lang="el-GR" sz="2900" i="1" dirty="0" smtClean="0"/>
              <a:t>Σταυρόλεξο</a:t>
            </a:r>
            <a:endParaRPr lang="el-GR" sz="2900" dirty="0" smtClean="0"/>
          </a:p>
          <a:p>
            <a:pPr lvl="1"/>
            <a:r>
              <a:rPr lang="el-GR" sz="2900" i="1" dirty="0" err="1" smtClean="0"/>
              <a:t>Κρυπτόλεξο</a:t>
            </a:r>
            <a:endParaRPr lang="el-GR" sz="2900" dirty="0" smtClean="0"/>
          </a:p>
          <a:p>
            <a:pPr lvl="1"/>
            <a:r>
              <a:rPr lang="el-GR" sz="2900" i="1" dirty="0" err="1" smtClean="0"/>
              <a:t>Sudoku</a:t>
            </a:r>
            <a:endParaRPr lang="el-GR" sz="2900" dirty="0" smtClean="0"/>
          </a:p>
          <a:p>
            <a:pPr lvl="1"/>
            <a:r>
              <a:rPr lang="el-GR" sz="2900" i="1" dirty="0" smtClean="0"/>
              <a:t>Φιδάκι</a:t>
            </a:r>
          </a:p>
          <a:p>
            <a:pPr lvl="1">
              <a:buNone/>
            </a:pPr>
            <a:endParaRPr lang="el-GR" sz="2900" dirty="0" smtClean="0"/>
          </a:p>
          <a:p>
            <a:pPr lvl="0"/>
            <a:r>
              <a:rPr lang="el-GR" sz="2900" dirty="0" smtClean="0"/>
              <a:t>Προσφέρει τη δυνατότητα διατήρησης λεξικών, ψηφιακών βιβλιοθηκών και </a:t>
            </a:r>
            <a:r>
              <a:rPr lang="el-GR" sz="2900" dirty="0" err="1" smtClean="0"/>
              <a:t>portfolios</a:t>
            </a:r>
            <a:r>
              <a:rPr lang="el-GR" sz="2900" dirty="0" smtClean="0"/>
              <a:t>.</a:t>
            </a:r>
          </a:p>
          <a:p>
            <a:pPr lvl="0"/>
            <a:endParaRPr lang="el-GR" sz="2900" dirty="0" smtClean="0"/>
          </a:p>
          <a:p>
            <a:pPr lvl="0"/>
            <a:r>
              <a:rPr lang="el-GR" sz="2900" dirty="0" smtClean="0"/>
              <a:t>Παρέχει τη δυνατότητα δημιουργίας σημειώσεων μέσω </a:t>
            </a:r>
            <a:r>
              <a:rPr lang="el-GR" sz="2900" dirty="0" err="1" smtClean="0"/>
              <a:t>wikis</a:t>
            </a:r>
            <a:r>
              <a:rPr lang="el-GR" sz="2900" dirty="0" smtClean="0"/>
              <a:t>.</a:t>
            </a:r>
          </a:p>
          <a:p>
            <a:endParaRPr lang="en-US" dirty="0"/>
          </a:p>
        </p:txBody>
      </p:sp>
      <p:pic>
        <p:nvPicPr>
          <p:cNvPr id="4" name="Picture 3" descr="sima_uoc"/>
          <p:cNvPicPr>
            <a:picLocks noChangeAspect="1" noChangeArrowheads="1"/>
          </p:cNvPicPr>
          <p:nvPr/>
        </p:nvPicPr>
        <p:blipFill>
          <a:blip r:embed="rId3" cstate="print"/>
          <a:srcRect/>
          <a:stretch>
            <a:fillRect/>
          </a:stretch>
        </p:blipFill>
        <p:spPr bwMode="auto">
          <a:xfrm>
            <a:off x="251521" y="530323"/>
            <a:ext cx="1259632" cy="1242493"/>
          </a:xfrm>
          <a:prstGeom prst="rect">
            <a:avLst/>
          </a:prstGeom>
          <a:noFill/>
          <a:ln w="9525">
            <a:noFill/>
            <a:miter lim="800000"/>
            <a:headEnd/>
            <a:tailEnd/>
          </a:ln>
        </p:spPr>
      </p:pic>
      <p:pic>
        <p:nvPicPr>
          <p:cNvPr id="5" name="Picture 2" descr="Logo Normal"/>
          <p:cNvPicPr>
            <a:picLocks noChangeAspect="1" noChangeArrowheads="1"/>
          </p:cNvPicPr>
          <p:nvPr/>
        </p:nvPicPr>
        <p:blipFill>
          <a:blip r:embed="rId4" cstate="print"/>
          <a:srcRect/>
          <a:stretch>
            <a:fillRect/>
          </a:stretch>
        </p:blipFill>
        <p:spPr bwMode="auto">
          <a:xfrm>
            <a:off x="6660232" y="548680"/>
            <a:ext cx="1924613" cy="1224136"/>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4824"/>
            <a:ext cx="8229600" cy="4281339"/>
          </a:xfrm>
        </p:spPr>
        <p:txBody>
          <a:bodyPr>
            <a:normAutofit/>
          </a:bodyPr>
          <a:lstStyle/>
          <a:p>
            <a:pPr marL="0" indent="0" algn="ctr">
              <a:lnSpc>
                <a:spcPct val="90000"/>
              </a:lnSpc>
              <a:buNone/>
            </a:pPr>
            <a:r>
              <a:rPr lang="en-US" sz="2200" b="1" dirty="0" smtClean="0">
                <a:solidFill>
                  <a:srgbClr val="660033"/>
                </a:solidFill>
              </a:rPr>
              <a:t>Moodle – </a:t>
            </a:r>
            <a:r>
              <a:rPr lang="el-GR" sz="2200" b="1" dirty="0" smtClean="0">
                <a:solidFill>
                  <a:srgbClr val="660033"/>
                </a:solidFill>
              </a:rPr>
              <a:t>ΣΔΜ ΕΛΛΗΝΟΜΑΘΕΙΑΣ</a:t>
            </a:r>
          </a:p>
          <a:p>
            <a:pPr marL="0" indent="0" algn="ctr">
              <a:lnSpc>
                <a:spcPct val="90000"/>
              </a:lnSpc>
              <a:buNone/>
            </a:pPr>
            <a:endParaRPr lang="en-US" sz="2000" b="1" dirty="0" smtClean="0">
              <a:solidFill>
                <a:srgbClr val="660033"/>
              </a:solidFill>
            </a:endParaRPr>
          </a:p>
          <a:p>
            <a:pPr>
              <a:buNone/>
            </a:pPr>
            <a:r>
              <a:rPr lang="el-GR" dirty="0" smtClean="0"/>
              <a:t>	</a:t>
            </a:r>
            <a:r>
              <a:rPr lang="el-GR" sz="2400" dirty="0" smtClean="0"/>
              <a:t>Στα πλαίσια της προσαρμοστικότητας στο επίπεδο του χρήστη,  το εκπαιδευτικό υλικό του συστήματος που κατασκευάζουμε έχει κατηγοριοποιηθεί σε δύο επίπεδα γνώσης, που βρίσκονται σε συμφωνία με τα καθορισμένα επίπεδα των γλωσσικών γνώσεων της Ευρωπαϊκής Ένωσης (</a:t>
            </a:r>
            <a:r>
              <a:rPr lang="el-GR" sz="2400" u="sng" dirty="0" err="1" smtClean="0">
                <a:hlinkClick r:id="" action="ppaction://hlinkfile"/>
              </a:rPr>
              <a:t>Council</a:t>
            </a:r>
            <a:r>
              <a:rPr lang="el-GR" sz="2400" u="sng" dirty="0" smtClean="0">
                <a:hlinkClick r:id="" action="ppaction://hlinkfile"/>
              </a:rPr>
              <a:t> </a:t>
            </a:r>
            <a:r>
              <a:rPr lang="el-GR" sz="2400" u="sng" dirty="0" err="1" smtClean="0">
                <a:hlinkClick r:id="" action="ppaction://hlinkfile"/>
              </a:rPr>
              <a:t>of</a:t>
            </a:r>
            <a:r>
              <a:rPr lang="el-GR" sz="2400" u="sng" dirty="0" smtClean="0">
                <a:hlinkClick r:id="" action="ppaction://hlinkfile"/>
              </a:rPr>
              <a:t> </a:t>
            </a:r>
            <a:r>
              <a:rPr lang="el-GR" sz="2400" u="sng" dirty="0" err="1" smtClean="0">
                <a:hlinkClick r:id="" action="ppaction://hlinkfile"/>
              </a:rPr>
              <a:t>Europe</a:t>
            </a:r>
            <a:r>
              <a:rPr lang="el-GR" sz="2400" u="sng" dirty="0" smtClean="0">
                <a:hlinkClick r:id="" action="ppaction://hlinkfile"/>
              </a:rPr>
              <a:t>, 2001</a:t>
            </a:r>
            <a:r>
              <a:rPr lang="el-GR" sz="2400" dirty="0" smtClean="0"/>
              <a:t>). </a:t>
            </a:r>
          </a:p>
          <a:p>
            <a:endParaRPr lang="el-GR" dirty="0" smtClean="0"/>
          </a:p>
        </p:txBody>
      </p:sp>
      <p:pic>
        <p:nvPicPr>
          <p:cNvPr id="4" name="Picture 3" descr="sima_uoc"/>
          <p:cNvPicPr>
            <a:picLocks noChangeAspect="1" noChangeArrowheads="1"/>
          </p:cNvPicPr>
          <p:nvPr/>
        </p:nvPicPr>
        <p:blipFill>
          <a:blip r:embed="rId3" cstate="print"/>
          <a:srcRect/>
          <a:stretch>
            <a:fillRect/>
          </a:stretch>
        </p:blipFill>
        <p:spPr bwMode="auto">
          <a:xfrm>
            <a:off x="251521" y="530323"/>
            <a:ext cx="1259632" cy="1242493"/>
          </a:xfrm>
          <a:prstGeom prst="rect">
            <a:avLst/>
          </a:prstGeom>
          <a:noFill/>
          <a:ln w="9525">
            <a:noFill/>
            <a:miter lim="800000"/>
            <a:headEnd/>
            <a:tailEnd/>
          </a:ln>
        </p:spPr>
      </p:pic>
      <p:pic>
        <p:nvPicPr>
          <p:cNvPr id="5" name="Picture 2" descr="Logo Normal"/>
          <p:cNvPicPr>
            <a:picLocks noChangeAspect="1" noChangeArrowheads="1"/>
          </p:cNvPicPr>
          <p:nvPr/>
        </p:nvPicPr>
        <p:blipFill>
          <a:blip r:embed="rId4" cstate="print"/>
          <a:srcRect/>
          <a:stretch>
            <a:fillRect/>
          </a:stretch>
        </p:blipFill>
        <p:spPr bwMode="auto">
          <a:xfrm>
            <a:off x="6660232" y="548680"/>
            <a:ext cx="1924613" cy="1224136"/>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4824"/>
            <a:ext cx="8229600" cy="4281339"/>
          </a:xfrm>
        </p:spPr>
        <p:txBody>
          <a:bodyPr>
            <a:normAutofit fontScale="70000" lnSpcReduction="20000"/>
          </a:bodyPr>
          <a:lstStyle/>
          <a:p>
            <a:pPr marL="0" indent="0" algn="ctr">
              <a:lnSpc>
                <a:spcPct val="90000"/>
              </a:lnSpc>
              <a:buNone/>
            </a:pPr>
            <a:r>
              <a:rPr lang="en-US" sz="3100" b="1" dirty="0" smtClean="0">
                <a:solidFill>
                  <a:srgbClr val="660033"/>
                </a:solidFill>
              </a:rPr>
              <a:t>Moodle – </a:t>
            </a:r>
            <a:r>
              <a:rPr lang="el-GR" sz="3100" b="1" dirty="0" smtClean="0">
                <a:solidFill>
                  <a:srgbClr val="660033"/>
                </a:solidFill>
              </a:rPr>
              <a:t>ΣΔΜ ΕΛΛΗΝΟΜΑΘΕΙΑΣ</a:t>
            </a:r>
          </a:p>
          <a:p>
            <a:pPr marL="0" indent="0" algn="ctr">
              <a:lnSpc>
                <a:spcPct val="90000"/>
              </a:lnSpc>
              <a:buNone/>
            </a:pPr>
            <a:endParaRPr lang="el-GR" sz="2000" b="1" dirty="0" smtClean="0">
              <a:solidFill>
                <a:srgbClr val="660033"/>
              </a:solidFill>
            </a:endParaRPr>
          </a:p>
          <a:p>
            <a:r>
              <a:rPr lang="el-GR" sz="2900" dirty="0" smtClean="0"/>
              <a:t>Καθώς οι χρήστες στους οποίους απευθυνόμαστε είναι χρήστες της σχολικής ηλικίας, το περιεχόμενο καλύπτει διαφορετικά επίπεδα γνώσης. </a:t>
            </a:r>
          </a:p>
          <a:p>
            <a:r>
              <a:rPr lang="el-GR" sz="2900" dirty="0" smtClean="0"/>
              <a:t>Κάθε επίπεδο γνώσης αποτελείται από τμήματα κειμένων και ασκήσεων. </a:t>
            </a:r>
          </a:p>
          <a:p>
            <a:r>
              <a:rPr lang="el-GR" sz="2900" dirty="0" smtClean="0"/>
              <a:t>Τα τμήματα κειμένων αποτελούν ένα εμπλουτισμένο περιεχόμενο που περιέχει μία πληθώρα διαδραστικών λειτουργιών, όπως</a:t>
            </a:r>
            <a:r>
              <a:rPr lang="en-US" sz="2900" dirty="0" smtClean="0"/>
              <a:t>:</a:t>
            </a:r>
            <a:endParaRPr lang="el-GR" sz="2900" dirty="0" smtClean="0"/>
          </a:p>
          <a:p>
            <a:pPr lvl="1"/>
            <a:r>
              <a:rPr lang="el-GR" sz="2900" dirty="0" err="1" smtClean="0"/>
              <a:t>flash</a:t>
            </a:r>
            <a:r>
              <a:rPr lang="el-GR" sz="2900" dirty="0" smtClean="0"/>
              <a:t> </a:t>
            </a:r>
            <a:r>
              <a:rPr lang="el-GR" sz="2900" dirty="0" err="1" smtClean="0"/>
              <a:t>animations</a:t>
            </a:r>
            <a:r>
              <a:rPr lang="el-GR" sz="2900" dirty="0" smtClean="0"/>
              <a:t>, </a:t>
            </a:r>
          </a:p>
          <a:p>
            <a:pPr lvl="1"/>
            <a:r>
              <a:rPr lang="el-GR" sz="2900" dirty="0" smtClean="0"/>
              <a:t>πραγματικά αρχεία ήχου, </a:t>
            </a:r>
          </a:p>
          <a:p>
            <a:pPr lvl="1"/>
            <a:r>
              <a:rPr lang="el-GR" sz="2900" dirty="0" smtClean="0"/>
              <a:t>γραμματικούς κανόνες, </a:t>
            </a:r>
          </a:p>
          <a:p>
            <a:pPr lvl="1"/>
            <a:r>
              <a:rPr lang="el-GR" sz="2900" dirty="0" smtClean="0"/>
              <a:t>λεξικά, </a:t>
            </a:r>
          </a:p>
          <a:p>
            <a:pPr lvl="1"/>
            <a:r>
              <a:rPr lang="el-GR" sz="2900" dirty="0" err="1" smtClean="0"/>
              <a:t>video</a:t>
            </a:r>
            <a:r>
              <a:rPr lang="el-GR" sz="2900" dirty="0" smtClean="0"/>
              <a:t>, </a:t>
            </a:r>
          </a:p>
          <a:p>
            <a:pPr lvl="1"/>
            <a:r>
              <a:rPr lang="el-GR" sz="2900" dirty="0" err="1" smtClean="0"/>
              <a:t>photo</a:t>
            </a:r>
            <a:r>
              <a:rPr lang="el-GR" sz="2900" dirty="0" smtClean="0"/>
              <a:t> </a:t>
            </a:r>
            <a:r>
              <a:rPr lang="el-GR" sz="2900" dirty="0" err="1" smtClean="0"/>
              <a:t>galleries</a:t>
            </a:r>
            <a:r>
              <a:rPr lang="el-GR" sz="2900" dirty="0" smtClean="0"/>
              <a:t> και </a:t>
            </a:r>
          </a:p>
          <a:p>
            <a:pPr lvl="1"/>
            <a:r>
              <a:rPr lang="el-GR" sz="2900" dirty="0" smtClean="0"/>
              <a:t>βοήθεια. </a:t>
            </a:r>
          </a:p>
          <a:p>
            <a:endParaRPr lang="en-US" dirty="0"/>
          </a:p>
        </p:txBody>
      </p:sp>
      <p:pic>
        <p:nvPicPr>
          <p:cNvPr id="4" name="Picture 3" descr="sima_uoc"/>
          <p:cNvPicPr>
            <a:picLocks noChangeAspect="1" noChangeArrowheads="1"/>
          </p:cNvPicPr>
          <p:nvPr/>
        </p:nvPicPr>
        <p:blipFill>
          <a:blip r:embed="rId3" cstate="print"/>
          <a:srcRect/>
          <a:stretch>
            <a:fillRect/>
          </a:stretch>
        </p:blipFill>
        <p:spPr bwMode="auto">
          <a:xfrm>
            <a:off x="251521" y="530323"/>
            <a:ext cx="1259632" cy="1242493"/>
          </a:xfrm>
          <a:prstGeom prst="rect">
            <a:avLst/>
          </a:prstGeom>
          <a:noFill/>
          <a:ln w="9525">
            <a:noFill/>
            <a:miter lim="800000"/>
            <a:headEnd/>
            <a:tailEnd/>
          </a:ln>
        </p:spPr>
      </p:pic>
      <p:pic>
        <p:nvPicPr>
          <p:cNvPr id="5" name="Picture 2" descr="Logo Normal"/>
          <p:cNvPicPr>
            <a:picLocks noChangeAspect="1" noChangeArrowheads="1"/>
          </p:cNvPicPr>
          <p:nvPr/>
        </p:nvPicPr>
        <p:blipFill>
          <a:blip r:embed="rId4" cstate="print"/>
          <a:srcRect/>
          <a:stretch>
            <a:fillRect/>
          </a:stretch>
        </p:blipFill>
        <p:spPr bwMode="auto">
          <a:xfrm>
            <a:off x="6660232" y="548680"/>
            <a:ext cx="1924613" cy="1224136"/>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4824"/>
            <a:ext cx="8229600" cy="4281339"/>
          </a:xfrm>
        </p:spPr>
        <p:txBody>
          <a:bodyPr>
            <a:normAutofit fontScale="55000" lnSpcReduction="20000"/>
          </a:bodyPr>
          <a:lstStyle/>
          <a:p>
            <a:pPr marL="0" indent="0" algn="ctr">
              <a:lnSpc>
                <a:spcPct val="90000"/>
              </a:lnSpc>
              <a:buNone/>
            </a:pPr>
            <a:r>
              <a:rPr lang="en-US" sz="4000" b="1" dirty="0" smtClean="0">
                <a:solidFill>
                  <a:srgbClr val="660033"/>
                </a:solidFill>
              </a:rPr>
              <a:t>Moodle – </a:t>
            </a:r>
            <a:r>
              <a:rPr lang="el-GR" sz="4000" b="1" dirty="0" smtClean="0">
                <a:solidFill>
                  <a:srgbClr val="660033"/>
                </a:solidFill>
              </a:rPr>
              <a:t>ΣΔΜ ΕΛΛΗΝΟΜΑΘΕΙΑΣ</a:t>
            </a:r>
          </a:p>
          <a:p>
            <a:pPr marL="0" indent="0" algn="ctr">
              <a:lnSpc>
                <a:spcPct val="90000"/>
              </a:lnSpc>
              <a:buNone/>
            </a:pPr>
            <a:endParaRPr lang="el-GR" sz="2000" b="1" dirty="0" smtClean="0">
              <a:solidFill>
                <a:srgbClr val="660033"/>
              </a:solidFill>
            </a:endParaRPr>
          </a:p>
          <a:p>
            <a:r>
              <a:rPr lang="el-GR" dirty="0" smtClean="0"/>
              <a:t>Οι ασκήσεις βασίζονται στους παραπάνω τύπους ασκήσεων που προσφέρει το </a:t>
            </a:r>
            <a:r>
              <a:rPr lang="el-GR" dirty="0" err="1" smtClean="0"/>
              <a:t>Moodle</a:t>
            </a:r>
            <a:r>
              <a:rPr lang="el-GR" dirty="0" smtClean="0"/>
              <a:t> αλλά και σε πρόσθετους τύπους (</a:t>
            </a:r>
            <a:r>
              <a:rPr lang="el-GR" dirty="0" err="1" smtClean="0"/>
              <a:t>plug</a:t>
            </a:r>
            <a:r>
              <a:rPr lang="el-GR" dirty="0" smtClean="0"/>
              <a:t>-</a:t>
            </a:r>
            <a:r>
              <a:rPr lang="el-GR" dirty="0" err="1" smtClean="0"/>
              <a:t>ins</a:t>
            </a:r>
            <a:r>
              <a:rPr lang="el-GR" dirty="0" smtClean="0"/>
              <a:t>), αν και έχουν γίνει επεκτάσεις αυτών ώστε να ικανοποιούν πλήρως τους τελικούς χρήστες, που μαθαίνουν ελληνικά. </a:t>
            </a:r>
          </a:p>
          <a:p>
            <a:endParaRPr lang="el-GR" dirty="0" smtClean="0"/>
          </a:p>
          <a:p>
            <a:r>
              <a:rPr lang="el-GR" dirty="0" smtClean="0"/>
              <a:t>Η προσαρμοστικότητα των ασκήσεων (</a:t>
            </a:r>
            <a:r>
              <a:rPr lang="el-GR" dirty="0" err="1" smtClean="0"/>
              <a:t>adaptivity</a:t>
            </a:r>
            <a:r>
              <a:rPr lang="el-GR" dirty="0" smtClean="0"/>
              <a:t>) έγκειται στο γεγονός ότι η πλοήγηση των χρηστών γίνεται βάσει </a:t>
            </a:r>
            <a:r>
              <a:rPr lang="el-GR" dirty="0" err="1" smtClean="0"/>
              <a:t>γνωσιακών</a:t>
            </a:r>
            <a:r>
              <a:rPr lang="el-GR" dirty="0" smtClean="0"/>
              <a:t> επιπέδων δυσκολίας (ευκολότερη άσκηση, άσκηση ίδιου επιπέδου δυσκολίας, δυσκολότερη άσκηση). </a:t>
            </a:r>
          </a:p>
          <a:p>
            <a:pPr>
              <a:buNone/>
            </a:pPr>
            <a:r>
              <a:rPr lang="el-GR" dirty="0" smtClean="0"/>
              <a:t> </a:t>
            </a:r>
          </a:p>
          <a:p>
            <a:r>
              <a:rPr lang="el-GR" dirty="0" smtClean="0"/>
              <a:t>Επιπλέον, η προσαρμοστικότητα που θέλουμε να επιτύχουμε, επωφελείται από το ενσωματωμένο </a:t>
            </a:r>
            <a:r>
              <a:rPr lang="el-GR" dirty="0" err="1" smtClean="0"/>
              <a:t>user</a:t>
            </a:r>
            <a:r>
              <a:rPr lang="el-GR" dirty="0" smtClean="0"/>
              <a:t> </a:t>
            </a:r>
            <a:r>
              <a:rPr lang="el-GR" dirty="0" err="1" smtClean="0"/>
              <a:t>tracking</a:t>
            </a:r>
            <a:r>
              <a:rPr lang="el-GR" dirty="0" smtClean="0"/>
              <a:t> που προσφέρει το </a:t>
            </a:r>
            <a:r>
              <a:rPr lang="el-GR" dirty="0" err="1" smtClean="0"/>
              <a:t>Moodle</a:t>
            </a:r>
            <a:r>
              <a:rPr lang="el-GR" dirty="0" smtClean="0"/>
              <a:t> ώστε να παρέχει ανατροφοδότηση στο χρήστη (</a:t>
            </a:r>
            <a:r>
              <a:rPr lang="el-GR" dirty="0" err="1" smtClean="0"/>
              <a:t>user</a:t>
            </a:r>
            <a:r>
              <a:rPr lang="el-GR" dirty="0" smtClean="0"/>
              <a:t> </a:t>
            </a:r>
            <a:r>
              <a:rPr lang="el-GR" dirty="0" err="1" smtClean="0"/>
              <a:t>feedback</a:t>
            </a:r>
            <a:r>
              <a:rPr lang="el-GR" dirty="0" smtClean="0"/>
              <a:t>) και να κρατάει στατιστικά στοιχεία για τις προσπάθειες επίλυσης των ασκήσεων, τις οποίες προσπαθεί ο κάθε χρήστης ξεχωριστά.</a:t>
            </a:r>
          </a:p>
          <a:p>
            <a:endParaRPr lang="en-US" dirty="0"/>
          </a:p>
        </p:txBody>
      </p:sp>
      <p:pic>
        <p:nvPicPr>
          <p:cNvPr id="4" name="Picture 3" descr="sima_uoc"/>
          <p:cNvPicPr>
            <a:picLocks noChangeAspect="1" noChangeArrowheads="1"/>
          </p:cNvPicPr>
          <p:nvPr/>
        </p:nvPicPr>
        <p:blipFill>
          <a:blip r:embed="rId3" cstate="print"/>
          <a:srcRect/>
          <a:stretch>
            <a:fillRect/>
          </a:stretch>
        </p:blipFill>
        <p:spPr bwMode="auto">
          <a:xfrm>
            <a:off x="251521" y="530323"/>
            <a:ext cx="1259632" cy="1242493"/>
          </a:xfrm>
          <a:prstGeom prst="rect">
            <a:avLst/>
          </a:prstGeom>
          <a:noFill/>
          <a:ln w="9525">
            <a:noFill/>
            <a:miter lim="800000"/>
            <a:headEnd/>
            <a:tailEnd/>
          </a:ln>
        </p:spPr>
      </p:pic>
      <p:pic>
        <p:nvPicPr>
          <p:cNvPr id="5" name="Picture 2" descr="Logo Normal"/>
          <p:cNvPicPr>
            <a:picLocks noChangeAspect="1" noChangeArrowheads="1"/>
          </p:cNvPicPr>
          <p:nvPr/>
        </p:nvPicPr>
        <p:blipFill>
          <a:blip r:embed="rId4" cstate="print"/>
          <a:srcRect/>
          <a:stretch>
            <a:fillRect/>
          </a:stretch>
        </p:blipFill>
        <p:spPr bwMode="auto">
          <a:xfrm>
            <a:off x="6660232" y="548680"/>
            <a:ext cx="1924613" cy="1224136"/>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4824"/>
            <a:ext cx="8229600" cy="4281339"/>
          </a:xfrm>
        </p:spPr>
        <p:txBody>
          <a:bodyPr>
            <a:normAutofit fontScale="70000" lnSpcReduction="20000"/>
          </a:bodyPr>
          <a:lstStyle/>
          <a:p>
            <a:pPr marL="0" indent="0" algn="ctr">
              <a:lnSpc>
                <a:spcPct val="90000"/>
              </a:lnSpc>
              <a:buNone/>
            </a:pPr>
            <a:r>
              <a:rPr lang="en-US" sz="3100" b="1" dirty="0" smtClean="0">
                <a:solidFill>
                  <a:srgbClr val="660033"/>
                </a:solidFill>
              </a:rPr>
              <a:t>Moodle – </a:t>
            </a:r>
            <a:r>
              <a:rPr lang="el-GR" sz="3100" b="1" dirty="0" smtClean="0">
                <a:solidFill>
                  <a:srgbClr val="660033"/>
                </a:solidFill>
              </a:rPr>
              <a:t>ΣΔΜ ΕΛΛΗΝΟΜΑΘΕΙΑΣ</a:t>
            </a:r>
          </a:p>
          <a:p>
            <a:pPr marL="0" indent="0" algn="ctr">
              <a:lnSpc>
                <a:spcPct val="90000"/>
              </a:lnSpc>
              <a:buNone/>
            </a:pPr>
            <a:endParaRPr lang="el-GR" sz="2000" b="1" dirty="0" smtClean="0">
              <a:solidFill>
                <a:srgbClr val="660033"/>
              </a:solidFill>
            </a:endParaRPr>
          </a:p>
          <a:p>
            <a:r>
              <a:rPr lang="el-GR" sz="2600" b="1" dirty="0" smtClean="0"/>
              <a:t>Αρχιτεκτονική του συστήματος</a:t>
            </a:r>
            <a:r>
              <a:rPr lang="en-US" sz="2600" b="1" dirty="0" smtClean="0"/>
              <a:t>:</a:t>
            </a:r>
            <a:endParaRPr lang="el-GR" sz="2600" b="1" dirty="0" smtClean="0"/>
          </a:p>
          <a:p>
            <a:pPr>
              <a:buNone/>
            </a:pPr>
            <a:r>
              <a:rPr lang="el-GR" sz="2600" dirty="0" smtClean="0"/>
              <a:t>	Αυτή η υποενότητα αναλύει την αρχιτεκτονική του συστήματος με περισσότερη λεπτομέρεια, περιγράφοντας τους τρόπους με τους οποίους το </a:t>
            </a:r>
            <a:r>
              <a:rPr lang="en-US" sz="2600" dirty="0" smtClean="0"/>
              <a:t>Moodle </a:t>
            </a:r>
            <a:r>
              <a:rPr lang="el-GR" sz="2600" dirty="0" smtClean="0"/>
              <a:t>συνδυάζεται με τα επιμέρους στοιχεία που αναπτύσσει η ομάδα μας, με σκοπό να παρέχουμε μία ολοκληρωμένη λύση. </a:t>
            </a:r>
          </a:p>
          <a:p>
            <a:pPr>
              <a:buNone/>
            </a:pPr>
            <a:endParaRPr lang="el-GR" sz="2600" dirty="0" smtClean="0"/>
          </a:p>
          <a:p>
            <a:pPr>
              <a:buNone/>
            </a:pPr>
            <a:r>
              <a:rPr lang="el-GR" sz="2600" dirty="0" smtClean="0"/>
              <a:t>	Πιο συγκεκριμένα, τα συστατικά του πυρήνα του </a:t>
            </a:r>
            <a:r>
              <a:rPr lang="en-US" sz="2600" dirty="0" smtClean="0"/>
              <a:t>Moodle </a:t>
            </a:r>
            <a:r>
              <a:rPr lang="el-GR" sz="2600" dirty="0" smtClean="0"/>
              <a:t>μαζί με επιπρόσθετα </a:t>
            </a:r>
            <a:r>
              <a:rPr lang="en-US" sz="2600" dirty="0" smtClean="0"/>
              <a:t>plug</a:t>
            </a:r>
            <a:r>
              <a:rPr lang="el-GR" sz="2600" dirty="0" smtClean="0"/>
              <a:t>-</a:t>
            </a:r>
            <a:r>
              <a:rPr lang="en-US" sz="2600" dirty="0" smtClean="0"/>
              <a:t>ins </a:t>
            </a:r>
            <a:r>
              <a:rPr lang="el-GR" sz="2600" dirty="0" smtClean="0"/>
              <a:t>χρησιμοποιούνται από ένα </a:t>
            </a:r>
            <a:r>
              <a:rPr lang="en-US" sz="2600" dirty="0" smtClean="0"/>
              <a:t>back</a:t>
            </a:r>
            <a:r>
              <a:rPr lang="el-GR" sz="2600" dirty="0" smtClean="0"/>
              <a:t>-</a:t>
            </a:r>
            <a:r>
              <a:rPr lang="en-US" sz="2600" dirty="0" smtClean="0"/>
              <a:t>end </a:t>
            </a:r>
            <a:r>
              <a:rPr lang="el-GR" sz="2600" dirty="0" smtClean="0"/>
              <a:t>σύστημα, το οποίο ενθυλακώνεται από ένα </a:t>
            </a:r>
            <a:r>
              <a:rPr lang="en-US" sz="2600" dirty="0" smtClean="0"/>
              <a:t>front</a:t>
            </a:r>
            <a:r>
              <a:rPr lang="el-GR" sz="2600" dirty="0" smtClean="0"/>
              <a:t>-</a:t>
            </a:r>
            <a:r>
              <a:rPr lang="en-US" sz="2600" dirty="0" smtClean="0"/>
              <a:t>end </a:t>
            </a:r>
            <a:r>
              <a:rPr lang="el-GR" sz="2600" dirty="0" smtClean="0"/>
              <a:t>σύστημα. </a:t>
            </a:r>
          </a:p>
          <a:p>
            <a:pPr>
              <a:buNone/>
            </a:pPr>
            <a:r>
              <a:rPr lang="el-GR" sz="2600" dirty="0" smtClean="0"/>
              <a:t>	</a:t>
            </a:r>
          </a:p>
          <a:p>
            <a:pPr>
              <a:buNone/>
            </a:pPr>
            <a:r>
              <a:rPr lang="el-GR" sz="2600" dirty="0" smtClean="0"/>
              <a:t>	Ένα μέρος του </a:t>
            </a:r>
            <a:r>
              <a:rPr lang="en-US" sz="2600" dirty="0" smtClean="0"/>
              <a:t>front</a:t>
            </a:r>
            <a:r>
              <a:rPr lang="el-GR" sz="2600" dirty="0" smtClean="0"/>
              <a:t>-</a:t>
            </a:r>
            <a:r>
              <a:rPr lang="en-US" sz="2600" dirty="0" smtClean="0"/>
              <a:t>end </a:t>
            </a:r>
            <a:r>
              <a:rPr lang="el-GR" sz="2600" dirty="0" smtClean="0"/>
              <a:t>συστήματος χρησιμοποιεί τα ήδη υπάρχοντα στοιχεία του </a:t>
            </a:r>
            <a:r>
              <a:rPr lang="en-US" sz="2600" dirty="0" smtClean="0"/>
              <a:t>Moodle</a:t>
            </a:r>
            <a:r>
              <a:rPr lang="el-GR" sz="2600" dirty="0" smtClean="0"/>
              <a:t>, ενώ το υπόλοιπο αναπτύσσεται από την ομάδα μας. Η αρχιτεκτονική του συστήματος περιγράφεται από τις Εικόνα 2 και Εικόνα 3. </a:t>
            </a:r>
          </a:p>
          <a:p>
            <a:endParaRPr lang="en-US" dirty="0"/>
          </a:p>
        </p:txBody>
      </p:sp>
      <p:pic>
        <p:nvPicPr>
          <p:cNvPr id="4" name="Picture 3" descr="sima_uoc"/>
          <p:cNvPicPr>
            <a:picLocks noChangeAspect="1" noChangeArrowheads="1"/>
          </p:cNvPicPr>
          <p:nvPr/>
        </p:nvPicPr>
        <p:blipFill>
          <a:blip r:embed="rId3" cstate="print"/>
          <a:srcRect/>
          <a:stretch>
            <a:fillRect/>
          </a:stretch>
        </p:blipFill>
        <p:spPr bwMode="auto">
          <a:xfrm>
            <a:off x="251521" y="530323"/>
            <a:ext cx="1259632" cy="1242493"/>
          </a:xfrm>
          <a:prstGeom prst="rect">
            <a:avLst/>
          </a:prstGeom>
          <a:noFill/>
          <a:ln w="9525">
            <a:noFill/>
            <a:miter lim="800000"/>
            <a:headEnd/>
            <a:tailEnd/>
          </a:ln>
        </p:spPr>
      </p:pic>
      <p:pic>
        <p:nvPicPr>
          <p:cNvPr id="5" name="Picture 2" descr="Logo Normal"/>
          <p:cNvPicPr>
            <a:picLocks noChangeAspect="1" noChangeArrowheads="1"/>
          </p:cNvPicPr>
          <p:nvPr/>
        </p:nvPicPr>
        <p:blipFill>
          <a:blip r:embed="rId4" cstate="print"/>
          <a:srcRect/>
          <a:stretch>
            <a:fillRect/>
          </a:stretch>
        </p:blipFill>
        <p:spPr bwMode="auto">
          <a:xfrm>
            <a:off x="6660232" y="548680"/>
            <a:ext cx="1924613" cy="1224136"/>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4824"/>
            <a:ext cx="8229600" cy="4281339"/>
          </a:xfrm>
        </p:spPr>
        <p:txBody>
          <a:bodyPr>
            <a:normAutofit/>
          </a:bodyPr>
          <a:lstStyle/>
          <a:p>
            <a:pPr marL="0" indent="0" algn="ctr">
              <a:lnSpc>
                <a:spcPct val="90000"/>
              </a:lnSpc>
              <a:buNone/>
            </a:pPr>
            <a:r>
              <a:rPr lang="en-US" sz="2200" b="1" dirty="0" smtClean="0">
                <a:solidFill>
                  <a:srgbClr val="660033"/>
                </a:solidFill>
              </a:rPr>
              <a:t>Moodle – </a:t>
            </a:r>
            <a:r>
              <a:rPr lang="el-GR" sz="2200" b="1" dirty="0" smtClean="0">
                <a:solidFill>
                  <a:srgbClr val="660033"/>
                </a:solidFill>
              </a:rPr>
              <a:t>ΣΔΜ ΕΛΛΗΝΟΜΑΘΕΙΑΣ</a:t>
            </a:r>
          </a:p>
          <a:p>
            <a:endParaRPr lang="en-US" dirty="0"/>
          </a:p>
        </p:txBody>
      </p:sp>
      <p:pic>
        <p:nvPicPr>
          <p:cNvPr id="4" name="Picture 3" descr="sima_uoc"/>
          <p:cNvPicPr>
            <a:picLocks noChangeAspect="1" noChangeArrowheads="1"/>
          </p:cNvPicPr>
          <p:nvPr/>
        </p:nvPicPr>
        <p:blipFill>
          <a:blip r:embed="rId3" cstate="print"/>
          <a:srcRect/>
          <a:stretch>
            <a:fillRect/>
          </a:stretch>
        </p:blipFill>
        <p:spPr bwMode="auto">
          <a:xfrm>
            <a:off x="251521" y="530323"/>
            <a:ext cx="1259632" cy="1242493"/>
          </a:xfrm>
          <a:prstGeom prst="rect">
            <a:avLst/>
          </a:prstGeom>
          <a:noFill/>
          <a:ln w="9525">
            <a:noFill/>
            <a:miter lim="800000"/>
            <a:headEnd/>
            <a:tailEnd/>
          </a:ln>
        </p:spPr>
      </p:pic>
      <p:pic>
        <p:nvPicPr>
          <p:cNvPr id="5" name="Picture 2" descr="Logo Normal"/>
          <p:cNvPicPr>
            <a:picLocks noChangeAspect="1" noChangeArrowheads="1"/>
          </p:cNvPicPr>
          <p:nvPr/>
        </p:nvPicPr>
        <p:blipFill>
          <a:blip r:embed="rId4" cstate="print"/>
          <a:srcRect/>
          <a:stretch>
            <a:fillRect/>
          </a:stretch>
        </p:blipFill>
        <p:spPr bwMode="auto">
          <a:xfrm>
            <a:off x="6660232" y="548680"/>
            <a:ext cx="1924613" cy="1224136"/>
          </a:xfrm>
          <a:prstGeom prst="rect">
            <a:avLst/>
          </a:prstGeom>
          <a:noFill/>
          <a:ln w="9525">
            <a:noFill/>
            <a:miter lim="800000"/>
            <a:headEnd/>
            <a:tailEnd/>
          </a:ln>
        </p:spPr>
      </p:pic>
      <p:pic>
        <p:nvPicPr>
          <p:cNvPr id="6" name="Εικόνα 22"/>
          <p:cNvPicPr/>
          <p:nvPr/>
        </p:nvPicPr>
        <p:blipFill>
          <a:blip r:embed="rId5" cstate="print"/>
          <a:srcRect l="6728" t="17103" r="43773" b="20653"/>
          <a:stretch>
            <a:fillRect/>
          </a:stretch>
        </p:blipFill>
        <p:spPr bwMode="auto">
          <a:xfrm>
            <a:off x="1187625" y="2319250"/>
            <a:ext cx="6840760" cy="3702038"/>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4824"/>
            <a:ext cx="8229600" cy="4281339"/>
          </a:xfrm>
        </p:spPr>
        <p:txBody>
          <a:bodyPr>
            <a:normAutofit/>
          </a:bodyPr>
          <a:lstStyle/>
          <a:p>
            <a:pPr marL="0" indent="0" algn="ctr">
              <a:lnSpc>
                <a:spcPct val="90000"/>
              </a:lnSpc>
              <a:buNone/>
            </a:pPr>
            <a:r>
              <a:rPr lang="en-US" sz="2200" b="1" dirty="0" smtClean="0">
                <a:solidFill>
                  <a:srgbClr val="660033"/>
                </a:solidFill>
              </a:rPr>
              <a:t>Moodle – </a:t>
            </a:r>
            <a:r>
              <a:rPr lang="el-GR" sz="2200" b="1" dirty="0" smtClean="0">
                <a:solidFill>
                  <a:srgbClr val="660033"/>
                </a:solidFill>
              </a:rPr>
              <a:t>ΣΔΜ ΕΛΛΗΝΟΜΑΘΕΙΑΣ</a:t>
            </a:r>
          </a:p>
          <a:p>
            <a:pPr marL="0" indent="0" algn="ctr">
              <a:lnSpc>
                <a:spcPct val="90000"/>
              </a:lnSpc>
              <a:buNone/>
            </a:pPr>
            <a:endParaRPr lang="el-GR" sz="1600" b="1" dirty="0" smtClean="0">
              <a:solidFill>
                <a:srgbClr val="660033"/>
              </a:solidFill>
            </a:endParaRPr>
          </a:p>
          <a:p>
            <a:r>
              <a:rPr lang="el-GR" sz="1800" b="1" dirty="0" smtClean="0"/>
              <a:t>Αρχιτεκτονική του συστήματος</a:t>
            </a:r>
            <a:r>
              <a:rPr lang="en-US" sz="1800" b="1" dirty="0" smtClean="0"/>
              <a:t>:</a:t>
            </a:r>
            <a:endParaRPr lang="el-GR" sz="1800" b="1" dirty="0" smtClean="0"/>
          </a:p>
          <a:p>
            <a:pPr>
              <a:buNone/>
            </a:pPr>
            <a:r>
              <a:rPr lang="el-GR" sz="1800" dirty="0" smtClean="0"/>
              <a:t>	Οι παρακάτω εικόνες δείχνουν τα συστατικά στοιχεία του </a:t>
            </a:r>
            <a:r>
              <a:rPr lang="en-US" sz="1800" dirty="0" smtClean="0"/>
              <a:t>front</a:t>
            </a:r>
            <a:r>
              <a:rPr lang="el-GR" sz="1800" dirty="0" smtClean="0"/>
              <a:t>-</a:t>
            </a:r>
            <a:r>
              <a:rPr lang="en-US" sz="1800" dirty="0" smtClean="0"/>
              <a:t>end</a:t>
            </a:r>
            <a:r>
              <a:rPr lang="el-GR" sz="1800" dirty="0" smtClean="0"/>
              <a:t> και την αρχιτεκτονική του </a:t>
            </a:r>
            <a:r>
              <a:rPr lang="en-US" sz="1800" dirty="0" smtClean="0"/>
              <a:t>back</a:t>
            </a:r>
            <a:r>
              <a:rPr lang="el-GR" sz="1800" dirty="0" smtClean="0"/>
              <a:t>-</a:t>
            </a:r>
            <a:r>
              <a:rPr lang="en-US" sz="1800" dirty="0" smtClean="0"/>
              <a:t>end</a:t>
            </a:r>
            <a:r>
              <a:rPr lang="el-GR" sz="1800" dirty="0" smtClean="0"/>
              <a:t> μέρους:</a:t>
            </a:r>
          </a:p>
          <a:p>
            <a:endParaRPr lang="en-US" dirty="0"/>
          </a:p>
        </p:txBody>
      </p:sp>
      <p:pic>
        <p:nvPicPr>
          <p:cNvPr id="4" name="Picture 3" descr="sima_uoc"/>
          <p:cNvPicPr>
            <a:picLocks noChangeAspect="1" noChangeArrowheads="1"/>
          </p:cNvPicPr>
          <p:nvPr/>
        </p:nvPicPr>
        <p:blipFill>
          <a:blip r:embed="rId3" cstate="print"/>
          <a:srcRect/>
          <a:stretch>
            <a:fillRect/>
          </a:stretch>
        </p:blipFill>
        <p:spPr bwMode="auto">
          <a:xfrm>
            <a:off x="251521" y="530323"/>
            <a:ext cx="1259632" cy="1242493"/>
          </a:xfrm>
          <a:prstGeom prst="rect">
            <a:avLst/>
          </a:prstGeom>
          <a:noFill/>
          <a:ln w="9525">
            <a:noFill/>
            <a:miter lim="800000"/>
            <a:headEnd/>
            <a:tailEnd/>
          </a:ln>
        </p:spPr>
      </p:pic>
      <p:pic>
        <p:nvPicPr>
          <p:cNvPr id="5" name="Picture 2" descr="Logo Normal"/>
          <p:cNvPicPr>
            <a:picLocks noChangeAspect="1" noChangeArrowheads="1"/>
          </p:cNvPicPr>
          <p:nvPr/>
        </p:nvPicPr>
        <p:blipFill>
          <a:blip r:embed="rId4" cstate="print"/>
          <a:srcRect/>
          <a:stretch>
            <a:fillRect/>
          </a:stretch>
        </p:blipFill>
        <p:spPr bwMode="auto">
          <a:xfrm>
            <a:off x="6660232" y="548680"/>
            <a:ext cx="1924613" cy="1224136"/>
          </a:xfrm>
          <a:prstGeom prst="rect">
            <a:avLst/>
          </a:prstGeom>
          <a:noFill/>
          <a:ln w="9525">
            <a:noFill/>
            <a:miter lim="800000"/>
            <a:headEnd/>
            <a:tailEnd/>
          </a:ln>
        </p:spPr>
      </p:pic>
      <p:pic>
        <p:nvPicPr>
          <p:cNvPr id="6" name="Εικόνα 16"/>
          <p:cNvPicPr/>
          <p:nvPr/>
        </p:nvPicPr>
        <p:blipFill>
          <a:blip r:embed="rId5" cstate="print"/>
          <a:srcRect l="6891" t="25235" r="40935" b="22893"/>
          <a:stretch>
            <a:fillRect/>
          </a:stretch>
        </p:blipFill>
        <p:spPr bwMode="auto">
          <a:xfrm>
            <a:off x="971600" y="3573016"/>
            <a:ext cx="7272808" cy="2952328"/>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4824"/>
            <a:ext cx="8229600" cy="4281339"/>
          </a:xfrm>
        </p:spPr>
        <p:txBody>
          <a:bodyPr>
            <a:normAutofit/>
          </a:bodyPr>
          <a:lstStyle/>
          <a:p>
            <a:pPr marL="0" indent="0" algn="ctr">
              <a:lnSpc>
                <a:spcPct val="90000"/>
              </a:lnSpc>
              <a:buNone/>
            </a:pPr>
            <a:r>
              <a:rPr lang="en-US" sz="2000" b="1" dirty="0" smtClean="0">
                <a:solidFill>
                  <a:srgbClr val="660033"/>
                </a:solidFill>
              </a:rPr>
              <a:t>Moodle – </a:t>
            </a:r>
            <a:r>
              <a:rPr lang="el-GR" sz="2000" b="1" dirty="0" smtClean="0">
                <a:solidFill>
                  <a:srgbClr val="660033"/>
                </a:solidFill>
              </a:rPr>
              <a:t>ΣΔΜ ΕΛΛΗΝΟΜΑΘΕΙΑΣ</a:t>
            </a:r>
          </a:p>
          <a:p>
            <a:endParaRPr lang="en-US" dirty="0"/>
          </a:p>
        </p:txBody>
      </p:sp>
      <p:pic>
        <p:nvPicPr>
          <p:cNvPr id="4" name="Picture 3" descr="sima_uoc"/>
          <p:cNvPicPr>
            <a:picLocks noChangeAspect="1" noChangeArrowheads="1"/>
          </p:cNvPicPr>
          <p:nvPr/>
        </p:nvPicPr>
        <p:blipFill>
          <a:blip r:embed="rId3" cstate="print"/>
          <a:srcRect/>
          <a:stretch>
            <a:fillRect/>
          </a:stretch>
        </p:blipFill>
        <p:spPr bwMode="auto">
          <a:xfrm>
            <a:off x="251521" y="530323"/>
            <a:ext cx="1259632" cy="1242493"/>
          </a:xfrm>
          <a:prstGeom prst="rect">
            <a:avLst/>
          </a:prstGeom>
          <a:noFill/>
          <a:ln w="9525">
            <a:noFill/>
            <a:miter lim="800000"/>
            <a:headEnd/>
            <a:tailEnd/>
          </a:ln>
        </p:spPr>
      </p:pic>
      <p:pic>
        <p:nvPicPr>
          <p:cNvPr id="5" name="Picture 2" descr="Logo Normal"/>
          <p:cNvPicPr>
            <a:picLocks noChangeAspect="1" noChangeArrowheads="1"/>
          </p:cNvPicPr>
          <p:nvPr/>
        </p:nvPicPr>
        <p:blipFill>
          <a:blip r:embed="rId4" cstate="print"/>
          <a:srcRect/>
          <a:stretch>
            <a:fillRect/>
          </a:stretch>
        </p:blipFill>
        <p:spPr bwMode="auto">
          <a:xfrm>
            <a:off x="6660232" y="548680"/>
            <a:ext cx="1924613" cy="1224136"/>
          </a:xfrm>
          <a:prstGeom prst="rect">
            <a:avLst/>
          </a:prstGeom>
          <a:noFill/>
          <a:ln w="9525">
            <a:noFill/>
            <a:miter lim="800000"/>
            <a:headEnd/>
            <a:tailEnd/>
          </a:ln>
        </p:spPr>
      </p:pic>
      <p:pic>
        <p:nvPicPr>
          <p:cNvPr id="6" name="Εικόνα 19"/>
          <p:cNvPicPr/>
          <p:nvPr/>
        </p:nvPicPr>
        <p:blipFill>
          <a:blip r:embed="rId5" cstate="print"/>
          <a:srcRect l="5630" t="30840" r="40935" b="16171"/>
          <a:stretch>
            <a:fillRect/>
          </a:stretch>
        </p:blipFill>
        <p:spPr bwMode="auto">
          <a:xfrm>
            <a:off x="1043608" y="2275764"/>
            <a:ext cx="7344816" cy="4033556"/>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4824"/>
            <a:ext cx="8229600" cy="4608512"/>
          </a:xfrm>
        </p:spPr>
        <p:txBody>
          <a:bodyPr>
            <a:normAutofit fontScale="40000" lnSpcReduction="20000"/>
          </a:bodyPr>
          <a:lstStyle/>
          <a:p>
            <a:pPr marL="0" indent="0" algn="ctr">
              <a:lnSpc>
                <a:spcPct val="90000"/>
              </a:lnSpc>
              <a:buNone/>
            </a:pPr>
            <a:r>
              <a:rPr lang="en-US" sz="5500" b="1" dirty="0" smtClean="0">
                <a:solidFill>
                  <a:srgbClr val="660033"/>
                </a:solidFill>
              </a:rPr>
              <a:t>Moodle – </a:t>
            </a:r>
            <a:r>
              <a:rPr lang="el-GR" sz="5500" b="1" dirty="0" smtClean="0">
                <a:solidFill>
                  <a:srgbClr val="660033"/>
                </a:solidFill>
              </a:rPr>
              <a:t>ΣΔΜ ΕΛΛΗΝΟΜΑΘΕΙΑΣ</a:t>
            </a:r>
          </a:p>
          <a:p>
            <a:pPr marL="0" indent="0" algn="ctr">
              <a:lnSpc>
                <a:spcPct val="90000"/>
              </a:lnSpc>
              <a:buNone/>
            </a:pPr>
            <a:endParaRPr lang="el-GR" sz="2000" b="1" dirty="0" smtClean="0">
              <a:solidFill>
                <a:srgbClr val="660033"/>
              </a:solidFill>
            </a:endParaRPr>
          </a:p>
          <a:p>
            <a:pPr>
              <a:buNone/>
            </a:pPr>
            <a:r>
              <a:rPr lang="el-GR" dirty="0" smtClean="0"/>
              <a:t>	</a:t>
            </a:r>
            <a:r>
              <a:rPr lang="el-GR" sz="5000" dirty="0" smtClean="0"/>
              <a:t>Πιο συγκεκριμένα, τα συστατικά στοιχεία που χρησιμοποιούνται μπορούν να αναλυθούν ως εξής:</a:t>
            </a:r>
          </a:p>
          <a:p>
            <a:pPr lvl="0" fontAlgn="base"/>
            <a:r>
              <a:rPr lang="el-GR" sz="5000" i="1" dirty="0" smtClean="0"/>
              <a:t>Περιβάλλον πλοήγησης:</a:t>
            </a:r>
            <a:r>
              <a:rPr lang="el-GR" sz="5000" dirty="0" smtClean="0"/>
              <a:t> Δεν υπάρχει διαθέσιμο </a:t>
            </a:r>
            <a:r>
              <a:rPr lang="en-US" sz="5000" dirty="0" smtClean="0"/>
              <a:t>plug</a:t>
            </a:r>
            <a:r>
              <a:rPr lang="el-GR" sz="5000" dirty="0" smtClean="0"/>
              <a:t>-</a:t>
            </a:r>
            <a:r>
              <a:rPr lang="en-US" sz="5000" dirty="0" smtClean="0"/>
              <a:t>in </a:t>
            </a:r>
            <a:r>
              <a:rPr lang="el-GR" sz="5000" dirty="0" smtClean="0"/>
              <a:t>στο </a:t>
            </a:r>
            <a:r>
              <a:rPr lang="en-US" sz="5000" dirty="0" smtClean="0"/>
              <a:t>Moodle</a:t>
            </a:r>
            <a:r>
              <a:rPr lang="el-GR" sz="5000" dirty="0" smtClean="0"/>
              <a:t>, η ομάδα μας το αναπτύσσει εξολοκλήρου, και το προσαρμόζει στις ανάγκες του </a:t>
            </a:r>
            <a:r>
              <a:rPr lang="en-US" sz="5000" dirty="0" smtClean="0"/>
              <a:t>project</a:t>
            </a:r>
            <a:r>
              <a:rPr lang="el-GR" sz="5000" dirty="0" smtClean="0"/>
              <a:t>. </a:t>
            </a:r>
          </a:p>
          <a:p>
            <a:pPr lvl="0" fontAlgn="base"/>
            <a:endParaRPr lang="el-GR" sz="5000" dirty="0" smtClean="0"/>
          </a:p>
          <a:p>
            <a:pPr lvl="0" fontAlgn="base"/>
            <a:r>
              <a:rPr lang="el-GR" sz="5000" i="1" dirty="0" smtClean="0"/>
              <a:t>Σημειωματάριο:</a:t>
            </a:r>
            <a:r>
              <a:rPr lang="el-GR" sz="5000" dirty="0" smtClean="0"/>
              <a:t> Υπάρχει διαθέσιμο </a:t>
            </a:r>
            <a:r>
              <a:rPr lang="en-US" sz="5000" dirty="0" smtClean="0"/>
              <a:t>plug</a:t>
            </a:r>
            <a:r>
              <a:rPr lang="el-GR" sz="5000" dirty="0" smtClean="0"/>
              <a:t>-</a:t>
            </a:r>
            <a:r>
              <a:rPr lang="en-US" sz="5000" dirty="0" smtClean="0"/>
              <a:t>in </a:t>
            </a:r>
            <a:r>
              <a:rPr lang="el-GR" sz="5000" dirty="0" smtClean="0"/>
              <a:t>στο </a:t>
            </a:r>
            <a:r>
              <a:rPr lang="en-US" sz="5000" dirty="0" smtClean="0"/>
              <a:t>Moodle</a:t>
            </a:r>
            <a:r>
              <a:rPr lang="el-GR" sz="5000" dirty="0" smtClean="0"/>
              <a:t>, η ομάδα μας το αναπτύσσει εξολοκλήρου και το προσαρμόζει στις ανάγκες του </a:t>
            </a:r>
            <a:r>
              <a:rPr lang="en-US" sz="5000" dirty="0" smtClean="0"/>
              <a:t>project</a:t>
            </a:r>
            <a:r>
              <a:rPr lang="el-GR" sz="5000" dirty="0" smtClean="0"/>
              <a:t>. </a:t>
            </a:r>
          </a:p>
          <a:p>
            <a:pPr lvl="0" fontAlgn="base"/>
            <a:endParaRPr lang="el-GR" sz="5000" dirty="0" smtClean="0"/>
          </a:p>
          <a:p>
            <a:pPr lvl="0" fontAlgn="base"/>
            <a:r>
              <a:rPr lang="el-GR" sz="5000" i="1" dirty="0" smtClean="0"/>
              <a:t>Καταγραφή κινήσεων χρήστη:</a:t>
            </a:r>
            <a:r>
              <a:rPr lang="el-GR" sz="5000" dirty="0" smtClean="0"/>
              <a:t> Υπάρχει διαθέσιμο </a:t>
            </a:r>
            <a:r>
              <a:rPr lang="en-US" sz="5000" dirty="0" smtClean="0"/>
              <a:t>plug</a:t>
            </a:r>
            <a:r>
              <a:rPr lang="el-GR" sz="5000" dirty="0" smtClean="0"/>
              <a:t>-</a:t>
            </a:r>
            <a:r>
              <a:rPr lang="en-US" sz="5000" dirty="0" smtClean="0"/>
              <a:t>in</a:t>
            </a:r>
            <a:r>
              <a:rPr lang="el-GR" sz="5000" dirty="0" smtClean="0"/>
              <a:t> στο </a:t>
            </a:r>
            <a:r>
              <a:rPr lang="en-US" sz="5000" dirty="0" smtClean="0"/>
              <a:t>Moodle</a:t>
            </a:r>
            <a:r>
              <a:rPr lang="el-GR" sz="5000" dirty="0" smtClean="0"/>
              <a:t>. Η ομάδα μας το προσαρμόζει στις ανάγκες του </a:t>
            </a:r>
            <a:r>
              <a:rPr lang="en-US" sz="5000" dirty="0" smtClean="0"/>
              <a:t>project</a:t>
            </a:r>
            <a:r>
              <a:rPr lang="el-GR" sz="5000" dirty="0" smtClean="0"/>
              <a:t>.</a:t>
            </a:r>
          </a:p>
          <a:p>
            <a:pPr lvl="0" fontAlgn="base"/>
            <a:endParaRPr lang="el-GR" sz="5000" dirty="0" smtClean="0"/>
          </a:p>
          <a:p>
            <a:pPr lvl="0" fontAlgn="base"/>
            <a:r>
              <a:rPr lang="el-GR" sz="5000" i="1" dirty="0" smtClean="0"/>
              <a:t>Βοήθεια:</a:t>
            </a:r>
            <a:r>
              <a:rPr lang="el-GR" sz="5000" dirty="0" smtClean="0"/>
              <a:t> Δεν υπάρχει διαθέσιμο </a:t>
            </a:r>
            <a:r>
              <a:rPr lang="en-US" sz="5000" dirty="0" smtClean="0"/>
              <a:t>plug</a:t>
            </a:r>
            <a:r>
              <a:rPr lang="el-GR" sz="5000" dirty="0" smtClean="0"/>
              <a:t>-</a:t>
            </a:r>
            <a:r>
              <a:rPr lang="en-US" sz="5000" dirty="0" smtClean="0"/>
              <a:t>in</a:t>
            </a:r>
            <a:r>
              <a:rPr lang="el-GR" sz="5000" dirty="0" smtClean="0"/>
              <a:t> στο </a:t>
            </a:r>
            <a:r>
              <a:rPr lang="en-US" sz="5000" dirty="0" smtClean="0"/>
              <a:t>Moodle</a:t>
            </a:r>
            <a:r>
              <a:rPr lang="el-GR" sz="5000" dirty="0" smtClean="0"/>
              <a:t>; η ομάδα μας το αναπτύσσει εξολοκλήρου και το προσαρμόζει στις ανάγκες του </a:t>
            </a:r>
            <a:r>
              <a:rPr lang="en-US" sz="5000" dirty="0" smtClean="0"/>
              <a:t>project</a:t>
            </a:r>
            <a:r>
              <a:rPr lang="el-GR" sz="5000" dirty="0" smtClean="0"/>
              <a:t>.</a:t>
            </a:r>
          </a:p>
          <a:p>
            <a:endParaRPr lang="en-US" dirty="0"/>
          </a:p>
        </p:txBody>
      </p:sp>
      <p:pic>
        <p:nvPicPr>
          <p:cNvPr id="4" name="Picture 3" descr="sima_uoc"/>
          <p:cNvPicPr>
            <a:picLocks noChangeAspect="1" noChangeArrowheads="1"/>
          </p:cNvPicPr>
          <p:nvPr/>
        </p:nvPicPr>
        <p:blipFill>
          <a:blip r:embed="rId3" cstate="print"/>
          <a:srcRect/>
          <a:stretch>
            <a:fillRect/>
          </a:stretch>
        </p:blipFill>
        <p:spPr bwMode="auto">
          <a:xfrm>
            <a:off x="251521" y="530323"/>
            <a:ext cx="1259632" cy="1242493"/>
          </a:xfrm>
          <a:prstGeom prst="rect">
            <a:avLst/>
          </a:prstGeom>
          <a:noFill/>
          <a:ln w="9525">
            <a:noFill/>
            <a:miter lim="800000"/>
            <a:headEnd/>
            <a:tailEnd/>
          </a:ln>
        </p:spPr>
      </p:pic>
      <p:pic>
        <p:nvPicPr>
          <p:cNvPr id="5" name="Picture 2" descr="Logo Normal"/>
          <p:cNvPicPr>
            <a:picLocks noChangeAspect="1" noChangeArrowheads="1"/>
          </p:cNvPicPr>
          <p:nvPr/>
        </p:nvPicPr>
        <p:blipFill>
          <a:blip r:embed="rId4" cstate="print"/>
          <a:srcRect/>
          <a:stretch>
            <a:fillRect/>
          </a:stretch>
        </p:blipFill>
        <p:spPr bwMode="auto">
          <a:xfrm>
            <a:off x="6660232" y="548680"/>
            <a:ext cx="1924613" cy="1224136"/>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4824"/>
            <a:ext cx="8229600" cy="4281339"/>
          </a:xfrm>
        </p:spPr>
        <p:txBody>
          <a:bodyPr>
            <a:normAutofit fontScale="85000" lnSpcReduction="10000"/>
          </a:bodyPr>
          <a:lstStyle/>
          <a:p>
            <a:pPr marL="0" indent="0" algn="ctr">
              <a:lnSpc>
                <a:spcPct val="90000"/>
              </a:lnSpc>
              <a:buNone/>
            </a:pPr>
            <a:r>
              <a:rPr lang="el-GR" sz="2600" b="1" dirty="0" smtClean="0">
                <a:solidFill>
                  <a:srgbClr val="660033"/>
                </a:solidFill>
              </a:rPr>
              <a:t>ΣΥΣΤΗΜΑΤΑ ΔΙΑΧΕΙΡΙΣΗΣ ΜΑΘΗΣΗΣ</a:t>
            </a:r>
          </a:p>
          <a:p>
            <a:pPr marL="0" indent="0" algn="ctr">
              <a:lnSpc>
                <a:spcPct val="90000"/>
              </a:lnSpc>
              <a:buNone/>
            </a:pPr>
            <a:endParaRPr lang="el-GR" sz="2000" b="1" dirty="0" smtClean="0">
              <a:solidFill>
                <a:srgbClr val="660033"/>
              </a:solidFill>
            </a:endParaRPr>
          </a:p>
          <a:p>
            <a:pPr>
              <a:buNone/>
            </a:pPr>
            <a:r>
              <a:rPr lang="el-GR" dirty="0" smtClean="0"/>
              <a:t>	Γενικότερα, υπάρχουν πολλά συστήματα ηλεκτρονικής μάθησης. Παρακάτω παρουσιάζουμε μία αναλυτική περιγραφή των συστημάτων ελληνομάθειας εσωτερικού και εξωτερικού που διατίθενται στην αγορά, των παροχών που προσφέρουν, καθώς και μία συγκριτική μελέτη με το σύστημα ηλεκτρονικής μάθησης που έχουμε επιλέξει για την υλοποίηση της πλατφόρμας ηλεκτρονικής μάθησης, το </a:t>
            </a:r>
            <a:r>
              <a:rPr lang="el-GR" b="1" i="1" dirty="0" err="1" smtClean="0"/>
              <a:t>Moodle</a:t>
            </a:r>
            <a:r>
              <a:rPr lang="el-GR" dirty="0" smtClean="0"/>
              <a:t>.</a:t>
            </a:r>
          </a:p>
          <a:p>
            <a:endParaRPr lang="en-US" dirty="0"/>
          </a:p>
        </p:txBody>
      </p:sp>
      <p:pic>
        <p:nvPicPr>
          <p:cNvPr id="4" name="Picture 3" descr="sima_uoc"/>
          <p:cNvPicPr>
            <a:picLocks noChangeAspect="1" noChangeArrowheads="1"/>
          </p:cNvPicPr>
          <p:nvPr/>
        </p:nvPicPr>
        <p:blipFill>
          <a:blip r:embed="rId3" cstate="print"/>
          <a:srcRect/>
          <a:stretch>
            <a:fillRect/>
          </a:stretch>
        </p:blipFill>
        <p:spPr bwMode="auto">
          <a:xfrm>
            <a:off x="251521" y="530323"/>
            <a:ext cx="1259632" cy="1242493"/>
          </a:xfrm>
          <a:prstGeom prst="rect">
            <a:avLst/>
          </a:prstGeom>
          <a:noFill/>
          <a:ln w="9525">
            <a:noFill/>
            <a:miter lim="800000"/>
            <a:headEnd/>
            <a:tailEnd/>
          </a:ln>
        </p:spPr>
      </p:pic>
      <p:pic>
        <p:nvPicPr>
          <p:cNvPr id="5" name="Picture 2" descr="Logo Normal"/>
          <p:cNvPicPr>
            <a:picLocks noChangeAspect="1" noChangeArrowheads="1"/>
          </p:cNvPicPr>
          <p:nvPr/>
        </p:nvPicPr>
        <p:blipFill>
          <a:blip r:embed="rId4" cstate="print"/>
          <a:srcRect/>
          <a:stretch>
            <a:fillRect/>
          </a:stretch>
        </p:blipFill>
        <p:spPr bwMode="auto">
          <a:xfrm>
            <a:off x="6660232" y="548680"/>
            <a:ext cx="1924613" cy="1224136"/>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4824"/>
            <a:ext cx="8229600" cy="4281339"/>
          </a:xfrm>
        </p:spPr>
        <p:txBody>
          <a:bodyPr>
            <a:normAutofit fontScale="55000" lnSpcReduction="20000"/>
          </a:bodyPr>
          <a:lstStyle/>
          <a:p>
            <a:pPr marL="0" indent="0" algn="ctr">
              <a:lnSpc>
                <a:spcPct val="90000"/>
              </a:lnSpc>
              <a:buNone/>
            </a:pPr>
            <a:r>
              <a:rPr lang="en-US" sz="4000" b="1" dirty="0" smtClean="0">
                <a:solidFill>
                  <a:srgbClr val="660033"/>
                </a:solidFill>
              </a:rPr>
              <a:t>Moodle – </a:t>
            </a:r>
            <a:r>
              <a:rPr lang="el-GR" sz="4000" b="1" dirty="0" smtClean="0">
                <a:solidFill>
                  <a:srgbClr val="660033"/>
                </a:solidFill>
              </a:rPr>
              <a:t>ΣΔΜ ΕΛΛΗΝΟΜΑΘΕΙΑΣ</a:t>
            </a:r>
          </a:p>
          <a:p>
            <a:pPr marL="0" indent="0" algn="ctr">
              <a:lnSpc>
                <a:spcPct val="90000"/>
              </a:lnSpc>
              <a:buNone/>
            </a:pPr>
            <a:endParaRPr lang="el-GR" sz="3500" b="1" dirty="0" smtClean="0">
              <a:solidFill>
                <a:srgbClr val="660033"/>
              </a:solidFill>
            </a:endParaRPr>
          </a:p>
          <a:p>
            <a:pPr fontAlgn="base"/>
            <a:r>
              <a:rPr lang="el-GR" i="1" dirty="0" smtClean="0"/>
              <a:t>Διαδικτυακό υλικό:</a:t>
            </a:r>
            <a:r>
              <a:rPr lang="el-GR" dirty="0" smtClean="0"/>
              <a:t> το διαδικτυακό υλικό αναπτύσσεται και τοποθετείται στην πλατφόρμα από την ομάδα μας. Το στατικό υλικό είναι διαδικτυακό υλικό είναι διαδικτυακές σελίδες, αρχεία κειμένου, αρχεία ήχου, αρχεία </a:t>
            </a:r>
            <a:r>
              <a:rPr lang="en-US" dirty="0" smtClean="0"/>
              <a:t>video</a:t>
            </a:r>
            <a:r>
              <a:rPr lang="el-GR" dirty="0" smtClean="0"/>
              <a:t>, αρχεία </a:t>
            </a:r>
            <a:r>
              <a:rPr lang="en-US" dirty="0" smtClean="0"/>
              <a:t>animation </a:t>
            </a:r>
            <a:r>
              <a:rPr lang="el-GR" dirty="0" smtClean="0"/>
              <a:t>κ.τ.λ. </a:t>
            </a:r>
          </a:p>
          <a:p>
            <a:pPr lvl="0" fontAlgn="base"/>
            <a:endParaRPr lang="el-GR" i="1" dirty="0" smtClean="0"/>
          </a:p>
          <a:p>
            <a:pPr lvl="0" fontAlgn="base"/>
            <a:r>
              <a:rPr lang="el-GR" i="1" dirty="0" smtClean="0"/>
              <a:t>Δραστηριότητες:</a:t>
            </a:r>
            <a:r>
              <a:rPr lang="el-GR" dirty="0" smtClean="0"/>
              <a:t> το διαδικτυακό υλικό αναπτύσσεται και τοποθετείται στην πλατφόρμα από την ομάδα μας σε συνεργασία με την ομάδα γραφικών, την ομάδα παραγωγής περιεχομένου, και την ομάδα παιδαγωγικού σχεδιασμού. </a:t>
            </a:r>
          </a:p>
          <a:p>
            <a:pPr lvl="0" fontAlgn="base">
              <a:buNone/>
            </a:pPr>
            <a:r>
              <a:rPr lang="el-GR" dirty="0" smtClean="0"/>
              <a:t>	Οι δραστηριότητες είναι διαδραστικές και αποτελούνται από παιχνίδια και </a:t>
            </a:r>
            <a:r>
              <a:rPr lang="en-US" dirty="0" smtClean="0"/>
              <a:t>quiz </a:t>
            </a:r>
            <a:r>
              <a:rPr lang="el-GR" dirty="0" smtClean="0"/>
              <a:t>διαφόρων τύπων (</a:t>
            </a:r>
            <a:r>
              <a:rPr lang="en-US" dirty="0" smtClean="0"/>
              <a:t>drag and drop</a:t>
            </a:r>
            <a:r>
              <a:rPr lang="el-GR" dirty="0" smtClean="0"/>
              <a:t>, πολλαπλή επιλογή, συμπλήρωση κενών, σωστό η λάθος κ.τ.λ.). </a:t>
            </a:r>
          </a:p>
          <a:p>
            <a:pPr lvl="0" fontAlgn="base">
              <a:buNone/>
            </a:pPr>
            <a:r>
              <a:rPr lang="el-GR" dirty="0" smtClean="0"/>
              <a:t>	Σε αυτό το σημείο θα πρέπει να τονιστεί ότι τα </a:t>
            </a:r>
            <a:r>
              <a:rPr lang="en-US" dirty="0" smtClean="0"/>
              <a:t>quiz </a:t>
            </a:r>
            <a:r>
              <a:rPr lang="el-GR" dirty="0" smtClean="0"/>
              <a:t>είναι ερωτηματολόγια που χρησιμοποιούνται για ομαδοποίηση των ερωτήσεων που βρίσκονται στην «τράπεζα ερωτήσεων» </a:t>
            </a:r>
            <a:r>
              <a:rPr lang="en-US" dirty="0" smtClean="0"/>
              <a:t>Moodle</a:t>
            </a:r>
            <a:r>
              <a:rPr lang="el-GR" dirty="0" smtClean="0"/>
              <a:t>.</a:t>
            </a:r>
          </a:p>
          <a:p>
            <a:endParaRPr lang="en-US" dirty="0"/>
          </a:p>
        </p:txBody>
      </p:sp>
      <p:pic>
        <p:nvPicPr>
          <p:cNvPr id="4" name="Picture 3" descr="sima_uoc"/>
          <p:cNvPicPr>
            <a:picLocks noChangeAspect="1" noChangeArrowheads="1"/>
          </p:cNvPicPr>
          <p:nvPr/>
        </p:nvPicPr>
        <p:blipFill>
          <a:blip r:embed="rId3" cstate="print"/>
          <a:srcRect/>
          <a:stretch>
            <a:fillRect/>
          </a:stretch>
        </p:blipFill>
        <p:spPr bwMode="auto">
          <a:xfrm>
            <a:off x="251521" y="530323"/>
            <a:ext cx="1259632" cy="1242493"/>
          </a:xfrm>
          <a:prstGeom prst="rect">
            <a:avLst/>
          </a:prstGeom>
          <a:noFill/>
          <a:ln w="9525">
            <a:noFill/>
            <a:miter lim="800000"/>
            <a:headEnd/>
            <a:tailEnd/>
          </a:ln>
        </p:spPr>
      </p:pic>
      <p:pic>
        <p:nvPicPr>
          <p:cNvPr id="5" name="Picture 2" descr="Logo Normal"/>
          <p:cNvPicPr>
            <a:picLocks noChangeAspect="1" noChangeArrowheads="1"/>
          </p:cNvPicPr>
          <p:nvPr/>
        </p:nvPicPr>
        <p:blipFill>
          <a:blip r:embed="rId4" cstate="print"/>
          <a:srcRect/>
          <a:stretch>
            <a:fillRect/>
          </a:stretch>
        </p:blipFill>
        <p:spPr bwMode="auto">
          <a:xfrm>
            <a:off x="6660232" y="548680"/>
            <a:ext cx="1924613" cy="1224136"/>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4824"/>
            <a:ext cx="8229600" cy="4281339"/>
          </a:xfrm>
        </p:spPr>
        <p:txBody>
          <a:bodyPr>
            <a:normAutofit fontScale="62500" lnSpcReduction="20000"/>
          </a:bodyPr>
          <a:lstStyle/>
          <a:p>
            <a:pPr marL="0" indent="0" algn="ctr">
              <a:lnSpc>
                <a:spcPct val="90000"/>
              </a:lnSpc>
              <a:buNone/>
            </a:pPr>
            <a:r>
              <a:rPr lang="en-US" sz="3500" b="1" dirty="0" smtClean="0">
                <a:solidFill>
                  <a:srgbClr val="660033"/>
                </a:solidFill>
              </a:rPr>
              <a:t>Moodle – </a:t>
            </a:r>
            <a:r>
              <a:rPr lang="el-GR" sz="3500" b="1" dirty="0" smtClean="0">
                <a:solidFill>
                  <a:srgbClr val="660033"/>
                </a:solidFill>
              </a:rPr>
              <a:t>ΣΔΜ ΕΛΛΗΝΟΜΑΘΕΙΑΣ</a:t>
            </a:r>
          </a:p>
          <a:p>
            <a:pPr marL="0" indent="0" algn="ctr">
              <a:lnSpc>
                <a:spcPct val="90000"/>
              </a:lnSpc>
              <a:buNone/>
            </a:pPr>
            <a:endParaRPr lang="el-GR" sz="2000" b="1" dirty="0" smtClean="0">
              <a:solidFill>
                <a:srgbClr val="660033"/>
              </a:solidFill>
            </a:endParaRPr>
          </a:p>
          <a:p>
            <a:pPr fontAlgn="base"/>
            <a:r>
              <a:rPr lang="el-GR" i="1" dirty="0" smtClean="0"/>
              <a:t>Τράπεζα ερωτήσεων - Ερωτήσεις:</a:t>
            </a:r>
            <a:r>
              <a:rPr lang="el-GR" dirty="0" smtClean="0"/>
              <a:t> Μερικοί τύποι ερωτήσεων είναι ήδη διαθέσιμοι στο </a:t>
            </a:r>
            <a:r>
              <a:rPr lang="en-US" dirty="0" smtClean="0"/>
              <a:t>Moodle </a:t>
            </a:r>
            <a:r>
              <a:rPr lang="el-GR" dirty="0" smtClean="0"/>
              <a:t>ενώ άλλοι είναι διαθέσιμοι με </a:t>
            </a:r>
            <a:r>
              <a:rPr lang="en-US" dirty="0" smtClean="0"/>
              <a:t>plug</a:t>
            </a:r>
            <a:r>
              <a:rPr lang="el-GR" dirty="0" smtClean="0"/>
              <a:t>-</a:t>
            </a:r>
            <a:r>
              <a:rPr lang="en-US" dirty="0" smtClean="0"/>
              <a:t>ins </a:t>
            </a:r>
            <a:r>
              <a:rPr lang="el-GR" dirty="0" smtClean="0"/>
              <a:t>που έχουν βρεθεί κατόπιν έρευνας και έχουν εγκατασταθεί στην πλατφόρμα. Η λειτουργικότητα των διαφόρων τύπων ερωτήσεων προσαρμόζεται επίσης από την ομάδα μας σύμφωνα με τις απαιτήσεις του </a:t>
            </a:r>
            <a:r>
              <a:rPr lang="en-US" dirty="0" smtClean="0"/>
              <a:t>project</a:t>
            </a:r>
            <a:r>
              <a:rPr lang="el-GR" dirty="0" smtClean="0"/>
              <a:t>. </a:t>
            </a:r>
          </a:p>
          <a:p>
            <a:pPr lvl="0" fontAlgn="base"/>
            <a:endParaRPr lang="el-GR" i="1" dirty="0" smtClean="0"/>
          </a:p>
          <a:p>
            <a:pPr lvl="0" fontAlgn="base"/>
            <a:r>
              <a:rPr lang="el-GR" i="1" dirty="0" smtClean="0"/>
              <a:t>Συνεργατικό σημειωματάριο - </a:t>
            </a:r>
            <a:r>
              <a:rPr lang="en-US" i="1" dirty="0" err="1" smtClean="0"/>
              <a:t>Etherpad</a:t>
            </a:r>
            <a:r>
              <a:rPr lang="en-US" i="1" dirty="0" smtClean="0"/>
              <a:t> </a:t>
            </a:r>
            <a:r>
              <a:rPr lang="en-US" i="1" dirty="0" err="1" smtClean="0"/>
              <a:t>plugin</a:t>
            </a:r>
            <a:r>
              <a:rPr lang="el-GR" i="1" dirty="0" smtClean="0"/>
              <a:t>:</a:t>
            </a:r>
            <a:r>
              <a:rPr lang="el-GR" dirty="0" smtClean="0"/>
              <a:t> Το </a:t>
            </a:r>
            <a:r>
              <a:rPr lang="en-US" dirty="0" err="1" smtClean="0"/>
              <a:t>Etherpad</a:t>
            </a:r>
            <a:r>
              <a:rPr lang="el-GR" dirty="0" smtClean="0"/>
              <a:t> δίνει τη δυνατότητα για τη δημιουργία και χρήση συνεργατικών κειμένων στους χρήστες του </a:t>
            </a:r>
            <a:r>
              <a:rPr lang="en-US" dirty="0" smtClean="0"/>
              <a:t>Moodle</a:t>
            </a:r>
            <a:r>
              <a:rPr lang="el-GR" dirty="0" smtClean="0"/>
              <a:t> στα πρότυπα του </a:t>
            </a:r>
            <a:r>
              <a:rPr lang="en-US" dirty="0" err="1" smtClean="0"/>
              <a:t>GoogleDocs</a:t>
            </a:r>
            <a:r>
              <a:rPr lang="el-GR" dirty="0" smtClean="0"/>
              <a:t>.</a:t>
            </a:r>
          </a:p>
          <a:p>
            <a:pPr lvl="0" fontAlgn="base"/>
            <a:endParaRPr lang="el-GR" dirty="0" smtClean="0"/>
          </a:p>
          <a:p>
            <a:pPr lvl="0" fontAlgn="base"/>
            <a:r>
              <a:rPr lang="el-GR" i="1" dirty="0" smtClean="0"/>
              <a:t>Τηλεδιάσκεψη – </a:t>
            </a:r>
            <a:r>
              <a:rPr lang="en-US" i="1" dirty="0" err="1" smtClean="0"/>
              <a:t>BigBlueButton</a:t>
            </a:r>
            <a:r>
              <a:rPr lang="en-US" i="1" dirty="0" smtClean="0"/>
              <a:t> </a:t>
            </a:r>
            <a:r>
              <a:rPr lang="en-US" i="1" dirty="0" err="1" smtClean="0"/>
              <a:t>plugin</a:t>
            </a:r>
            <a:r>
              <a:rPr lang="el-GR" i="1" dirty="0" smtClean="0"/>
              <a:t>:</a:t>
            </a:r>
            <a:r>
              <a:rPr lang="el-GR" dirty="0" smtClean="0"/>
              <a:t> </a:t>
            </a:r>
            <a:r>
              <a:rPr lang="en-US" dirty="0" smtClean="0"/>
              <a:t>To BBB</a:t>
            </a:r>
            <a:r>
              <a:rPr lang="el-GR" dirty="0" smtClean="0"/>
              <a:t> δίνει τη δυνατότητα για τηλεδιάσκεψη πολλών χρηστών ταυτόχρονα στους χρήστες του </a:t>
            </a:r>
            <a:r>
              <a:rPr lang="en-US" dirty="0" smtClean="0"/>
              <a:t>Moodle</a:t>
            </a:r>
            <a:r>
              <a:rPr lang="el-GR" dirty="0" smtClean="0"/>
              <a:t>.</a:t>
            </a:r>
          </a:p>
          <a:p>
            <a:endParaRPr lang="en-US" dirty="0"/>
          </a:p>
        </p:txBody>
      </p:sp>
      <p:pic>
        <p:nvPicPr>
          <p:cNvPr id="4" name="Picture 3" descr="sima_uoc"/>
          <p:cNvPicPr>
            <a:picLocks noChangeAspect="1" noChangeArrowheads="1"/>
          </p:cNvPicPr>
          <p:nvPr/>
        </p:nvPicPr>
        <p:blipFill>
          <a:blip r:embed="rId3" cstate="print"/>
          <a:srcRect/>
          <a:stretch>
            <a:fillRect/>
          </a:stretch>
        </p:blipFill>
        <p:spPr bwMode="auto">
          <a:xfrm>
            <a:off x="251521" y="530323"/>
            <a:ext cx="1259632" cy="1242493"/>
          </a:xfrm>
          <a:prstGeom prst="rect">
            <a:avLst/>
          </a:prstGeom>
          <a:noFill/>
          <a:ln w="9525">
            <a:noFill/>
            <a:miter lim="800000"/>
            <a:headEnd/>
            <a:tailEnd/>
          </a:ln>
        </p:spPr>
      </p:pic>
      <p:pic>
        <p:nvPicPr>
          <p:cNvPr id="5" name="Picture 2" descr="Logo Normal"/>
          <p:cNvPicPr>
            <a:picLocks noChangeAspect="1" noChangeArrowheads="1"/>
          </p:cNvPicPr>
          <p:nvPr/>
        </p:nvPicPr>
        <p:blipFill>
          <a:blip r:embed="rId4" cstate="print"/>
          <a:srcRect/>
          <a:stretch>
            <a:fillRect/>
          </a:stretch>
        </p:blipFill>
        <p:spPr bwMode="auto">
          <a:xfrm>
            <a:off x="6660232" y="548680"/>
            <a:ext cx="1924613" cy="1224136"/>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4824"/>
            <a:ext cx="8229600" cy="4281339"/>
          </a:xfrm>
        </p:spPr>
        <p:txBody>
          <a:bodyPr>
            <a:normAutofit/>
          </a:bodyPr>
          <a:lstStyle/>
          <a:p>
            <a:pPr marL="0" indent="0" algn="ctr">
              <a:lnSpc>
                <a:spcPct val="90000"/>
              </a:lnSpc>
              <a:buNone/>
            </a:pPr>
            <a:r>
              <a:rPr lang="en-US" sz="2000" b="1" dirty="0" smtClean="0">
                <a:solidFill>
                  <a:srgbClr val="660033"/>
                </a:solidFill>
              </a:rPr>
              <a:t>Moodle – </a:t>
            </a:r>
            <a:r>
              <a:rPr lang="el-GR" sz="2000" b="1" dirty="0" smtClean="0">
                <a:solidFill>
                  <a:srgbClr val="660033"/>
                </a:solidFill>
              </a:rPr>
              <a:t>ΣΔΜ ΕΛΛΗΝΟΜΑΘΕΙΑΣ</a:t>
            </a:r>
          </a:p>
          <a:p>
            <a:r>
              <a:rPr lang="el-GR" sz="1600" dirty="0" smtClean="0"/>
              <a:t>Η επόμενη εικόνα αναπαριστά το διάγραμμα ροής που ακολουθεί ο χρήστης όταν χρησιμοποιεί το σύστημα </a:t>
            </a:r>
            <a:r>
              <a:rPr lang="en-US" sz="1600" dirty="0" smtClean="0"/>
              <a:t>eLearning</a:t>
            </a:r>
            <a:r>
              <a:rPr lang="el-GR" sz="1600" dirty="0" smtClean="0"/>
              <a:t>.</a:t>
            </a:r>
          </a:p>
          <a:p>
            <a:endParaRPr lang="en-US" dirty="0"/>
          </a:p>
        </p:txBody>
      </p:sp>
      <p:pic>
        <p:nvPicPr>
          <p:cNvPr id="4" name="Picture 3" descr="sima_uoc"/>
          <p:cNvPicPr>
            <a:picLocks noChangeAspect="1" noChangeArrowheads="1"/>
          </p:cNvPicPr>
          <p:nvPr/>
        </p:nvPicPr>
        <p:blipFill>
          <a:blip r:embed="rId3" cstate="print"/>
          <a:srcRect/>
          <a:stretch>
            <a:fillRect/>
          </a:stretch>
        </p:blipFill>
        <p:spPr bwMode="auto">
          <a:xfrm>
            <a:off x="251521" y="530323"/>
            <a:ext cx="1259632" cy="1242493"/>
          </a:xfrm>
          <a:prstGeom prst="rect">
            <a:avLst/>
          </a:prstGeom>
          <a:noFill/>
          <a:ln w="9525">
            <a:noFill/>
            <a:miter lim="800000"/>
            <a:headEnd/>
            <a:tailEnd/>
          </a:ln>
        </p:spPr>
      </p:pic>
      <p:pic>
        <p:nvPicPr>
          <p:cNvPr id="5" name="Picture 2" descr="Logo Normal"/>
          <p:cNvPicPr>
            <a:picLocks noChangeAspect="1" noChangeArrowheads="1"/>
          </p:cNvPicPr>
          <p:nvPr/>
        </p:nvPicPr>
        <p:blipFill>
          <a:blip r:embed="rId4" cstate="print"/>
          <a:srcRect/>
          <a:stretch>
            <a:fillRect/>
          </a:stretch>
        </p:blipFill>
        <p:spPr bwMode="auto">
          <a:xfrm>
            <a:off x="6660232" y="548680"/>
            <a:ext cx="1924613" cy="1224136"/>
          </a:xfrm>
          <a:prstGeom prst="rect">
            <a:avLst/>
          </a:prstGeom>
          <a:noFill/>
          <a:ln w="9525">
            <a:noFill/>
            <a:miter lim="800000"/>
            <a:headEnd/>
            <a:tailEnd/>
          </a:ln>
        </p:spPr>
      </p:pic>
      <p:pic>
        <p:nvPicPr>
          <p:cNvPr id="6" name="Εικόνα 1"/>
          <p:cNvPicPr/>
          <p:nvPr/>
        </p:nvPicPr>
        <p:blipFill>
          <a:blip r:embed="rId5" cstate="print"/>
          <a:srcRect l="4205" t="15981" r="58591" b="14771"/>
          <a:stretch>
            <a:fillRect/>
          </a:stretch>
        </p:blipFill>
        <p:spPr bwMode="auto">
          <a:xfrm>
            <a:off x="1043608" y="2780928"/>
            <a:ext cx="7272808" cy="3816424"/>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4824"/>
            <a:ext cx="8229600" cy="4281339"/>
          </a:xfrm>
        </p:spPr>
        <p:txBody>
          <a:bodyPr>
            <a:normAutofit fontScale="70000" lnSpcReduction="20000"/>
          </a:bodyPr>
          <a:lstStyle/>
          <a:p>
            <a:pPr marL="0" indent="0" algn="ctr">
              <a:lnSpc>
                <a:spcPct val="90000"/>
              </a:lnSpc>
              <a:buNone/>
            </a:pPr>
            <a:r>
              <a:rPr lang="el-GR" sz="3100" b="1" dirty="0" smtClean="0">
                <a:solidFill>
                  <a:srgbClr val="660033"/>
                </a:solidFill>
              </a:rPr>
              <a:t>ΣΥΣΤΗΜΑΤΑ ΔΙΑΧΕΙΡΙΣΗΣ ΜΑΘΗΣΗΣ </a:t>
            </a:r>
          </a:p>
          <a:p>
            <a:endParaRPr lang="el-GR" dirty="0" smtClean="0"/>
          </a:p>
          <a:p>
            <a:r>
              <a:rPr lang="el-GR" dirty="0" smtClean="0"/>
              <a:t>Σε αυτήν τη παρουσίαση, περιγράφηκαν οι τρέχουσες εκπαιδευτικές τεχνολογίες και μελετήθηκαν υπάρχοντα συστήματα που χρησιμοποιούνται για την ελληνομάθεια.</a:t>
            </a:r>
          </a:p>
          <a:p>
            <a:endParaRPr lang="el-GR" dirty="0" smtClean="0"/>
          </a:p>
          <a:p>
            <a:r>
              <a:rPr lang="el-GR" dirty="0" smtClean="0"/>
              <a:t>Στηριζόμενοι σε σύγχρονη βιβλιογραφία και έρευνες, αποδεικνύουμε πως η επιλογή του </a:t>
            </a:r>
            <a:r>
              <a:rPr lang="en-US" dirty="0" smtClean="0"/>
              <a:t>Moodle </a:t>
            </a:r>
            <a:r>
              <a:rPr lang="el-GR" dirty="0" smtClean="0"/>
              <a:t>εκμεταλλεύεται τις τελευταίες τάσεις τις τεχνολογίας στοχεύοντας στην κατασκευή μιας καινοτόμας, ολοκληρωμένης λύσης.</a:t>
            </a:r>
          </a:p>
          <a:p>
            <a:endParaRPr lang="el-GR" dirty="0" smtClean="0"/>
          </a:p>
          <a:p>
            <a:r>
              <a:rPr lang="el-GR" dirty="0" smtClean="0"/>
              <a:t>Η πλατφόρμα του </a:t>
            </a:r>
            <a:r>
              <a:rPr lang="en-US" dirty="0" smtClean="0"/>
              <a:t>Moodle </a:t>
            </a:r>
            <a:r>
              <a:rPr lang="el-GR" dirty="0" smtClean="0"/>
              <a:t>στοχεύει στην παράδοση ποιοτικών και ολοκληρωμένων ενοτήτων εκπαιδευτικού υλικού.</a:t>
            </a:r>
          </a:p>
          <a:p>
            <a:endParaRPr lang="en-US" dirty="0"/>
          </a:p>
        </p:txBody>
      </p:sp>
      <p:pic>
        <p:nvPicPr>
          <p:cNvPr id="4" name="Picture 3" descr="sima_uoc"/>
          <p:cNvPicPr>
            <a:picLocks noChangeAspect="1" noChangeArrowheads="1"/>
          </p:cNvPicPr>
          <p:nvPr/>
        </p:nvPicPr>
        <p:blipFill>
          <a:blip r:embed="rId3" cstate="print"/>
          <a:srcRect/>
          <a:stretch>
            <a:fillRect/>
          </a:stretch>
        </p:blipFill>
        <p:spPr bwMode="auto">
          <a:xfrm>
            <a:off x="251521" y="530323"/>
            <a:ext cx="1259632" cy="1242493"/>
          </a:xfrm>
          <a:prstGeom prst="rect">
            <a:avLst/>
          </a:prstGeom>
          <a:noFill/>
          <a:ln w="9525">
            <a:noFill/>
            <a:miter lim="800000"/>
            <a:headEnd/>
            <a:tailEnd/>
          </a:ln>
        </p:spPr>
      </p:pic>
      <p:pic>
        <p:nvPicPr>
          <p:cNvPr id="5" name="Picture 2" descr="Logo Normal"/>
          <p:cNvPicPr>
            <a:picLocks noChangeAspect="1" noChangeArrowheads="1"/>
          </p:cNvPicPr>
          <p:nvPr/>
        </p:nvPicPr>
        <p:blipFill>
          <a:blip r:embed="rId4" cstate="print"/>
          <a:srcRect/>
          <a:stretch>
            <a:fillRect/>
          </a:stretch>
        </p:blipFill>
        <p:spPr bwMode="auto">
          <a:xfrm>
            <a:off x="6660232" y="548680"/>
            <a:ext cx="1924613" cy="1224136"/>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4824"/>
            <a:ext cx="8229600" cy="4281339"/>
          </a:xfrm>
        </p:spPr>
        <p:txBody>
          <a:bodyPr>
            <a:normAutofit/>
          </a:bodyPr>
          <a:lstStyle/>
          <a:p>
            <a:pPr marL="0" indent="0" algn="ctr">
              <a:lnSpc>
                <a:spcPct val="90000"/>
              </a:lnSpc>
              <a:buNone/>
            </a:pPr>
            <a:r>
              <a:rPr lang="el-GR" sz="2200" b="1" dirty="0" smtClean="0">
                <a:solidFill>
                  <a:srgbClr val="660033"/>
                </a:solidFill>
              </a:rPr>
              <a:t>ΣΥΣΤΗΜΑΤΑ ΔΙΑΧΕΙΡΙΣΗΣ ΜΑΘΗΣΗΣ </a:t>
            </a:r>
          </a:p>
          <a:p>
            <a:pPr marL="0" indent="0" algn="ctr">
              <a:lnSpc>
                <a:spcPct val="90000"/>
              </a:lnSpc>
              <a:buNone/>
            </a:pPr>
            <a:endParaRPr lang="el-GR" sz="2000" b="1" dirty="0" smtClean="0">
              <a:solidFill>
                <a:srgbClr val="660033"/>
              </a:solidFill>
            </a:endParaRPr>
          </a:p>
          <a:p>
            <a:pPr>
              <a:buNone/>
            </a:pPr>
            <a:r>
              <a:rPr lang="el-GR" sz="2400" dirty="0" smtClean="0"/>
              <a:t>	Η λειτουργικότητα της πλατφόρμας όμως, δε σταματά στην απλή παράδοση υλικού, αλλά συνεχίζει μέσω προσεγμένων, παιδαγωγικά ορθών και επιστημονικά τεκμηριωμένων τρόπων, με τη χρήση νέων τεχνολογιών, διαδραστικών εργαλείων, πολυμεσικών εφαρμογών, συνεργατικών εργαλείων και πολλών άλλων λειτουργιών, εκμεταλλευόμενοι στο έπακρο τις δυνατότητες που μας προσφέρουν οι εκπαιδευτικές τεχνολογίες. </a:t>
            </a:r>
          </a:p>
          <a:p>
            <a:endParaRPr lang="en-US" dirty="0"/>
          </a:p>
        </p:txBody>
      </p:sp>
      <p:pic>
        <p:nvPicPr>
          <p:cNvPr id="4" name="Picture 3" descr="sima_uoc"/>
          <p:cNvPicPr>
            <a:picLocks noChangeAspect="1" noChangeArrowheads="1"/>
          </p:cNvPicPr>
          <p:nvPr/>
        </p:nvPicPr>
        <p:blipFill>
          <a:blip r:embed="rId3" cstate="print"/>
          <a:srcRect/>
          <a:stretch>
            <a:fillRect/>
          </a:stretch>
        </p:blipFill>
        <p:spPr bwMode="auto">
          <a:xfrm>
            <a:off x="251521" y="530323"/>
            <a:ext cx="1259632" cy="1242493"/>
          </a:xfrm>
          <a:prstGeom prst="rect">
            <a:avLst/>
          </a:prstGeom>
          <a:noFill/>
          <a:ln w="9525">
            <a:noFill/>
            <a:miter lim="800000"/>
            <a:headEnd/>
            <a:tailEnd/>
          </a:ln>
        </p:spPr>
      </p:pic>
      <p:pic>
        <p:nvPicPr>
          <p:cNvPr id="5" name="Picture 2" descr="Logo Normal"/>
          <p:cNvPicPr>
            <a:picLocks noChangeAspect="1" noChangeArrowheads="1"/>
          </p:cNvPicPr>
          <p:nvPr/>
        </p:nvPicPr>
        <p:blipFill>
          <a:blip r:embed="rId4" cstate="print"/>
          <a:srcRect/>
          <a:stretch>
            <a:fillRect/>
          </a:stretch>
        </p:blipFill>
        <p:spPr bwMode="auto">
          <a:xfrm>
            <a:off x="6660232" y="548680"/>
            <a:ext cx="1924613" cy="1224136"/>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4824"/>
            <a:ext cx="8229600" cy="4281339"/>
          </a:xfrm>
        </p:spPr>
        <p:txBody>
          <a:bodyPr>
            <a:normAutofit/>
          </a:bodyPr>
          <a:lstStyle/>
          <a:p>
            <a:pPr marL="0" indent="0" algn="ctr">
              <a:lnSpc>
                <a:spcPct val="90000"/>
              </a:lnSpc>
              <a:buNone/>
            </a:pPr>
            <a:r>
              <a:rPr lang="el-GR" sz="2200" b="1" dirty="0" smtClean="0">
                <a:solidFill>
                  <a:srgbClr val="660033"/>
                </a:solidFill>
              </a:rPr>
              <a:t>ΣΥΣΤΗΜΑΤΑ ΔΙΑΧΕΙΡΙΣΗΣ ΜΑΘΗΣΗΣ </a:t>
            </a:r>
          </a:p>
          <a:p>
            <a:pPr marL="0" indent="0" algn="ctr">
              <a:lnSpc>
                <a:spcPct val="90000"/>
              </a:lnSpc>
              <a:buNone/>
            </a:pPr>
            <a:endParaRPr lang="el-GR" sz="2400" b="1" dirty="0" smtClean="0">
              <a:solidFill>
                <a:srgbClr val="660033"/>
              </a:solidFill>
            </a:endParaRPr>
          </a:p>
          <a:p>
            <a:pPr>
              <a:buNone/>
            </a:pPr>
            <a:r>
              <a:rPr lang="el-GR" dirty="0" smtClean="0"/>
              <a:t>	</a:t>
            </a:r>
            <a:r>
              <a:rPr lang="el-GR" sz="2200" dirty="0" smtClean="0"/>
              <a:t>Η επιλογή του </a:t>
            </a:r>
            <a:r>
              <a:rPr lang="en-US" sz="2200" b="1" dirty="0" smtClean="0"/>
              <a:t>Moodle LMS </a:t>
            </a:r>
            <a:r>
              <a:rPr lang="el-GR" sz="2200" dirty="0" smtClean="0"/>
              <a:t>είναι σημαντική γιατί ο κώδικας του </a:t>
            </a:r>
            <a:r>
              <a:rPr lang="en-US" sz="2200" dirty="0" smtClean="0"/>
              <a:t>Moodle </a:t>
            </a:r>
            <a:r>
              <a:rPr lang="el-GR" sz="2200" dirty="0" smtClean="0"/>
              <a:t>επεκτείνεται και αλλάζει σύμφωνα με τις ανάγκες του εκάστοτε έργου, δεν παύει όμως να προσφέρει ένα πολύ μεγάλο κομμάτι λειτουργικότητας, εξοικονομώντας έτσι χρόνο και οικονομικούς πόρους από οποιαδήποτε ενσωμάτωση. </a:t>
            </a:r>
          </a:p>
          <a:p>
            <a:endParaRPr lang="en-US" dirty="0"/>
          </a:p>
        </p:txBody>
      </p:sp>
      <p:pic>
        <p:nvPicPr>
          <p:cNvPr id="4" name="Picture 3" descr="sima_uoc"/>
          <p:cNvPicPr>
            <a:picLocks noChangeAspect="1" noChangeArrowheads="1"/>
          </p:cNvPicPr>
          <p:nvPr/>
        </p:nvPicPr>
        <p:blipFill>
          <a:blip r:embed="rId3" cstate="print"/>
          <a:srcRect/>
          <a:stretch>
            <a:fillRect/>
          </a:stretch>
        </p:blipFill>
        <p:spPr bwMode="auto">
          <a:xfrm>
            <a:off x="251521" y="530323"/>
            <a:ext cx="1259632" cy="1242493"/>
          </a:xfrm>
          <a:prstGeom prst="rect">
            <a:avLst/>
          </a:prstGeom>
          <a:noFill/>
          <a:ln w="9525">
            <a:noFill/>
            <a:miter lim="800000"/>
            <a:headEnd/>
            <a:tailEnd/>
          </a:ln>
        </p:spPr>
      </p:pic>
      <p:pic>
        <p:nvPicPr>
          <p:cNvPr id="5" name="Picture 2" descr="Logo Normal"/>
          <p:cNvPicPr>
            <a:picLocks noChangeAspect="1" noChangeArrowheads="1"/>
          </p:cNvPicPr>
          <p:nvPr/>
        </p:nvPicPr>
        <p:blipFill>
          <a:blip r:embed="rId4" cstate="print"/>
          <a:srcRect/>
          <a:stretch>
            <a:fillRect/>
          </a:stretch>
        </p:blipFill>
        <p:spPr bwMode="auto">
          <a:xfrm>
            <a:off x="6660232" y="548680"/>
            <a:ext cx="1924613" cy="1224136"/>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4824"/>
            <a:ext cx="8229600" cy="4281339"/>
          </a:xfrm>
        </p:spPr>
        <p:txBody>
          <a:bodyPr>
            <a:normAutofit/>
          </a:bodyPr>
          <a:lstStyle/>
          <a:p>
            <a:pPr marL="0" indent="0" algn="ctr">
              <a:lnSpc>
                <a:spcPct val="90000"/>
              </a:lnSpc>
              <a:buNone/>
            </a:pPr>
            <a:endParaRPr lang="el-GR" sz="4000" b="1" dirty="0" smtClean="0">
              <a:solidFill>
                <a:srgbClr val="660033"/>
              </a:solidFill>
            </a:endParaRPr>
          </a:p>
          <a:p>
            <a:pPr marL="0" indent="0" algn="ctr">
              <a:lnSpc>
                <a:spcPct val="90000"/>
              </a:lnSpc>
              <a:buNone/>
            </a:pPr>
            <a:r>
              <a:rPr lang="el-GR" sz="4000" b="1" dirty="0" smtClean="0">
                <a:solidFill>
                  <a:srgbClr val="660033"/>
                </a:solidFill>
              </a:rPr>
              <a:t>ΤΕΛΟΣ </a:t>
            </a:r>
          </a:p>
          <a:p>
            <a:pPr marL="0" indent="0" algn="ctr">
              <a:lnSpc>
                <a:spcPct val="90000"/>
              </a:lnSpc>
              <a:buNone/>
            </a:pPr>
            <a:r>
              <a:rPr lang="el-GR" sz="4000" b="1" dirty="0" smtClean="0">
                <a:solidFill>
                  <a:srgbClr val="660033"/>
                </a:solidFill>
              </a:rPr>
              <a:t>ΠΑΡΟΥΣΙΑΣΗΣ</a:t>
            </a:r>
          </a:p>
          <a:p>
            <a:pPr marL="0" indent="0" algn="ctr">
              <a:lnSpc>
                <a:spcPct val="90000"/>
              </a:lnSpc>
              <a:buNone/>
            </a:pPr>
            <a:endParaRPr lang="el-GR" sz="4000" b="1" dirty="0" smtClean="0">
              <a:solidFill>
                <a:srgbClr val="660033"/>
              </a:solidFill>
            </a:endParaRPr>
          </a:p>
          <a:p>
            <a:pPr marL="0" indent="0" algn="ctr">
              <a:lnSpc>
                <a:spcPct val="90000"/>
              </a:lnSpc>
              <a:buNone/>
            </a:pPr>
            <a:r>
              <a:rPr lang="el-GR" sz="3000" b="1" dirty="0" smtClean="0">
                <a:solidFill>
                  <a:srgbClr val="660033"/>
                </a:solidFill>
              </a:rPr>
              <a:t>Ευχαριστώ για την προσοχή σας</a:t>
            </a:r>
            <a:endParaRPr lang="en-US" sz="3000" b="1" dirty="0" smtClean="0">
              <a:solidFill>
                <a:srgbClr val="660033"/>
              </a:solidFill>
            </a:endParaRPr>
          </a:p>
          <a:p>
            <a:endParaRPr lang="en-US" dirty="0"/>
          </a:p>
        </p:txBody>
      </p:sp>
      <p:pic>
        <p:nvPicPr>
          <p:cNvPr id="4" name="Picture 3" descr="sima_uoc"/>
          <p:cNvPicPr>
            <a:picLocks noChangeAspect="1" noChangeArrowheads="1"/>
          </p:cNvPicPr>
          <p:nvPr/>
        </p:nvPicPr>
        <p:blipFill>
          <a:blip r:embed="rId3" cstate="print"/>
          <a:srcRect/>
          <a:stretch>
            <a:fillRect/>
          </a:stretch>
        </p:blipFill>
        <p:spPr bwMode="auto">
          <a:xfrm>
            <a:off x="251521" y="530323"/>
            <a:ext cx="1259632" cy="1242493"/>
          </a:xfrm>
          <a:prstGeom prst="rect">
            <a:avLst/>
          </a:prstGeom>
          <a:noFill/>
          <a:ln w="9525">
            <a:noFill/>
            <a:miter lim="800000"/>
            <a:headEnd/>
            <a:tailEnd/>
          </a:ln>
        </p:spPr>
      </p:pic>
      <p:pic>
        <p:nvPicPr>
          <p:cNvPr id="5" name="Picture 2" descr="Logo Normal"/>
          <p:cNvPicPr>
            <a:picLocks noChangeAspect="1" noChangeArrowheads="1"/>
          </p:cNvPicPr>
          <p:nvPr/>
        </p:nvPicPr>
        <p:blipFill>
          <a:blip r:embed="rId4" cstate="print"/>
          <a:srcRect/>
          <a:stretch>
            <a:fillRect/>
          </a:stretch>
        </p:blipFill>
        <p:spPr bwMode="auto">
          <a:xfrm>
            <a:off x="6660232" y="548680"/>
            <a:ext cx="1924613" cy="1224136"/>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4824"/>
            <a:ext cx="8229600" cy="4281339"/>
          </a:xfrm>
        </p:spPr>
        <p:txBody>
          <a:bodyPr>
            <a:normAutofit fontScale="62500" lnSpcReduction="20000"/>
          </a:bodyPr>
          <a:lstStyle/>
          <a:p>
            <a:pPr marL="0" indent="0" algn="ctr">
              <a:lnSpc>
                <a:spcPct val="90000"/>
              </a:lnSpc>
              <a:buNone/>
            </a:pPr>
            <a:r>
              <a:rPr lang="el-GR" sz="3100" b="1" dirty="0" smtClean="0">
                <a:solidFill>
                  <a:srgbClr val="660033"/>
                </a:solidFill>
              </a:rPr>
              <a:t>ΣΥΣΤΗΜΑΤΑ ΔΙΑΧΕΙΡΙΣΗΣ ΜΑΘΗΣΗΣ – </a:t>
            </a:r>
            <a:r>
              <a:rPr lang="en-US" sz="3100" b="1" dirty="0" smtClean="0">
                <a:solidFill>
                  <a:srgbClr val="660033"/>
                </a:solidFill>
              </a:rPr>
              <a:t>ROSETTA STONE</a:t>
            </a:r>
            <a:endParaRPr lang="el-GR" sz="3100" b="1" dirty="0" smtClean="0">
              <a:solidFill>
                <a:srgbClr val="660033"/>
              </a:solidFill>
            </a:endParaRPr>
          </a:p>
          <a:p>
            <a:pPr marL="0" indent="0" algn="ctr">
              <a:lnSpc>
                <a:spcPct val="90000"/>
              </a:lnSpc>
              <a:buNone/>
            </a:pPr>
            <a:endParaRPr lang="el-GR" sz="2000" b="1" dirty="0" smtClean="0">
              <a:solidFill>
                <a:srgbClr val="660033"/>
              </a:solidFill>
            </a:endParaRPr>
          </a:p>
          <a:p>
            <a:r>
              <a:rPr lang="el-GR" b="1" i="1" u="sng" dirty="0" err="1" smtClean="0">
                <a:hlinkClick r:id="rId3"/>
              </a:rPr>
              <a:t>Rosetta</a:t>
            </a:r>
            <a:r>
              <a:rPr lang="el-GR" b="1" i="1" u="sng" dirty="0" smtClean="0">
                <a:hlinkClick r:id="rId3"/>
              </a:rPr>
              <a:t> </a:t>
            </a:r>
            <a:r>
              <a:rPr lang="el-GR" b="1" i="1" u="sng" dirty="0" err="1" smtClean="0">
                <a:hlinkClick r:id="rId3"/>
              </a:rPr>
              <a:t>Stone</a:t>
            </a:r>
            <a:r>
              <a:rPr lang="el-GR" dirty="0" smtClean="0"/>
              <a:t>: Πρόκειται για ένα λογισμικό που στόχο έχει κυρίως την </a:t>
            </a:r>
            <a:r>
              <a:rPr lang="el-GR" dirty="0" err="1" smtClean="0"/>
              <a:t>one</a:t>
            </a:r>
            <a:r>
              <a:rPr lang="el-GR" dirty="0" smtClean="0"/>
              <a:t> - </a:t>
            </a:r>
            <a:r>
              <a:rPr lang="el-GR" dirty="0" err="1" smtClean="0"/>
              <a:t>to</a:t>
            </a:r>
            <a:r>
              <a:rPr lang="el-GR" dirty="0" smtClean="0"/>
              <a:t> - </a:t>
            </a:r>
            <a:r>
              <a:rPr lang="el-GR" dirty="0" err="1" smtClean="0"/>
              <a:t>one</a:t>
            </a:r>
            <a:r>
              <a:rPr lang="el-GR" dirty="0" smtClean="0"/>
              <a:t> ηλεκτρονική εκμάθηση της ελληνικής γλώσσας.</a:t>
            </a:r>
          </a:p>
          <a:p>
            <a:endParaRPr lang="el-GR" dirty="0" smtClean="0"/>
          </a:p>
          <a:p>
            <a:r>
              <a:rPr lang="el-GR" dirty="0" smtClean="0"/>
              <a:t>Διατίθεται τόσο σε μορφή προγράμματος για εγκατάσταση, όσο και σε </a:t>
            </a:r>
            <a:r>
              <a:rPr lang="el-GR" dirty="0" err="1" smtClean="0"/>
              <a:t>online</a:t>
            </a:r>
            <a:r>
              <a:rPr lang="el-GR" dirty="0" smtClean="0"/>
              <a:t> έκδοση. </a:t>
            </a:r>
          </a:p>
          <a:p>
            <a:endParaRPr lang="el-GR" dirty="0" smtClean="0"/>
          </a:p>
          <a:p>
            <a:r>
              <a:rPr lang="el-GR" dirty="0" smtClean="0"/>
              <a:t>Μπορεί να χρησιμοποιηθεί και σε σχολεία, κυρίως ως συμπληρωματική πηγή διδασκαλίας. Απαιτείται η αγορά του για κάθε χρήστη (ενδεικτική τιμή για τα επίπεδα 1-3 στα ελληνικά είναι 259 ευρώ το άτομο για 12 μήνες). </a:t>
            </a:r>
          </a:p>
          <a:p>
            <a:endParaRPr lang="el-GR" dirty="0" smtClean="0"/>
          </a:p>
          <a:p>
            <a:r>
              <a:rPr lang="el-GR" dirty="0" smtClean="0"/>
              <a:t>Η φιλοσοφία των μαθημάτων έγκειται στην εμβάθυνση της γλώσσας με συνδυασμό εικόνας, κειμένου και ήχου, χωρίς μεταφράσεις. </a:t>
            </a:r>
          </a:p>
          <a:p>
            <a:endParaRPr lang="en-US" dirty="0"/>
          </a:p>
        </p:txBody>
      </p:sp>
      <p:pic>
        <p:nvPicPr>
          <p:cNvPr id="4" name="Picture 3" descr="sima_uoc"/>
          <p:cNvPicPr>
            <a:picLocks noChangeAspect="1" noChangeArrowheads="1"/>
          </p:cNvPicPr>
          <p:nvPr/>
        </p:nvPicPr>
        <p:blipFill>
          <a:blip r:embed="rId4" cstate="print"/>
          <a:srcRect/>
          <a:stretch>
            <a:fillRect/>
          </a:stretch>
        </p:blipFill>
        <p:spPr bwMode="auto">
          <a:xfrm>
            <a:off x="251521" y="530323"/>
            <a:ext cx="1259632" cy="1242493"/>
          </a:xfrm>
          <a:prstGeom prst="rect">
            <a:avLst/>
          </a:prstGeom>
          <a:noFill/>
          <a:ln w="9525">
            <a:noFill/>
            <a:miter lim="800000"/>
            <a:headEnd/>
            <a:tailEnd/>
          </a:ln>
        </p:spPr>
      </p:pic>
      <p:pic>
        <p:nvPicPr>
          <p:cNvPr id="5" name="Picture 2" descr="Logo Normal"/>
          <p:cNvPicPr>
            <a:picLocks noChangeAspect="1" noChangeArrowheads="1"/>
          </p:cNvPicPr>
          <p:nvPr/>
        </p:nvPicPr>
        <p:blipFill>
          <a:blip r:embed="rId5" cstate="print"/>
          <a:srcRect/>
          <a:stretch>
            <a:fillRect/>
          </a:stretch>
        </p:blipFill>
        <p:spPr bwMode="auto">
          <a:xfrm>
            <a:off x="6660232" y="548680"/>
            <a:ext cx="1924613" cy="1224136"/>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4824"/>
            <a:ext cx="8229600" cy="4281339"/>
          </a:xfrm>
        </p:spPr>
        <p:txBody>
          <a:bodyPr>
            <a:normAutofit fontScale="85000" lnSpcReduction="20000"/>
          </a:bodyPr>
          <a:lstStyle/>
          <a:p>
            <a:pPr marL="0" indent="0" algn="ctr">
              <a:lnSpc>
                <a:spcPct val="90000"/>
              </a:lnSpc>
              <a:buNone/>
            </a:pPr>
            <a:r>
              <a:rPr lang="el-GR" sz="2600" b="1" dirty="0" smtClean="0">
                <a:solidFill>
                  <a:srgbClr val="660033"/>
                </a:solidFill>
              </a:rPr>
              <a:t>ΣΥΣΤΗΜΑΤΑ ΔΙΑΧΕΙΡΙΣΗΣ ΜΑΘΗΣΗΣ – </a:t>
            </a:r>
            <a:r>
              <a:rPr lang="en-US" sz="2600" b="1" dirty="0" smtClean="0">
                <a:solidFill>
                  <a:srgbClr val="660033"/>
                </a:solidFill>
              </a:rPr>
              <a:t>ROSETTA STONE</a:t>
            </a:r>
          </a:p>
          <a:p>
            <a:pPr marL="0" indent="0" algn="ctr">
              <a:lnSpc>
                <a:spcPct val="90000"/>
              </a:lnSpc>
              <a:buNone/>
            </a:pPr>
            <a:endParaRPr lang="el-GR" sz="2000" b="1" dirty="0" smtClean="0">
              <a:solidFill>
                <a:srgbClr val="660033"/>
              </a:solidFill>
            </a:endParaRPr>
          </a:p>
          <a:p>
            <a:r>
              <a:rPr lang="el-GR" sz="2800" dirty="0" smtClean="0"/>
              <a:t>Μετά το πέρας κάποιων μαθημάτων, δίνει τη δυνατότητα στους χρήστες-μαθητές να συμμετάσχουν σε δικτυακό μάθημα, είτε ωριαίο είτε 25λεπτο, το οποίο πραγματοποιείται σε συγκεκριμένη ώρα και μέρα και προϋποθέτει τη δήλωση συμμετοχής.</a:t>
            </a:r>
            <a:endParaRPr lang="en-US" sz="2800" dirty="0" smtClean="0"/>
          </a:p>
          <a:p>
            <a:endParaRPr lang="el-GR" sz="2800" dirty="0" smtClean="0"/>
          </a:p>
          <a:p>
            <a:r>
              <a:rPr lang="el-GR" sz="2800" dirty="0" smtClean="0"/>
              <a:t>Η τηλεδιάσκεψη - μάθημα γίνεται μέσα από την πλατφόρμα του </a:t>
            </a:r>
            <a:r>
              <a:rPr lang="el-GR" sz="2800" dirty="0" err="1" smtClean="0"/>
              <a:t>Rosetta</a:t>
            </a:r>
            <a:r>
              <a:rPr lang="el-GR" sz="2800" dirty="0" smtClean="0"/>
              <a:t> </a:t>
            </a:r>
            <a:r>
              <a:rPr lang="el-GR" sz="2800" dirty="0" err="1" smtClean="0"/>
              <a:t>Stone</a:t>
            </a:r>
            <a:r>
              <a:rPr lang="el-GR" sz="2800" dirty="0" smtClean="0"/>
              <a:t> (</a:t>
            </a:r>
            <a:r>
              <a:rPr lang="el-GR" sz="2800" i="1" dirty="0" err="1" smtClean="0"/>
              <a:t>TOTALe</a:t>
            </a:r>
            <a:r>
              <a:rPr lang="el-GR" sz="2800" dirty="0" smtClean="0"/>
              <a:t>), αρκεί να υπάρχει καλή σύνδεση στο διαδίκτυο. Στην τηλεδιάσκεψη, οι συμμετέχοντες μπορούν να είναι από οποιαδήποτε χώρα, οπότε ο καθηγητής μιλάει μόνο στη γλώσσα εκμάθησης.</a:t>
            </a:r>
          </a:p>
          <a:p>
            <a:endParaRPr lang="en-US" dirty="0"/>
          </a:p>
        </p:txBody>
      </p:sp>
      <p:pic>
        <p:nvPicPr>
          <p:cNvPr id="4" name="Picture 3" descr="sima_uoc"/>
          <p:cNvPicPr>
            <a:picLocks noChangeAspect="1" noChangeArrowheads="1"/>
          </p:cNvPicPr>
          <p:nvPr/>
        </p:nvPicPr>
        <p:blipFill>
          <a:blip r:embed="rId3" cstate="print"/>
          <a:srcRect/>
          <a:stretch>
            <a:fillRect/>
          </a:stretch>
        </p:blipFill>
        <p:spPr bwMode="auto">
          <a:xfrm>
            <a:off x="251521" y="530323"/>
            <a:ext cx="1259632" cy="1242493"/>
          </a:xfrm>
          <a:prstGeom prst="rect">
            <a:avLst/>
          </a:prstGeom>
          <a:noFill/>
          <a:ln w="9525">
            <a:noFill/>
            <a:miter lim="800000"/>
            <a:headEnd/>
            <a:tailEnd/>
          </a:ln>
        </p:spPr>
      </p:pic>
      <p:pic>
        <p:nvPicPr>
          <p:cNvPr id="5" name="Picture 2" descr="Logo Normal"/>
          <p:cNvPicPr>
            <a:picLocks noChangeAspect="1" noChangeArrowheads="1"/>
          </p:cNvPicPr>
          <p:nvPr/>
        </p:nvPicPr>
        <p:blipFill>
          <a:blip r:embed="rId4" cstate="print"/>
          <a:srcRect/>
          <a:stretch>
            <a:fillRect/>
          </a:stretch>
        </p:blipFill>
        <p:spPr bwMode="auto">
          <a:xfrm>
            <a:off x="6660232" y="548680"/>
            <a:ext cx="1924613" cy="1224136"/>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4824"/>
            <a:ext cx="8229600" cy="4281339"/>
          </a:xfrm>
        </p:spPr>
        <p:txBody>
          <a:bodyPr>
            <a:normAutofit/>
          </a:bodyPr>
          <a:lstStyle/>
          <a:p>
            <a:pPr marL="0" indent="0" algn="ctr">
              <a:lnSpc>
                <a:spcPct val="90000"/>
              </a:lnSpc>
              <a:buNone/>
            </a:pPr>
            <a:r>
              <a:rPr lang="el-GR" sz="2200" b="1" dirty="0" smtClean="0">
                <a:solidFill>
                  <a:srgbClr val="660033"/>
                </a:solidFill>
              </a:rPr>
              <a:t>ΣΥΣΤΗΜΑΤΑ ΔΙΑΧΕΙΡΙΣΗΣ ΜΑΘΗΣΗΣ – </a:t>
            </a:r>
            <a:r>
              <a:rPr lang="en-US" sz="2200" b="1" dirty="0" smtClean="0">
                <a:solidFill>
                  <a:srgbClr val="660033"/>
                </a:solidFill>
              </a:rPr>
              <a:t>ROSETTA STONE</a:t>
            </a:r>
          </a:p>
          <a:p>
            <a:pPr marL="0" indent="0" algn="ctr">
              <a:lnSpc>
                <a:spcPct val="90000"/>
              </a:lnSpc>
              <a:buNone/>
            </a:pPr>
            <a:endParaRPr lang="en-US" sz="2000" b="1" dirty="0" smtClean="0">
              <a:solidFill>
                <a:srgbClr val="660033"/>
              </a:solidFill>
            </a:endParaRPr>
          </a:p>
          <a:p>
            <a:pPr lvl="0"/>
            <a:r>
              <a:rPr lang="el-GR" sz="2200" b="1" u="sng" dirty="0" smtClean="0"/>
              <a:t>Δυνατότητες μάθησης που προσφέρει:</a:t>
            </a:r>
            <a:r>
              <a:rPr lang="el-GR" sz="2200" dirty="0" smtClean="0"/>
              <a:t> </a:t>
            </a:r>
            <a:endParaRPr lang="en-US" sz="2200" dirty="0" smtClean="0"/>
          </a:p>
          <a:p>
            <a:pPr lvl="1"/>
            <a:r>
              <a:rPr lang="el-GR" sz="2200" dirty="0" smtClean="0"/>
              <a:t>Επιτρέπει την </a:t>
            </a:r>
            <a:r>
              <a:rPr lang="en-US" sz="2200" dirty="0" smtClean="0"/>
              <a:t>one</a:t>
            </a:r>
            <a:r>
              <a:rPr lang="el-GR" sz="2200" dirty="0" smtClean="0"/>
              <a:t> - </a:t>
            </a:r>
            <a:r>
              <a:rPr lang="en-US" sz="2200" dirty="0" smtClean="0"/>
              <a:t>to </a:t>
            </a:r>
            <a:r>
              <a:rPr lang="el-GR" sz="2200" dirty="0" smtClean="0"/>
              <a:t>- </a:t>
            </a:r>
            <a:r>
              <a:rPr lang="en-US" sz="2200" dirty="0" smtClean="0"/>
              <a:t>one</a:t>
            </a:r>
            <a:r>
              <a:rPr lang="el-GR" sz="2200" dirty="0" smtClean="0"/>
              <a:t> ηλεκτρονική εκμάθηση της γλώσσας. </a:t>
            </a:r>
            <a:endParaRPr lang="en-US" sz="2200" dirty="0" smtClean="0"/>
          </a:p>
          <a:p>
            <a:pPr lvl="1"/>
            <a:r>
              <a:rPr lang="el-GR" sz="2200" dirty="0" smtClean="0"/>
              <a:t>Πλέον υποστηρίζονται και ιδιαίτερα μαθήματα (</a:t>
            </a:r>
            <a:r>
              <a:rPr lang="en-US" sz="2200" dirty="0" smtClean="0"/>
              <a:t>one</a:t>
            </a:r>
            <a:r>
              <a:rPr lang="el-GR" sz="2200" dirty="0" smtClean="0"/>
              <a:t> - </a:t>
            </a:r>
            <a:r>
              <a:rPr lang="en-US" sz="2200" dirty="0" smtClean="0"/>
              <a:t>to</a:t>
            </a:r>
            <a:r>
              <a:rPr lang="el-GR" sz="2200" dirty="0" smtClean="0"/>
              <a:t> - </a:t>
            </a:r>
            <a:r>
              <a:rPr lang="en-US" sz="2200" dirty="0" smtClean="0"/>
              <a:t>one</a:t>
            </a:r>
            <a:r>
              <a:rPr lang="el-GR" sz="2200" dirty="0" smtClean="0"/>
              <a:t>). </a:t>
            </a:r>
            <a:endParaRPr lang="en-US" sz="2200" dirty="0" smtClean="0"/>
          </a:p>
          <a:p>
            <a:pPr lvl="1"/>
            <a:r>
              <a:rPr lang="el-GR" sz="2200" dirty="0" smtClean="0"/>
              <a:t>Υποστηρίζει την εγγραφή φωνής, την οποία συγκρίνει με χρήση </a:t>
            </a:r>
            <a:r>
              <a:rPr lang="en-US" sz="2200" dirty="0" smtClean="0"/>
              <a:t>native speaker</a:t>
            </a:r>
            <a:r>
              <a:rPr lang="el-GR" sz="2200" dirty="0" smtClean="0"/>
              <a:t>. </a:t>
            </a:r>
            <a:endParaRPr lang="en-US" sz="2200" dirty="0" smtClean="0"/>
          </a:p>
          <a:p>
            <a:pPr lvl="1"/>
            <a:r>
              <a:rPr lang="el-GR" sz="2200" dirty="0" smtClean="0"/>
              <a:t>Παρέχει υποστήριξη μέσω συχνών ερωτήσεων, όπως μέσω </a:t>
            </a:r>
            <a:r>
              <a:rPr lang="en-US" sz="2200" dirty="0" smtClean="0"/>
              <a:t>email</a:t>
            </a:r>
            <a:r>
              <a:rPr lang="el-GR" sz="2200" dirty="0" smtClean="0"/>
              <a:t> και </a:t>
            </a:r>
            <a:r>
              <a:rPr lang="en-US" sz="2200" dirty="0" smtClean="0"/>
              <a:t>live chat</a:t>
            </a:r>
            <a:r>
              <a:rPr lang="el-GR" sz="2200" dirty="0" smtClean="0"/>
              <a:t> (όχι μέσω </a:t>
            </a:r>
            <a:r>
              <a:rPr lang="en-US" sz="2200" dirty="0" smtClean="0"/>
              <a:t>forum</a:t>
            </a:r>
            <a:r>
              <a:rPr lang="el-GR" sz="2200" dirty="0" smtClean="0"/>
              <a:t> ή </a:t>
            </a:r>
            <a:r>
              <a:rPr lang="en-US" sz="2200" dirty="0" smtClean="0"/>
              <a:t>blog</a:t>
            </a:r>
            <a:r>
              <a:rPr lang="el-GR" sz="2200" dirty="0" smtClean="0"/>
              <a:t>).</a:t>
            </a:r>
          </a:p>
          <a:p>
            <a:endParaRPr lang="en-US" dirty="0"/>
          </a:p>
        </p:txBody>
      </p:sp>
      <p:pic>
        <p:nvPicPr>
          <p:cNvPr id="4" name="Picture 3" descr="sima_uoc"/>
          <p:cNvPicPr>
            <a:picLocks noChangeAspect="1" noChangeArrowheads="1"/>
          </p:cNvPicPr>
          <p:nvPr/>
        </p:nvPicPr>
        <p:blipFill>
          <a:blip r:embed="rId3" cstate="print"/>
          <a:srcRect/>
          <a:stretch>
            <a:fillRect/>
          </a:stretch>
        </p:blipFill>
        <p:spPr bwMode="auto">
          <a:xfrm>
            <a:off x="251521" y="530323"/>
            <a:ext cx="1259632" cy="1242493"/>
          </a:xfrm>
          <a:prstGeom prst="rect">
            <a:avLst/>
          </a:prstGeom>
          <a:noFill/>
          <a:ln w="9525">
            <a:noFill/>
            <a:miter lim="800000"/>
            <a:headEnd/>
            <a:tailEnd/>
          </a:ln>
        </p:spPr>
      </p:pic>
      <p:pic>
        <p:nvPicPr>
          <p:cNvPr id="5" name="Picture 2" descr="Logo Normal"/>
          <p:cNvPicPr>
            <a:picLocks noChangeAspect="1" noChangeArrowheads="1"/>
          </p:cNvPicPr>
          <p:nvPr/>
        </p:nvPicPr>
        <p:blipFill>
          <a:blip r:embed="rId4" cstate="print"/>
          <a:srcRect/>
          <a:stretch>
            <a:fillRect/>
          </a:stretch>
        </p:blipFill>
        <p:spPr bwMode="auto">
          <a:xfrm>
            <a:off x="6660232" y="548680"/>
            <a:ext cx="1924613" cy="1224136"/>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4824"/>
            <a:ext cx="8229600" cy="4281339"/>
          </a:xfrm>
        </p:spPr>
        <p:txBody>
          <a:bodyPr>
            <a:normAutofit fontScale="92500"/>
          </a:bodyPr>
          <a:lstStyle/>
          <a:p>
            <a:pPr marL="0" indent="0" algn="ctr">
              <a:lnSpc>
                <a:spcPct val="90000"/>
              </a:lnSpc>
              <a:buNone/>
            </a:pPr>
            <a:r>
              <a:rPr lang="el-GR" sz="2400" b="1" dirty="0" smtClean="0">
                <a:solidFill>
                  <a:srgbClr val="660033"/>
                </a:solidFill>
              </a:rPr>
              <a:t>ΣΥΣΤΗΜΑΤΑ ΔΙΑΧΕΙΡΙΣΗΣ ΜΑΘΗΣΗΣ – </a:t>
            </a:r>
            <a:r>
              <a:rPr lang="en-US" sz="2400" b="1" dirty="0" smtClean="0">
                <a:solidFill>
                  <a:srgbClr val="660033"/>
                </a:solidFill>
              </a:rPr>
              <a:t>ROSETTA STONE</a:t>
            </a:r>
          </a:p>
          <a:p>
            <a:pPr marL="0" indent="0" algn="ctr">
              <a:lnSpc>
                <a:spcPct val="90000"/>
              </a:lnSpc>
              <a:buNone/>
            </a:pPr>
            <a:endParaRPr lang="en-US" sz="2800" b="1" dirty="0" smtClean="0">
              <a:solidFill>
                <a:srgbClr val="660033"/>
              </a:solidFill>
            </a:endParaRPr>
          </a:p>
          <a:p>
            <a:pPr lvl="0"/>
            <a:r>
              <a:rPr lang="el-GR" sz="2400" b="1" u="sng" dirty="0" smtClean="0"/>
              <a:t>Δυνατότητες μάθησης που ΔΕΝ προσφέρει:</a:t>
            </a:r>
            <a:r>
              <a:rPr lang="el-GR" sz="2400" dirty="0" smtClean="0"/>
              <a:t> </a:t>
            </a:r>
            <a:endParaRPr lang="en-US" sz="2400" dirty="0" smtClean="0"/>
          </a:p>
          <a:p>
            <a:pPr lvl="1"/>
            <a:r>
              <a:rPr lang="el-GR" sz="2400" dirty="0" smtClean="0"/>
              <a:t>Δεν υποστηρίζει την έννοια των κοινοτήτων μάθησης, αλλά περιορίζεται κυρίως στη μεμονωμένη εκμάθηση της γλώσσας από πλευράς του χρήστη</a:t>
            </a:r>
            <a:r>
              <a:rPr lang="en-US" sz="2400" dirty="0" smtClean="0"/>
              <a:t>.</a:t>
            </a:r>
          </a:p>
          <a:p>
            <a:pPr lvl="1"/>
            <a:r>
              <a:rPr lang="el-GR" sz="2400" dirty="0" smtClean="0"/>
              <a:t> Επίσης, δεν διαθέτει ενσωματωμένο </a:t>
            </a:r>
            <a:r>
              <a:rPr lang="en-US" sz="2400" dirty="0" smtClean="0"/>
              <a:t>user tracking</a:t>
            </a:r>
            <a:r>
              <a:rPr lang="el-GR" sz="2400" dirty="0" smtClean="0"/>
              <a:t>, δηλαδή καταγραφή του ιστορικού των κινήσεων των μαθητών, που στόχο έχει την καλύτερη δυνατή αξιολόγησή τους. Αντίθετα, απαιτείται η εγκατάσταση και χρήση ενός εργαλείου διαχείρισης γι’ αυτόν το σκοπό, το </a:t>
            </a:r>
            <a:r>
              <a:rPr lang="en-US" sz="2400" i="1" dirty="0" smtClean="0"/>
              <a:t>Rosetta Stone Manager</a:t>
            </a:r>
            <a:r>
              <a:rPr lang="el-GR" sz="2400" dirty="0" smtClean="0"/>
              <a:t>.</a:t>
            </a:r>
          </a:p>
          <a:p>
            <a:endParaRPr lang="en-US" dirty="0"/>
          </a:p>
        </p:txBody>
      </p:sp>
      <p:pic>
        <p:nvPicPr>
          <p:cNvPr id="4" name="Picture 3" descr="sima_uoc"/>
          <p:cNvPicPr>
            <a:picLocks noChangeAspect="1" noChangeArrowheads="1"/>
          </p:cNvPicPr>
          <p:nvPr/>
        </p:nvPicPr>
        <p:blipFill>
          <a:blip r:embed="rId3" cstate="print"/>
          <a:srcRect/>
          <a:stretch>
            <a:fillRect/>
          </a:stretch>
        </p:blipFill>
        <p:spPr bwMode="auto">
          <a:xfrm>
            <a:off x="251521" y="530323"/>
            <a:ext cx="1259632" cy="1242493"/>
          </a:xfrm>
          <a:prstGeom prst="rect">
            <a:avLst/>
          </a:prstGeom>
          <a:noFill/>
          <a:ln w="9525">
            <a:noFill/>
            <a:miter lim="800000"/>
            <a:headEnd/>
            <a:tailEnd/>
          </a:ln>
        </p:spPr>
      </p:pic>
      <p:pic>
        <p:nvPicPr>
          <p:cNvPr id="5" name="Picture 2" descr="Logo Normal"/>
          <p:cNvPicPr>
            <a:picLocks noChangeAspect="1" noChangeArrowheads="1"/>
          </p:cNvPicPr>
          <p:nvPr/>
        </p:nvPicPr>
        <p:blipFill>
          <a:blip r:embed="rId4" cstate="print"/>
          <a:srcRect/>
          <a:stretch>
            <a:fillRect/>
          </a:stretch>
        </p:blipFill>
        <p:spPr bwMode="auto">
          <a:xfrm>
            <a:off x="6660232" y="548680"/>
            <a:ext cx="1924613" cy="1224136"/>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5501</TotalTime>
  <Words>1968</Words>
  <Application>Microsoft Office PowerPoint</Application>
  <PresentationFormat>On-screen Show (4:3)</PresentationFormat>
  <Paragraphs>443</Paragraphs>
  <Slides>56</Slides>
  <Notes>56</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Σχόλιο</dc:creator>
  <cp:lastModifiedBy>Demian</cp:lastModifiedBy>
  <cp:revision>60</cp:revision>
  <dcterms:created xsi:type="dcterms:W3CDTF">2014-11-05T14:25:28Z</dcterms:created>
  <dcterms:modified xsi:type="dcterms:W3CDTF">2015-03-31T07:44:59Z</dcterms:modified>
</cp:coreProperties>
</file>