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61" r:id="rId3"/>
    <p:sldId id="262" r:id="rId4"/>
    <p:sldId id="263" r:id="rId5"/>
    <p:sldId id="264" r:id="rId6"/>
    <p:sldId id="265" r:id="rId7"/>
    <p:sldId id="259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4077"/>
    <a:srgbClr val="A54D9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6" autoAdjust="0"/>
    <p:restoredTop sz="94206" autoAdjust="0"/>
  </p:normalViewPr>
  <p:slideViewPr>
    <p:cSldViewPr>
      <p:cViewPr varScale="1">
        <p:scale>
          <a:sx n="78" d="100"/>
          <a:sy n="78" d="100"/>
        </p:scale>
        <p:origin x="90" y="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E39B-68C5-4C6C-8B23-71BDD6068CFF}" type="datetimeFigureOut">
              <a:rPr lang="el-GR" smtClean="0"/>
              <a:t>14/7/2014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A933E-ACF4-49FE-B179-438D294666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75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155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l-GR" dirty="0" smtClean="0"/>
              <a:t> Όταν μιλάμε</a:t>
            </a:r>
            <a:r>
              <a:rPr lang="el-GR" baseline="0" dirty="0" smtClean="0"/>
              <a:t> για </a:t>
            </a:r>
            <a:r>
              <a:rPr lang="en-US" baseline="0" dirty="0" smtClean="0"/>
              <a:t>client-side </a:t>
            </a:r>
            <a:r>
              <a:rPr lang="el-GR" baseline="0" dirty="0" smtClean="0"/>
              <a:t>εννοούμε κώδικα ο οποίος εκτελείται στον </a:t>
            </a:r>
            <a:r>
              <a:rPr lang="en-US" baseline="0" dirty="0" smtClean="0"/>
              <a:t>browser </a:t>
            </a:r>
            <a:r>
              <a:rPr lang="el-GR" baseline="0" dirty="0" smtClean="0"/>
              <a:t>ή γενικότερα στον υπολογιστή μας. Η</a:t>
            </a:r>
            <a:r>
              <a:rPr lang="en-US" baseline="0" dirty="0" smtClean="0"/>
              <a:t> HTML/CSS </a:t>
            </a:r>
            <a:r>
              <a:rPr lang="el-GR" baseline="0" dirty="0" smtClean="0"/>
              <a:t>πχ. αποθηκεύεται ή γίνεται </a:t>
            </a:r>
            <a:r>
              <a:rPr lang="en-US" baseline="0" dirty="0" smtClean="0"/>
              <a:t>generate </a:t>
            </a:r>
            <a:r>
              <a:rPr lang="el-GR" baseline="0" dirty="0" smtClean="0"/>
              <a:t>από το </a:t>
            </a:r>
            <a:r>
              <a:rPr lang="en-US" baseline="0" dirty="0" smtClean="0"/>
              <a:t>server </a:t>
            </a:r>
            <a:r>
              <a:rPr lang="el-GR" baseline="0" dirty="0" smtClean="0"/>
              <a:t>αλλά ο </a:t>
            </a:r>
            <a:r>
              <a:rPr lang="en-US" baseline="0" dirty="0" smtClean="0"/>
              <a:t>browser </a:t>
            </a:r>
            <a:r>
              <a:rPr lang="el-GR" baseline="0" dirty="0" smtClean="0"/>
              <a:t>είναι αυτός που θα την διαβάσει και θα την εκτελέσει ώστε να δείξει κάτι όμορφο στον χρήστη.</a:t>
            </a:r>
          </a:p>
          <a:p>
            <a:pPr>
              <a:buFontTx/>
              <a:buChar char="-"/>
            </a:pPr>
            <a:endParaRPr lang="el-GR" baseline="0" dirty="0" smtClean="0"/>
          </a:p>
          <a:p>
            <a:pPr>
              <a:buFontTx/>
              <a:buChar char="-"/>
            </a:pPr>
            <a:r>
              <a:rPr lang="el-GR" baseline="0" dirty="0" smtClean="0"/>
              <a:t> Ο </a:t>
            </a:r>
            <a:r>
              <a:rPr lang="en-US" baseline="0" dirty="0" smtClean="0"/>
              <a:t>client-side </a:t>
            </a:r>
            <a:r>
              <a:rPr lang="el-GR" baseline="0" dirty="0" smtClean="0"/>
              <a:t>κώδικας μπορεί να λειτουργεί διαφορετικά από έναν υπολογιστή σε έναν άλλο ακόμα και αν βλέπουν την ίδια σελίδα – πχ. διαφορετική ημερομηνία/ώρα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l-GR" baseline="0" dirty="0" smtClean="0"/>
              <a:t>Αυτό μου έχει τύχει προσωπικά να δημιουργεί </a:t>
            </a:r>
            <a:r>
              <a:rPr lang="en-US" baseline="0" dirty="0" smtClean="0"/>
              <a:t>bugs </a:t>
            </a:r>
            <a:r>
              <a:rPr lang="el-GR" baseline="0" dirty="0" smtClean="0"/>
              <a:t>σε κώδικα μου – ο κώδικας έφερνε τα </a:t>
            </a:r>
            <a:r>
              <a:rPr lang="en-US" baseline="0" dirty="0" smtClean="0"/>
              <a:t>posts </a:t>
            </a:r>
            <a:r>
              <a:rPr lang="el-GR" baseline="0" dirty="0" smtClean="0"/>
              <a:t>μετά από μια συγκεκριμένη ημερομηνία, οι </a:t>
            </a:r>
            <a:r>
              <a:rPr lang="en-US" baseline="0" dirty="0" smtClean="0"/>
              <a:t>clients </a:t>
            </a:r>
            <a:r>
              <a:rPr lang="el-GR" baseline="0" dirty="0" smtClean="0"/>
              <a:t>που είχαν λάθος ώρα έβλεπαν λάθος αποτελέσματα!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l-GR" baseline="0" dirty="0" smtClean="0"/>
              <a:t> Συνήθεις γλώσσες είναι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Javascript</a:t>
            </a:r>
            <a:r>
              <a:rPr lang="en-US" baseline="0" dirty="0" smtClean="0"/>
              <a:t> </a:t>
            </a:r>
            <a:r>
              <a:rPr lang="el-GR" baseline="0" dirty="0" smtClean="0"/>
              <a:t>και </a:t>
            </a:r>
            <a:r>
              <a:rPr lang="en-US" baseline="0" dirty="0" smtClean="0"/>
              <a:t>Flash-based </a:t>
            </a:r>
            <a:r>
              <a:rPr lang="el-GR" baseline="0" dirty="0" smtClean="0"/>
              <a:t>γλώσσες όπως </a:t>
            </a:r>
            <a:r>
              <a:rPr lang="en-US" baseline="0" dirty="0" err="1" smtClean="0"/>
              <a:t>ActionScript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1AB63-88E2-47BC-B675-5A2484D51A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82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l-GR" baseline="0" dirty="0" smtClean="0"/>
              <a:t>Παράδειγμα με την ώρα για το πώς επηρεάζουν οι παράμετροι του περιβάλλοντος τα αποτελέσματα</a:t>
            </a: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l-GR" baseline="0" dirty="0" smtClean="0"/>
              <a:t>Η καθυστέρηση μπορεί να είναι από ελάχιστα </a:t>
            </a:r>
            <a:r>
              <a:rPr lang="en-US" baseline="0" dirty="0" smtClean="0"/>
              <a:t>millisecond </a:t>
            </a:r>
            <a:r>
              <a:rPr lang="el-GR" baseline="0" dirty="0" smtClean="0"/>
              <a:t>(πχ. </a:t>
            </a:r>
            <a:r>
              <a:rPr lang="en-US" baseline="0" dirty="0" err="1" smtClean="0"/>
              <a:t>Facebook</a:t>
            </a:r>
            <a:r>
              <a:rPr lang="en-US" baseline="0" dirty="0" smtClean="0"/>
              <a:t>) </a:t>
            </a:r>
            <a:r>
              <a:rPr lang="el-GR" baseline="0" dirty="0" smtClean="0"/>
              <a:t>έως αρκετά δευτερόλεπτα αν ο</a:t>
            </a:r>
            <a:r>
              <a:rPr lang="en-US" baseline="0" dirty="0" smtClean="0"/>
              <a:t> server </a:t>
            </a:r>
            <a:r>
              <a:rPr lang="el-GR" baseline="0" dirty="0" smtClean="0"/>
              <a:t>έχει φόρτο ή ο όγκος των αποτελεσμάτων είναι μεγάλος</a:t>
            </a:r>
            <a:endParaRPr lang="en-US" baseline="0" dirty="0" smtClean="0"/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l-GR" baseline="0" dirty="0" smtClean="0"/>
              <a:t>Ευαίσθητα δεδομένα μπορεί να είναι κωδικοί, προσωπικά δεδομένα όπως ονόματα ή ακόμα και αριθμοί πιστωτικών καρτών</a:t>
            </a:r>
            <a:endParaRPr lang="en-US" baseline="0" dirty="0" smtClean="0"/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l-GR" dirty="0" smtClean="0"/>
              <a:t>Ο</a:t>
            </a:r>
            <a:r>
              <a:rPr lang="el-GR" baseline="0" dirty="0" smtClean="0"/>
              <a:t> </a:t>
            </a:r>
            <a:r>
              <a:rPr lang="en-US" baseline="0" dirty="0" smtClean="0"/>
              <a:t>client </a:t>
            </a:r>
            <a:r>
              <a:rPr lang="el-GR" baseline="0" dirty="0" smtClean="0"/>
              <a:t>πρέπει πάντα να θεωρούμε ότι είναι εκτεθειμένος</a:t>
            </a:r>
            <a:r>
              <a:rPr lang="en-US" baseline="0" dirty="0" smtClean="0"/>
              <a:t> </a:t>
            </a:r>
            <a:r>
              <a:rPr lang="el-GR" baseline="0" dirty="0" smtClean="0"/>
              <a:t>– είτε από </a:t>
            </a:r>
            <a:r>
              <a:rPr lang="el-GR" baseline="0" dirty="0" err="1" smtClean="0"/>
              <a:t>αμέλια</a:t>
            </a:r>
            <a:r>
              <a:rPr lang="el-GR" baseline="0" dirty="0" smtClean="0"/>
              <a:t> του χρήστη</a:t>
            </a:r>
            <a:r>
              <a:rPr lang="en-US" baseline="0" dirty="0" smtClean="0"/>
              <a:t> (</a:t>
            </a:r>
            <a:r>
              <a:rPr lang="el-GR" baseline="0" dirty="0" smtClean="0"/>
              <a:t>πχ. αν δεν κάνει </a:t>
            </a:r>
            <a:r>
              <a:rPr lang="en-US" baseline="0" dirty="0" smtClean="0"/>
              <a:t>update </a:t>
            </a:r>
            <a:r>
              <a:rPr lang="el-GR" baseline="0" dirty="0" smtClean="0"/>
              <a:t>τον </a:t>
            </a:r>
            <a:r>
              <a:rPr lang="en-US" baseline="0" dirty="0" smtClean="0"/>
              <a:t>browser </a:t>
            </a:r>
            <a:r>
              <a:rPr lang="el-GR" baseline="0" dirty="0" smtClean="0"/>
              <a:t>του) ή μπορεί ακόμα και ο ίδιος ο χρήστης να είναι κακόβουλος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1AB63-88E2-47BC-B675-5A2484D51A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54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l-GR" dirty="0" smtClean="0"/>
              <a:t>Κάνοντας </a:t>
            </a:r>
            <a:r>
              <a:rPr lang="en-US" dirty="0" smtClean="0"/>
              <a:t>refresh</a:t>
            </a:r>
            <a:r>
              <a:rPr lang="en-US" baseline="0" dirty="0" smtClean="0"/>
              <a:t> </a:t>
            </a:r>
            <a:r>
              <a:rPr lang="el-GR" baseline="0" dirty="0" smtClean="0"/>
              <a:t>τη σελίδα φορτώνουμε νέο </a:t>
            </a:r>
            <a:r>
              <a:rPr lang="en-US" baseline="0" dirty="0" smtClean="0"/>
              <a:t>content </a:t>
            </a:r>
            <a:r>
              <a:rPr lang="el-GR" baseline="0" dirty="0" smtClean="0"/>
              <a:t>από το </a:t>
            </a:r>
            <a:r>
              <a:rPr lang="en-US" baseline="0" dirty="0" smtClean="0"/>
              <a:t>server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l-GR" baseline="0" dirty="0" smtClean="0"/>
              <a:t>Να δείξω παράδειγμα στον πίνακα με </a:t>
            </a:r>
            <a:r>
              <a:rPr lang="en-US" baseline="0" dirty="0" err="1" smtClean="0"/>
              <a:t>ajax</a:t>
            </a:r>
            <a:endParaRPr lang="en-US" baseline="0" dirty="0" smtClean="0"/>
          </a:p>
          <a:p>
            <a:pPr>
              <a:buFontTx/>
              <a:buChar char="-"/>
            </a:pPr>
            <a:endParaRPr lang="el-GR" baseline="0" dirty="0" smtClean="0"/>
          </a:p>
          <a:p>
            <a:pPr>
              <a:buFontTx/>
              <a:buChar char="-"/>
            </a:pPr>
            <a:r>
              <a:rPr lang="el-GR" baseline="0" dirty="0" smtClean="0"/>
              <a:t> </a:t>
            </a:r>
            <a:r>
              <a:rPr lang="en-US" baseline="0" dirty="0" smtClean="0"/>
              <a:t>AJAX: </a:t>
            </a:r>
            <a:r>
              <a:rPr lang="el-GR" baseline="0" dirty="0" smtClean="0"/>
              <a:t>Δεν βολεύει για αμφίδρομη επικοινωνία επειδή το </a:t>
            </a:r>
            <a:r>
              <a:rPr lang="en-US" baseline="0" dirty="0" smtClean="0"/>
              <a:t>connection </a:t>
            </a:r>
            <a:r>
              <a:rPr lang="el-GR" baseline="0" dirty="0" smtClean="0"/>
              <a:t>κλείνει μόλις ο </a:t>
            </a:r>
            <a:r>
              <a:rPr lang="en-US" baseline="0" dirty="0" smtClean="0"/>
              <a:t>server </a:t>
            </a:r>
            <a:r>
              <a:rPr lang="el-GR" baseline="0" dirty="0" smtClean="0"/>
              <a:t>επιστρέψει. Δε μπορεί να στείλει πχ μετά από 1 λεπτό κάτι καινούργιο εκτός αν ο </a:t>
            </a:r>
            <a:r>
              <a:rPr lang="en-US" baseline="0" dirty="0" smtClean="0"/>
              <a:t>client </a:t>
            </a:r>
            <a:r>
              <a:rPr lang="el-GR" baseline="0" dirty="0" smtClean="0"/>
              <a:t>κάνει </a:t>
            </a:r>
            <a:r>
              <a:rPr lang="en-US" baseline="0" dirty="0" smtClean="0"/>
              <a:t>initiate </a:t>
            </a:r>
            <a:r>
              <a:rPr lang="el-GR" baseline="0" dirty="0" smtClean="0"/>
              <a:t>καινούργιο </a:t>
            </a:r>
            <a:r>
              <a:rPr lang="en-US" baseline="0" dirty="0" smtClean="0"/>
              <a:t>request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Push </a:t>
            </a:r>
            <a:r>
              <a:rPr lang="el-GR" baseline="0" dirty="0" smtClean="0"/>
              <a:t>δεδομένα εννοούμε δεδομένα που στέλνει ο </a:t>
            </a:r>
            <a:r>
              <a:rPr lang="en-US" baseline="0" dirty="0" smtClean="0"/>
              <a:t>server. </a:t>
            </a:r>
            <a:r>
              <a:rPr lang="el-GR" baseline="0" dirty="0" smtClean="0"/>
              <a:t>Πχ. σε ένα </a:t>
            </a:r>
            <a:r>
              <a:rPr lang="en-US" baseline="0" dirty="0" smtClean="0"/>
              <a:t>chat </a:t>
            </a:r>
          </a:p>
          <a:p>
            <a:pPr>
              <a:buFontTx/>
              <a:buChar char="-"/>
            </a:pP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 </a:t>
            </a:r>
            <a:r>
              <a:rPr lang="el-GR" baseline="0" dirty="0" smtClean="0"/>
              <a:t>Το </a:t>
            </a:r>
            <a:r>
              <a:rPr lang="en-US" baseline="0" dirty="0" smtClean="0"/>
              <a:t>AJAX </a:t>
            </a:r>
            <a:r>
              <a:rPr lang="el-GR" baseline="0" dirty="0" smtClean="0"/>
              <a:t>θα το δούμε πολύ αναλυτικότερα στη συνέχεια καθώς είναι βασικό κομμάτι του </a:t>
            </a:r>
            <a:r>
              <a:rPr lang="en-US" baseline="0" dirty="0" err="1" smtClean="0"/>
              <a:t>phonegap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1AB63-88E2-47BC-B675-5A2484D51A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A933E-ACF4-49FE-B179-438D2946660D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190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40280" y="5975388"/>
            <a:ext cx="6903720" cy="828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2700" cap="rnd" cmpd="dbl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5975388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-38641" y="6796800"/>
            <a:ext cx="24555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210ED-CB08-458E-B529-4C20DE3CAC0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981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600200"/>
            <a:ext cx="1295400" cy="990600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bg2">
              <a:lumMod val="5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19A337-1056-4FE5-B4D7-0F8ADC8EE35A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4072" y="2060848"/>
            <a:ext cx="6477000" cy="1828800"/>
          </a:xfrm>
        </p:spPr>
        <p:txBody>
          <a:bodyPr>
            <a:normAutofit/>
          </a:bodyPr>
          <a:lstStyle/>
          <a:p>
            <a:pPr>
              <a:tabLst>
                <a:tab pos="407526" algn="l"/>
                <a:tab pos="815052" algn="l"/>
                <a:tab pos="1222578" algn="l"/>
                <a:tab pos="1630104" algn="l"/>
                <a:tab pos="2037631" algn="l"/>
                <a:tab pos="2445156" algn="l"/>
                <a:tab pos="2852683" algn="l"/>
                <a:tab pos="3260208" algn="l"/>
                <a:tab pos="3667735" algn="l"/>
                <a:tab pos="4075260" algn="l"/>
                <a:tab pos="4482787" algn="l"/>
                <a:tab pos="4890312" algn="l"/>
                <a:tab pos="5297839" algn="l"/>
                <a:tab pos="5705364" algn="l"/>
                <a:tab pos="6112891" algn="l"/>
                <a:tab pos="6520416" algn="l"/>
                <a:tab pos="6927943" algn="l"/>
                <a:tab pos="7335468" algn="l"/>
                <a:tab pos="7742995" algn="l"/>
                <a:tab pos="8150520" algn="l"/>
              </a:tabLst>
            </a:pPr>
            <a:r>
              <a:rPr lang="en-US" cap="none" dirty="0" smtClean="0"/>
              <a:t>Server-side vs Client-side</a:t>
            </a:r>
            <a:endParaRPr lang="el-GR" altLang="el-GR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2926" y="305149"/>
            <a:ext cx="6705600" cy="685800"/>
          </a:xfrm>
        </p:spPr>
        <p:txBody>
          <a:bodyPr>
            <a:normAutofit/>
          </a:bodyPr>
          <a:lstStyle/>
          <a:p>
            <a:pPr algn="ctr"/>
            <a:r>
              <a:rPr lang="el-GR" sz="2300" dirty="0" smtClean="0">
                <a:solidFill>
                  <a:schemeClr val="accent1">
                    <a:lumMod val="75000"/>
                  </a:schemeClr>
                </a:solidFill>
              </a:rPr>
              <a:t>Θερινό Σχολείο, 14 – 20 Ιουλίου 2014</a:t>
            </a:r>
            <a:endParaRPr lang="el-GR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alex\Desktop\logo_norm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35" y="219424"/>
            <a:ext cx="1347787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OPEN COURSES TEMP FILES + OLD FOLDER\tei_logo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330" y="219423"/>
            <a:ext cx="785595" cy="798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ELLAK\NEW!!!\b507359f9a62284d6c51d8b4b5ed864a-bpfull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565" y="4437112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239501" y="2204864"/>
            <a:ext cx="0" cy="3897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39499" y="4077072"/>
            <a:ext cx="650896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2391193" y="4293096"/>
            <a:ext cx="6477000" cy="157276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cap="none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Δημοσθένης </a:t>
            </a:r>
            <a:r>
              <a:rPr lang="el-GR" sz="2800" cap="none" dirty="0" err="1" smtClean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</a:rPr>
              <a:t>Νικούδης</a:t>
            </a:r>
            <a:endParaRPr lang="el-GR" sz="2800" cap="none" dirty="0">
              <a:solidFill>
                <a:schemeClr val="bg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1033" name="Picture 9" descr="C:\Users\alex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lex\Desktop\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289772" y="6081884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301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Ποια είναι η διαφορά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που εκτελείται ο κώδικας</a:t>
            </a:r>
            <a:endParaRPr lang="en-US" dirty="0" smtClean="0"/>
          </a:p>
          <a:p>
            <a:r>
              <a:rPr lang="en-US" dirty="0" smtClean="0"/>
              <a:t>Client-side = HTML/CSS, </a:t>
            </a:r>
            <a:r>
              <a:rPr lang="en-US" dirty="0" err="1" smtClean="0"/>
              <a:t>Javascript</a:t>
            </a:r>
            <a:r>
              <a:rPr lang="en-US" dirty="0" smtClean="0"/>
              <a:t>, Flash/</a:t>
            </a:r>
            <a:r>
              <a:rPr lang="en-US" dirty="0" err="1" smtClean="0"/>
              <a:t>ActionScript</a:t>
            </a:r>
            <a:r>
              <a:rPr lang="en-US" dirty="0" smtClean="0"/>
              <a:t> </a:t>
            </a:r>
            <a:r>
              <a:rPr lang="el-GR" dirty="0" smtClean="0"/>
              <a:t>κτλ.</a:t>
            </a:r>
            <a:endParaRPr lang="en-US" dirty="0" smtClean="0"/>
          </a:p>
          <a:p>
            <a:r>
              <a:rPr lang="el-GR" dirty="0" smtClean="0"/>
              <a:t>Οι παράμετροι του </a:t>
            </a:r>
            <a:r>
              <a:rPr lang="en-US" dirty="0" smtClean="0"/>
              <a:t>client </a:t>
            </a:r>
            <a:r>
              <a:rPr lang="el-GR" dirty="0" smtClean="0"/>
              <a:t>εξαρτώνται από τον υπολογιστή που τρέχει – δεν είναι κοινοί για όλους τους χρήστες της ιστοσελίδας</a:t>
            </a:r>
          </a:p>
          <a:p>
            <a:pPr lvl="1"/>
            <a:r>
              <a:rPr lang="el-GR" dirty="0" smtClean="0"/>
              <a:t>Πχ. αν η ημερομηνία του υπολογιστή είναι λάθος τότε όλα τα </a:t>
            </a:r>
            <a:r>
              <a:rPr lang="en-US" dirty="0" err="1" smtClean="0"/>
              <a:t>javascript</a:t>
            </a:r>
            <a:r>
              <a:rPr lang="el-GR" dirty="0" smtClean="0"/>
              <a:t>-</a:t>
            </a:r>
            <a:r>
              <a:rPr lang="en-US" dirty="0" smtClean="0"/>
              <a:t>based </a:t>
            </a:r>
            <a:r>
              <a:rPr lang="el-GR" dirty="0" smtClean="0"/>
              <a:t>ρολόγια θα δείχνουν λάθος</a:t>
            </a:r>
          </a:p>
          <a:p>
            <a:r>
              <a:rPr lang="en-US" dirty="0" smtClean="0"/>
              <a:t>Server-side = PHP, ASP, J2EE </a:t>
            </a:r>
            <a:r>
              <a:rPr lang="el-GR" dirty="0" smtClean="0"/>
              <a:t>κ.α.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2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964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019937"/>
              </p:ext>
            </p:extLst>
          </p:nvPr>
        </p:nvGraphicFramePr>
        <p:xfrm>
          <a:off x="179512" y="1628800"/>
          <a:ext cx="8856984" cy="517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2"/>
                <a:gridCol w="4428492"/>
              </a:tblGrid>
              <a:tr h="60197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Client-side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Server-side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550154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alibri" panose="020F0502020204030204" pitchFamily="34" charset="0"/>
                        </a:rPr>
                        <a:t>Εκτελείται</a:t>
                      </a:r>
                      <a:r>
                        <a:rPr lang="el-GR" sz="2000" baseline="0" dirty="0" smtClean="0">
                          <a:latin typeface="Calibri" panose="020F0502020204030204" pitchFamily="34" charset="0"/>
                        </a:rPr>
                        <a:t> στον τοπικό υπολογιστή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alibri" panose="020F0502020204030204" pitchFamily="34" charset="0"/>
                        </a:rPr>
                        <a:t>Εκτελείται στο 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server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12751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alibri" panose="020F0502020204030204" pitchFamily="34" charset="0"/>
                        </a:rPr>
                        <a:t>Επηρεάζεται από παραμέτρους του τοπικού περιβάλλοντος πχ. </a:t>
                      </a:r>
                      <a:r>
                        <a:rPr lang="en-US" sz="2000" dirty="0" err="1" smtClean="0">
                          <a:latin typeface="Calibri" panose="020F0502020204030204" pitchFamily="34" charset="0"/>
                        </a:rPr>
                        <a:t>Javascript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 engine version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alibri" panose="020F0502020204030204" pitchFamily="34" charset="0"/>
                        </a:rPr>
                        <a:t>Έχει</a:t>
                      </a:r>
                      <a:r>
                        <a:rPr lang="el-GR" sz="2000" baseline="0" dirty="0" smtClean="0">
                          <a:latin typeface="Calibri" panose="020F0502020204030204" pitchFamily="34" charset="0"/>
                        </a:rPr>
                        <a:t> σταθερή συμπεριφορά για όλους τους 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clients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412751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alibri" panose="020F0502020204030204" pitchFamily="34" charset="0"/>
                        </a:rPr>
                        <a:t>Τα αποτελέσματα εμφανίζονται αμέσως στον χρήστη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alibri" panose="020F0502020204030204" pitchFamily="34" charset="0"/>
                        </a:rPr>
                        <a:t>Υπάρχει καθυστέρηση</a:t>
                      </a:r>
                      <a:r>
                        <a:rPr lang="el-GR" sz="2000" baseline="0" dirty="0" smtClean="0">
                          <a:latin typeface="Calibri" panose="020F0502020204030204" pitchFamily="34" charset="0"/>
                        </a:rPr>
                        <a:t> μέχρι να μεταδοθούν τα αποτελέσματα στον χρήστη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1974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alibri" panose="020F0502020204030204" pitchFamily="34" charset="0"/>
                        </a:rPr>
                        <a:t>Ο</a:t>
                      </a:r>
                      <a:r>
                        <a:rPr lang="el-GR" sz="2000" baseline="0" dirty="0" smtClean="0">
                          <a:latin typeface="Calibri" panose="020F0502020204030204" pitchFamily="34" charset="0"/>
                        </a:rPr>
                        <a:t> φόρτος που δημιουργείται από ένα 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script </a:t>
                      </a:r>
                      <a:r>
                        <a:rPr lang="el-GR" sz="2000" baseline="0" dirty="0" smtClean="0">
                          <a:latin typeface="Calibri" panose="020F0502020204030204" pitchFamily="34" charset="0"/>
                        </a:rPr>
                        <a:t>δεν επηρεάζει άλλους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clients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alibri" panose="020F0502020204030204" pitchFamily="34" charset="0"/>
                        </a:rPr>
                        <a:t>Όταν υπάρχει φόρτος καθυστερούν όλοι οι </a:t>
                      </a: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clients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601974"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alibri" panose="020F0502020204030204" pitchFamily="34" charset="0"/>
                        </a:rPr>
                        <a:t>Δεν είναι</a:t>
                      </a:r>
                      <a:r>
                        <a:rPr lang="el-GR" sz="20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l-GR" sz="2000" dirty="0" smtClean="0">
                          <a:latin typeface="Calibri" panose="020F0502020204030204" pitchFamily="34" charset="0"/>
                        </a:rPr>
                        <a:t>ασφαλής</a:t>
                      </a:r>
                      <a:r>
                        <a:rPr lang="el-GR" sz="2000" baseline="0" dirty="0" smtClean="0">
                          <a:latin typeface="Calibri" panose="020F0502020204030204" pitchFamily="34" charset="0"/>
                        </a:rPr>
                        <a:t> για καταχώρηση ευαίσθητων δεδομένων 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–</a:t>
                      </a:r>
                      <a:r>
                        <a:rPr lang="el-GR" sz="2000" baseline="0" dirty="0" smtClean="0">
                          <a:latin typeface="Calibri" panose="020F0502020204030204" pitchFamily="34" charset="0"/>
                        </a:rPr>
                        <a:t> ο υπολογιστής του χρήστη θεωρείται πάντα εκτεθειμένος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latin typeface="Calibri" panose="020F0502020204030204" pitchFamily="34" charset="0"/>
                        </a:rPr>
                        <a:t>Αν</a:t>
                      </a:r>
                      <a:r>
                        <a:rPr lang="el-GR" sz="2000" baseline="0" dirty="0" smtClean="0">
                          <a:latin typeface="Calibri" panose="020F0502020204030204" pitchFamily="34" charset="0"/>
                        </a:rPr>
                        <a:t> στηθεί σωστά μπορεί να αποθηκεύσει ευαίσθητα δεδομένα με ασφάλεια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</a:t>
            </a:r>
            <a:r>
              <a:rPr lang="en-US" dirty="0"/>
              <a:t>vs </a:t>
            </a:r>
            <a:r>
              <a:rPr lang="en-US" dirty="0" smtClean="0"/>
              <a:t>Server-side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3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Πως μπορούν να επικοινωνήσουν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dirty="0" smtClean="0"/>
              <a:t>Καταρχάς κάνοντας </a:t>
            </a:r>
            <a:r>
              <a:rPr lang="en-US" dirty="0" smtClean="0"/>
              <a:t>refresh </a:t>
            </a:r>
            <a:r>
              <a:rPr lang="el-GR" dirty="0" smtClean="0"/>
              <a:t>τη σελίδα!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AJAX (Asynchronous </a:t>
            </a:r>
            <a:r>
              <a:rPr lang="en-US" dirty="0" err="1" smtClean="0"/>
              <a:t>Javascript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dirty="0" smtClean="0"/>
              <a:t>Επιτρέπει την προγραμματιστική διεξαγωγή </a:t>
            </a:r>
            <a:r>
              <a:rPr lang="en-US" dirty="0" smtClean="0"/>
              <a:t>HTTP requests </a:t>
            </a:r>
            <a:r>
              <a:rPr lang="el-GR" dirty="0" smtClean="0"/>
              <a:t>στο παρασκήνιο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dirty="0" smtClean="0"/>
              <a:t>Τα </a:t>
            </a:r>
            <a:r>
              <a:rPr lang="en-US" dirty="0" smtClean="0"/>
              <a:t>HTTP requests </a:t>
            </a:r>
            <a:r>
              <a:rPr lang="el-GR" dirty="0" smtClean="0"/>
              <a:t>που γίνονται μέσω </a:t>
            </a:r>
            <a:r>
              <a:rPr lang="en-US" dirty="0" smtClean="0"/>
              <a:t>AJAX </a:t>
            </a:r>
            <a:r>
              <a:rPr lang="el-GR" dirty="0" smtClean="0"/>
              <a:t>δεν διαφέρουν σε σχεδόν τίποτα από τα </a:t>
            </a:r>
            <a:r>
              <a:rPr lang="en-US" dirty="0" smtClean="0"/>
              <a:t>requests </a:t>
            </a:r>
            <a:r>
              <a:rPr lang="el-GR" dirty="0" smtClean="0"/>
              <a:t>που κάνει ένας </a:t>
            </a:r>
            <a:r>
              <a:rPr lang="en-US" dirty="0" smtClean="0"/>
              <a:t>browser </a:t>
            </a:r>
            <a:r>
              <a:rPr lang="el-GR" dirty="0" smtClean="0"/>
              <a:t>όταν ανοίγει μια σελίδα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dirty="0" smtClean="0"/>
              <a:t>Ο </a:t>
            </a:r>
            <a:r>
              <a:rPr lang="en-US" dirty="0" smtClean="0"/>
              <a:t>server </a:t>
            </a:r>
            <a:r>
              <a:rPr lang="el-GR" dirty="0" smtClean="0"/>
              <a:t>δεν μπορεί από μόνος του να στείλει δεδομένα </a:t>
            </a:r>
            <a:r>
              <a:rPr lang="en-US" dirty="0" smtClean="0"/>
              <a:t>(push) – </a:t>
            </a:r>
            <a:r>
              <a:rPr lang="el-GR" dirty="0" smtClean="0"/>
              <a:t>πρέπει ο </a:t>
            </a:r>
            <a:r>
              <a:rPr lang="en-US" dirty="0" smtClean="0"/>
              <a:t>client </a:t>
            </a:r>
            <a:r>
              <a:rPr lang="el-GR" dirty="0" smtClean="0"/>
              <a:t>να ξεκινήσει τη σύνδεση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Web Sockets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dirty="0" smtClean="0"/>
              <a:t>Το εισήγαγε η </a:t>
            </a:r>
            <a:r>
              <a:rPr lang="en-US" dirty="0" smtClean="0"/>
              <a:t>HTML5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dirty="0" smtClean="0"/>
              <a:t>Μπορεί οποιοδήποτε άκρο να στέλνει/λαμβάνει δεδομένα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l-GR" dirty="0" smtClean="0"/>
              <a:t>Χρήσιμα για αμφίδρομη επικοινωνία ή </a:t>
            </a:r>
            <a:r>
              <a:rPr lang="en-US" dirty="0" smtClean="0"/>
              <a:t>push </a:t>
            </a:r>
            <a:r>
              <a:rPr lang="el-GR" dirty="0" smtClean="0"/>
              <a:t>δεδομένα (πχ. </a:t>
            </a:r>
            <a:r>
              <a:rPr lang="en-US" dirty="0" smtClean="0"/>
              <a:t>chat)</a:t>
            </a:r>
            <a:endParaRPr lang="el-GR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l-GR" dirty="0" smtClean="0"/>
              <a:t>Άλλες τεχνολογίες (πχ.</a:t>
            </a:r>
            <a:r>
              <a:rPr lang="en-US" dirty="0" smtClean="0"/>
              <a:t> Flash sockets)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4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48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ρόλοι μας με </a:t>
            </a:r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Χρειάζονται δύο μέρη</a:t>
            </a:r>
          </a:p>
          <a:p>
            <a:pPr lvl="1"/>
            <a:r>
              <a:rPr lang="en-US" dirty="0" smtClean="0"/>
              <a:t>Server-side script </a:t>
            </a:r>
            <a:r>
              <a:rPr lang="el-GR" dirty="0" smtClean="0"/>
              <a:t>που να επιστρέφει την ώρα</a:t>
            </a:r>
          </a:p>
          <a:p>
            <a:pPr lvl="1"/>
            <a:r>
              <a:rPr lang="el-GR" dirty="0" smtClean="0"/>
              <a:t>Αλλαγές στη συνάρτηση </a:t>
            </a:r>
            <a:r>
              <a:rPr lang="en-US" dirty="0" err="1" smtClean="0"/>
              <a:t>updateTime</a:t>
            </a:r>
            <a:r>
              <a:rPr lang="en-US" dirty="0" smtClean="0"/>
              <a:t> </a:t>
            </a:r>
            <a:r>
              <a:rPr lang="el-GR" dirty="0" smtClean="0"/>
              <a:t>ώστε αντί να παίρνει την τοπική ώρα να πραγματοποιεί ένα </a:t>
            </a:r>
            <a:r>
              <a:rPr lang="en-US" dirty="0" smtClean="0"/>
              <a:t>AJAX request</a:t>
            </a:r>
          </a:p>
          <a:p>
            <a:r>
              <a:rPr lang="el-GR" dirty="0" smtClean="0"/>
              <a:t>Το </a:t>
            </a:r>
            <a:r>
              <a:rPr lang="en-US" dirty="0" smtClean="0"/>
              <a:t>server-side script</a:t>
            </a:r>
            <a:r>
              <a:rPr lang="el-GR" dirty="0" smtClean="0"/>
              <a:t> θα είναι κάπως έτσι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date(“H:i:s”);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5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863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ρόλοι μας με </a:t>
            </a:r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Η </a:t>
            </a:r>
            <a:r>
              <a:rPr lang="en-US" dirty="0" err="1" smtClean="0"/>
              <a:t>updateTime</a:t>
            </a:r>
            <a:r>
              <a:rPr lang="en-US" dirty="0" smtClean="0"/>
              <a:t> </a:t>
            </a:r>
            <a:r>
              <a:rPr lang="el-GR" dirty="0" smtClean="0"/>
              <a:t>θα γραφτεί ως εξής</a:t>
            </a:r>
            <a:r>
              <a:rPr lang="en-US" dirty="0" smtClean="0"/>
              <a:t>: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updateTime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$.get( "date.php", function( date ) {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dateParts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date.split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(":");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$("#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timedisplay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").text(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dateParts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[0]+"."+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dateParts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[1]+":"+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dateParts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[2]);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updateTime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1000);</a:t>
            </a:r>
          </a:p>
          <a:p>
            <a:pPr lvl="1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B19A337-1056-4FE5-B4D7-0F8ADC8EE35A}" type="slidenum">
              <a:rPr lang="el-GR" smtClean="0"/>
              <a:t>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279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33500" y="249289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l-GR" cap="none" dirty="0" smtClean="0"/>
              <a:t>Σας ευχαριστώ πολύ</a:t>
            </a:r>
            <a:br>
              <a:rPr lang="el-GR" cap="none" dirty="0" smtClean="0"/>
            </a:br>
            <a:r>
              <a:rPr lang="el-GR" cap="none" dirty="0"/>
              <a:t/>
            </a:r>
            <a:br>
              <a:rPr lang="el-GR" cap="none" dirty="0"/>
            </a:br>
            <a:r>
              <a:rPr lang="el-GR" sz="4000" cap="none" dirty="0" smtClean="0"/>
              <a:t>Ερωτήσεις</a:t>
            </a:r>
            <a:r>
              <a:rPr lang="en-US" sz="4000" cap="none" dirty="0" smtClean="0"/>
              <a:t>;</a:t>
            </a:r>
            <a:endParaRPr lang="el-GR" cap="none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39752" y="6050037"/>
            <a:ext cx="6728048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300" dirty="0" smtClean="0"/>
              <a:t>Μονάδα Αριστείας ΕΛ/ΛΑΚ ΤΕΙ Αθήνας</a:t>
            </a:r>
            <a:endParaRPr lang="el-GR" sz="2300" dirty="0"/>
          </a:p>
        </p:txBody>
      </p:sp>
      <p:pic>
        <p:nvPicPr>
          <p:cNvPr id="7" name="Picture 9" descr="C:\Users\alex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306" y="6066000"/>
            <a:ext cx="1920047" cy="67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C:\Users\alex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" y="6102022"/>
            <a:ext cx="2172502" cy="60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05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ARTICULATE_SLIDE_THUMBNAIL_REFRESH" val="1"/>
  <p:tag name="ARTICULATE_SLIDE_COUNT" val="7"/>
  <p:tag name="ISPRING_RESOURCE_PATHS_HASH_2" val="a9c3b476c3dfe34ffdf86935249acd6a60c2c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7">
      <a:dk1>
        <a:sysClr val="windowText" lastClr="000000"/>
      </a:dk1>
      <a:lt1>
        <a:sysClr val="window" lastClr="FFFFFF"/>
      </a:lt1>
      <a:dk2>
        <a:srgbClr val="57294C"/>
      </a:dk2>
      <a:lt2>
        <a:srgbClr val="F2F2F2"/>
      </a:lt2>
      <a:accent1>
        <a:srgbClr val="57294C"/>
      </a:accent1>
      <a:accent2>
        <a:srgbClr val="000000"/>
      </a:accent2>
      <a:accent3>
        <a:srgbClr val="3F3F3F"/>
      </a:accent3>
      <a:accent4>
        <a:srgbClr val="57294C"/>
      </a:accent4>
      <a:accent5>
        <a:srgbClr val="262626"/>
      </a:accent5>
      <a:accent6>
        <a:srgbClr val="968C8C"/>
      </a:accent6>
      <a:hlink>
        <a:srgbClr val="57294C"/>
      </a:hlink>
      <a:folHlink>
        <a:srgbClr val="57294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794</TotalTime>
  <Words>652</Words>
  <Application>Microsoft Office PowerPoint</Application>
  <PresentationFormat>On-screen Show (4:3)</PresentationFormat>
  <Paragraphs>82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Courier New</vt:lpstr>
      <vt:lpstr>Tw Cen MT</vt:lpstr>
      <vt:lpstr>Wingdings</vt:lpstr>
      <vt:lpstr>Wingdings 2</vt:lpstr>
      <vt:lpstr>Median</vt:lpstr>
      <vt:lpstr>Server-side vs Client-side</vt:lpstr>
      <vt:lpstr>Ποια είναι η διαφορά;</vt:lpstr>
      <vt:lpstr>Client-side vs Server-side</vt:lpstr>
      <vt:lpstr>Πως μπορούν να επικοινωνήσουν;</vt:lpstr>
      <vt:lpstr>Το ρόλοι μας με AJAX</vt:lpstr>
      <vt:lpstr>Το ρόλοι μας με AJAX</vt:lpstr>
      <vt:lpstr>Σας ευχαριστώ πολύ  Ερωτήσεις;</vt:lpstr>
    </vt:vector>
  </TitlesOfParts>
  <Company>BLACK EDITION - tum0r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invenio week 4</dc:title>
  <dc:creator>alex</dc:creator>
  <cp:lastModifiedBy>alex tagoulis</cp:lastModifiedBy>
  <cp:revision>175</cp:revision>
  <dcterms:created xsi:type="dcterms:W3CDTF">2014-05-12T08:31:42Z</dcterms:created>
  <dcterms:modified xsi:type="dcterms:W3CDTF">2014-07-13T21:49:04Z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E35B12B2-681B-480C-85D8-4EE4E33B87CC</vt:lpwstr>
  </property>
  <property fmtid="{D5CDD505-2E9C-101B-9397-08002B2CF9AE}" pid="3" name="ArticulatePath">
    <vt:lpwstr>template</vt:lpwstr>
  </property>
</Properties>
</file>