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notesSlides/notesSlide2.xml" ContentType="application/vnd.openxmlformats-officedocument.presentationml.notesSlide+xml"/>
  <Override PartName="/ppt/tags/tag24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3"/>
  </p:notes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59" r:id="rId22"/>
  </p:sldIdLst>
  <p:sldSz cx="9144000" cy="6858000" type="screen4x3"/>
  <p:notesSz cx="6858000" cy="9144000"/>
  <p:custDataLst>
    <p:tags r:id="rId24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84077"/>
    <a:srgbClr val="A54D90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06" autoAdjust="0"/>
    <p:restoredTop sz="94206" autoAdjust="0"/>
  </p:normalViewPr>
  <p:slideViewPr>
    <p:cSldViewPr>
      <p:cViewPr varScale="1">
        <p:scale>
          <a:sx n="106" d="100"/>
          <a:sy n="106" d="100"/>
        </p:scale>
        <p:origin x="-169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07E39B-68C5-4C6C-8B23-71BDD6068CFF}" type="datetimeFigureOut">
              <a:rPr lang="el-GR" smtClean="0"/>
              <a:t>14/7/2014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5A933E-ACF4-49FE-B179-438D2946660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71750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A933E-ACF4-49FE-B179-438D2946660D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415535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A933E-ACF4-49FE-B179-438D2946660D}" type="slidenum">
              <a:rPr lang="el-GR" smtClean="0"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966677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A933E-ACF4-49FE-B179-438D2946660D}" type="slidenum">
              <a:rPr lang="el-GR" smtClean="0"/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71901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240280" y="5975388"/>
            <a:ext cx="6903720" cy="8280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2700" cap="rnd" cmpd="dbl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0" y="5975388"/>
            <a:ext cx="24555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-38641" y="6796800"/>
            <a:ext cx="24555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8153400" cy="990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600200"/>
            <a:ext cx="1295400" cy="990600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  <p:custDataLst>
      <p:tags r:id="rId1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el-G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el-G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endParaRPr lang="el-G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bg2">
              <a:lumMod val="5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6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git.torproject.org/tor.git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msysgit.github.io/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try.github.io/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://gitref.org/" TargetMode="External"/><Relationship Id="rId3" Type="http://schemas.openxmlformats.org/officeDocument/2006/relationships/notesSlide" Target="../notesSlides/notesSlide2.xml"/><Relationship Id="rId7" Type="http://schemas.openxmlformats.org/officeDocument/2006/relationships/hyperlink" Target="https://www.atlassian.com/git/tutorial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Relationship Id="rId6" Type="http://schemas.openxmlformats.org/officeDocument/2006/relationships/hyperlink" Target="http://gitolite.com/gcs.html" TargetMode="External"/><Relationship Id="rId5" Type="http://schemas.openxmlformats.org/officeDocument/2006/relationships/hyperlink" Target="http://gitready.com/" TargetMode="External"/><Relationship Id="rId10" Type="http://schemas.openxmlformats.org/officeDocument/2006/relationships/hyperlink" Target="https://dbrgn.ch/slides/20130207_getting_git/" TargetMode="External"/><Relationship Id="rId4" Type="http://schemas.openxmlformats.org/officeDocument/2006/relationships/hyperlink" Target="http://git-scm.com/book/" TargetMode="External"/><Relationship Id="rId9" Type="http://schemas.openxmlformats.org/officeDocument/2006/relationships/hyperlink" Target="https://www.youtube.com/watch?v=4XpnKHJAok8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4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04072" y="2060848"/>
            <a:ext cx="6477000" cy="1828800"/>
          </a:xfrm>
        </p:spPr>
        <p:txBody>
          <a:bodyPr>
            <a:normAutofit/>
          </a:bodyPr>
          <a:lstStyle/>
          <a:p>
            <a:r>
              <a:rPr lang="el-GR" cap="none" dirty="0" smtClean="0"/>
              <a:t>Εισαγωγή στο </a:t>
            </a:r>
            <a:endParaRPr lang="el-GR" sz="2000" cap="none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2926" y="305149"/>
            <a:ext cx="6705600" cy="685800"/>
          </a:xfrm>
        </p:spPr>
        <p:txBody>
          <a:bodyPr>
            <a:normAutofit/>
          </a:bodyPr>
          <a:lstStyle/>
          <a:p>
            <a:pPr algn="ctr"/>
            <a:r>
              <a:rPr lang="el-GR" sz="2300" dirty="0" smtClean="0">
                <a:solidFill>
                  <a:schemeClr val="accent1">
                    <a:lumMod val="75000"/>
                  </a:schemeClr>
                </a:solidFill>
              </a:rPr>
              <a:t>Θερινό Σχολείο, 14 – 20 Ιουλίου 2014</a:t>
            </a:r>
            <a:endParaRPr lang="el-GR" sz="23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 descr="C:\Users\alex\Desktop\logo_normal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135" y="219424"/>
            <a:ext cx="1347787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G:\OPEN COURSES TEMP FILES + OLD FOLDER\tei_logo1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7330" y="219423"/>
            <a:ext cx="785595" cy="798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G:\ELLAK\NEW!!!\b507359f9a62284d6c51d8b4b5ed864a-bpfull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565" y="4437112"/>
            <a:ext cx="1284734" cy="1284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2239501" y="2204864"/>
            <a:ext cx="0" cy="38971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239499" y="4077072"/>
            <a:ext cx="6508963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1"/>
          <p:cNvSpPr txBox="1">
            <a:spLocks/>
          </p:cNvSpPr>
          <p:nvPr/>
        </p:nvSpPr>
        <p:spPr>
          <a:xfrm>
            <a:off x="2391193" y="4293096"/>
            <a:ext cx="6477000" cy="157276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800" cap="none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n-lt"/>
              </a:rPr>
              <a:t>Αχιλλέας </a:t>
            </a:r>
            <a:r>
              <a:rPr lang="el-GR" sz="2800" cap="none" dirty="0" err="1" smtClean="0">
                <a:solidFill>
                  <a:schemeClr val="bg1">
                    <a:lumMod val="75000"/>
                    <a:lumOff val="25000"/>
                  </a:schemeClr>
                </a:solidFill>
                <a:latin typeface="+mn-lt"/>
              </a:rPr>
              <a:t>Πιπινέλης</a:t>
            </a:r>
            <a:endParaRPr lang="el-GR" sz="2800" cap="none" dirty="0">
              <a:solidFill>
                <a:schemeClr val="bg1">
                  <a:lumMod val="75000"/>
                  <a:lumOff val="25000"/>
                </a:schemeClr>
              </a:solidFill>
              <a:latin typeface="+mn-lt"/>
            </a:endParaRPr>
          </a:p>
        </p:txBody>
      </p:sp>
      <p:pic>
        <p:nvPicPr>
          <p:cNvPr id="1033" name="Picture 9" descr="C:\Users\alex\Desktop\images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7306" y="6066000"/>
            <a:ext cx="1920047" cy="672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alex\Desktop\logo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05" y="6102022"/>
            <a:ext cx="2172502" cy="603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Subtitle 2"/>
          <p:cNvSpPr txBox="1">
            <a:spLocks/>
          </p:cNvSpPr>
          <p:nvPr/>
        </p:nvSpPr>
        <p:spPr>
          <a:xfrm>
            <a:off x="2289772" y="6081884"/>
            <a:ext cx="6705600" cy="685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300" dirty="0" smtClean="0"/>
              <a:t>Μονάδα Αριστείας ΕΛ/ΛΑΚ ΤΕΙ Αθήνας</a:t>
            </a:r>
            <a:endParaRPr lang="el-GR" sz="2300" dirty="0"/>
          </a:p>
        </p:txBody>
      </p:sp>
      <p:sp>
        <p:nvSpPr>
          <p:cNvPr id="14" name="object 3"/>
          <p:cNvSpPr/>
          <p:nvPr/>
        </p:nvSpPr>
        <p:spPr>
          <a:xfrm>
            <a:off x="5796136" y="3083846"/>
            <a:ext cx="2201999" cy="929248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63012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673100" indent="-673100"/>
            <a:r>
              <a:rPr sz="4000" dirty="0">
                <a:cs typeface="Liberation Sans Narrow"/>
              </a:rPr>
              <a:t>Βασικές έννοιες: branch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t>10</a:t>
            </a:fld>
            <a:endParaRPr lang="el-G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5399512" cy="4495800"/>
          </a:xfrm>
        </p:spPr>
        <p:txBody>
          <a:bodyPr>
            <a:normAutofit/>
          </a:bodyPr>
          <a:lstStyle/>
          <a:p>
            <a:pPr marR="11520">
              <a:lnSpc>
                <a:spcPct val="130600"/>
              </a:lnSpc>
            </a:pPr>
            <a:r>
              <a:rPr lang="el-GR" sz="2800" dirty="0">
                <a:cs typeface="Liberation Sans Narrow"/>
              </a:rPr>
              <a:t>Τυπικά, η κορυφή μιας συνδεδεμένης λίστας έχει ένα όνομα. Αυτό το όνομα είναι το όνομα του BRANCH (με </a:t>
            </a:r>
            <a:r>
              <a:rPr lang="el-GR" sz="2800" dirty="0" smtClean="0">
                <a:cs typeface="Liberation Sans Narrow"/>
              </a:rPr>
              <a:t>πράσινο χρώμα</a:t>
            </a:r>
            <a:r>
              <a:rPr lang="el-GR" sz="2800" dirty="0">
                <a:cs typeface="Liberation Sans Narrow"/>
              </a:rPr>
              <a:t>).</a:t>
            </a:r>
          </a:p>
          <a:p>
            <a:pPr marL="0" indent="0">
              <a:buNone/>
            </a:pPr>
            <a:endParaRPr lang="el-GR" sz="2800" dirty="0"/>
          </a:p>
        </p:txBody>
      </p:sp>
      <p:sp>
        <p:nvSpPr>
          <p:cNvPr id="4" name="object 4"/>
          <p:cNvSpPr/>
          <p:nvPr/>
        </p:nvSpPr>
        <p:spPr>
          <a:xfrm>
            <a:off x="7018018" y="1556792"/>
            <a:ext cx="1160849" cy="522014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63291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673100" indent="-673100"/>
            <a:r>
              <a:rPr sz="4000" dirty="0">
                <a:cs typeface="Liberation Sans Narrow"/>
              </a:rPr>
              <a:t>Βασικές έννοιες: branch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t>11</a:t>
            </a:fld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sz="2800" dirty="0">
                <a:cs typeface="Liberation Sans Narrow"/>
              </a:rPr>
              <a:t>Όπως είπαμε ένα </a:t>
            </a:r>
            <a:r>
              <a:rPr lang="el-GR" sz="2800" dirty="0" err="1">
                <a:cs typeface="Liberation Sans Narrow"/>
              </a:rPr>
              <a:t>repository</a:t>
            </a:r>
            <a:r>
              <a:rPr lang="el-GR" sz="2800" dirty="0">
                <a:cs typeface="Liberation Sans Narrow"/>
              </a:rPr>
              <a:t> είναι ένα </a:t>
            </a:r>
            <a:r>
              <a:rPr lang="el-GR" sz="2800" dirty="0" smtClean="0">
                <a:cs typeface="Liberation Sans Narrow"/>
              </a:rPr>
              <a:t>γράφημα. </a:t>
            </a:r>
            <a:r>
              <a:rPr lang="el-GR" sz="2800" dirty="0">
                <a:cs typeface="Liberation Sans Narrow"/>
              </a:rPr>
              <a:t>Ειδικότερα, περισσότεροι από ένας κόμβος μπορούν να δείχνουν στον ίδιο γονικό κόμβο. </a:t>
            </a:r>
            <a:endParaRPr lang="el-GR" sz="2800" dirty="0" smtClean="0">
              <a:cs typeface="Liberation Sans Narrow"/>
            </a:endParaRPr>
          </a:p>
          <a:p>
            <a:r>
              <a:rPr lang="el-GR" sz="2800" dirty="0" smtClean="0">
                <a:cs typeface="Liberation Sans Narrow"/>
              </a:rPr>
              <a:t>Σε </a:t>
            </a:r>
            <a:r>
              <a:rPr lang="el-GR" sz="2800" dirty="0">
                <a:cs typeface="Liberation Sans Narrow"/>
              </a:rPr>
              <a:t>αυτή την περίπτωση κάθε “φύλλωμα” είναι ένα </a:t>
            </a:r>
            <a:r>
              <a:rPr lang="el-GR" sz="2800" dirty="0" err="1">
                <a:cs typeface="Liberation Sans Narrow"/>
              </a:rPr>
              <a:t>branch</a:t>
            </a:r>
            <a:r>
              <a:rPr lang="el-GR" sz="2800" dirty="0">
                <a:cs typeface="Liberation Sans Narrow"/>
              </a:rPr>
              <a:t> και θα έχει ένα όνομα.</a:t>
            </a:r>
          </a:p>
          <a:p>
            <a:endParaRPr lang="el-GR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20621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673100" indent="-673100">
              <a:tabLst>
                <a:tab pos="723900" algn="l"/>
              </a:tabLst>
            </a:pPr>
            <a:r>
              <a:rPr sz="4000" dirty="0">
                <a:cs typeface="Liberation Sans Narrow"/>
              </a:rPr>
              <a:t>Βασικές έννοιες: branch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t>12</a:t>
            </a:fld>
            <a:endParaRPr lang="el-GR"/>
          </a:p>
        </p:txBody>
      </p:sp>
      <p:sp>
        <p:nvSpPr>
          <p:cNvPr id="3" name="object 3"/>
          <p:cNvSpPr/>
          <p:nvPr/>
        </p:nvSpPr>
        <p:spPr>
          <a:xfrm>
            <a:off x="2819208" y="2276872"/>
            <a:ext cx="3403087" cy="397879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131840" y="6381328"/>
            <a:ext cx="4248472" cy="25876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1520"/>
            <a:r>
              <a:rPr sz="1600" spc="190" dirty="0">
                <a:latin typeface="Calibri" panose="020F0502020204030204" pitchFamily="34" charset="0"/>
                <a:cs typeface="Liberation Sans Narrow"/>
              </a:rPr>
              <a:t>Π</a:t>
            </a:r>
            <a:r>
              <a:rPr sz="1600" spc="150" dirty="0">
                <a:latin typeface="Calibri" panose="020F0502020204030204" pitchFamily="34" charset="0"/>
                <a:cs typeface="Liberation Sans Narrow"/>
              </a:rPr>
              <a:t>ε</a:t>
            </a:r>
            <a:r>
              <a:rPr sz="1600" spc="154" dirty="0">
                <a:latin typeface="Calibri" panose="020F0502020204030204" pitchFamily="34" charset="0"/>
                <a:cs typeface="Liberation Sans Narrow"/>
              </a:rPr>
              <a:t>ρ</a:t>
            </a:r>
            <a:r>
              <a:rPr sz="1600" spc="-23" dirty="0">
                <a:latin typeface="Calibri" panose="020F0502020204030204" pitchFamily="34" charset="0"/>
                <a:cs typeface="Liberation Sans Narrow"/>
              </a:rPr>
              <a:t>ι</a:t>
            </a:r>
            <a:r>
              <a:rPr sz="1600" spc="118" dirty="0">
                <a:latin typeface="Calibri" panose="020F0502020204030204" pitchFamily="34" charset="0"/>
                <a:cs typeface="Liberation Sans Narrow"/>
              </a:rPr>
              <a:t>σσ</a:t>
            </a:r>
            <a:r>
              <a:rPr sz="1600" spc="103" dirty="0">
                <a:latin typeface="Calibri" panose="020F0502020204030204" pitchFamily="34" charset="0"/>
                <a:cs typeface="Liberation Sans Narrow"/>
              </a:rPr>
              <a:t>ό</a:t>
            </a:r>
            <a:r>
              <a:rPr sz="1600" spc="127" dirty="0">
                <a:latin typeface="Calibri" panose="020F0502020204030204" pitchFamily="34" charset="0"/>
                <a:cs typeface="Liberation Sans Narrow"/>
              </a:rPr>
              <a:t>τ</a:t>
            </a:r>
            <a:r>
              <a:rPr sz="1600" spc="150" dirty="0">
                <a:latin typeface="Calibri" panose="020F0502020204030204" pitchFamily="34" charset="0"/>
                <a:cs typeface="Liberation Sans Narrow"/>
              </a:rPr>
              <a:t>ε</a:t>
            </a:r>
            <a:r>
              <a:rPr sz="1600" spc="154" dirty="0">
                <a:latin typeface="Calibri" panose="020F0502020204030204" pitchFamily="34" charset="0"/>
                <a:cs typeface="Liberation Sans Narrow"/>
              </a:rPr>
              <a:t>ρ</a:t>
            </a:r>
            <a:r>
              <a:rPr sz="1600" spc="127" dirty="0">
                <a:latin typeface="Calibri" panose="020F0502020204030204" pitchFamily="34" charset="0"/>
                <a:cs typeface="Liberation Sans Narrow"/>
              </a:rPr>
              <a:t>α</a:t>
            </a:r>
            <a:r>
              <a:rPr sz="1600" spc="86" dirty="0">
                <a:latin typeface="Calibri" panose="020F0502020204030204" pitchFamily="34" charset="0"/>
                <a:cs typeface="Liberation Sans Narrow"/>
              </a:rPr>
              <a:t> </a:t>
            </a:r>
            <a:r>
              <a:rPr sz="1600" spc="159" dirty="0">
                <a:latin typeface="Calibri" panose="020F0502020204030204" pitchFamily="34" charset="0"/>
                <a:cs typeface="Liberation Sans Narrow"/>
              </a:rPr>
              <a:t>α</a:t>
            </a:r>
            <a:r>
              <a:rPr sz="1600" spc="168" dirty="0">
                <a:latin typeface="Calibri" panose="020F0502020204030204" pitchFamily="34" charset="0"/>
                <a:cs typeface="Liberation Sans Narrow"/>
              </a:rPr>
              <a:t>π</a:t>
            </a:r>
            <a:r>
              <a:rPr sz="1600" spc="154" dirty="0">
                <a:latin typeface="Calibri" panose="020F0502020204030204" pitchFamily="34" charset="0"/>
                <a:cs typeface="Liberation Sans Narrow"/>
              </a:rPr>
              <a:t>ό</a:t>
            </a:r>
            <a:r>
              <a:rPr sz="1600" spc="77" dirty="0">
                <a:latin typeface="Calibri" panose="020F0502020204030204" pitchFamily="34" charset="0"/>
                <a:cs typeface="Liberation Sans Narrow"/>
              </a:rPr>
              <a:t> </a:t>
            </a:r>
            <a:r>
              <a:rPr sz="1600" spc="150" dirty="0">
                <a:latin typeface="Calibri" panose="020F0502020204030204" pitchFamily="34" charset="0"/>
                <a:cs typeface="Liberation Sans Narrow"/>
              </a:rPr>
              <a:t>έ</a:t>
            </a:r>
            <a:r>
              <a:rPr sz="1600" spc="136" dirty="0">
                <a:latin typeface="Calibri" panose="020F0502020204030204" pitchFamily="34" charset="0"/>
                <a:cs typeface="Liberation Sans Narrow"/>
              </a:rPr>
              <a:t>να</a:t>
            </a:r>
            <a:r>
              <a:rPr sz="1600" spc="86" dirty="0">
                <a:latin typeface="Calibri" panose="020F0502020204030204" pitchFamily="34" charset="0"/>
                <a:cs typeface="Liberation Sans Narrow"/>
              </a:rPr>
              <a:t> </a:t>
            </a:r>
            <a:r>
              <a:rPr sz="1600" spc="141" dirty="0">
                <a:latin typeface="Calibri" panose="020F0502020204030204" pitchFamily="34" charset="0"/>
                <a:cs typeface="Liberation Sans Narrow"/>
              </a:rPr>
              <a:t>b</a:t>
            </a:r>
            <a:r>
              <a:rPr sz="1600" spc="122" dirty="0">
                <a:latin typeface="Calibri" panose="020F0502020204030204" pitchFamily="34" charset="0"/>
                <a:cs typeface="Liberation Sans Narrow"/>
              </a:rPr>
              <a:t>ra</a:t>
            </a:r>
            <a:r>
              <a:rPr sz="1600" spc="141" dirty="0">
                <a:latin typeface="Calibri" panose="020F0502020204030204" pitchFamily="34" charset="0"/>
                <a:cs typeface="Liberation Sans Narrow"/>
              </a:rPr>
              <a:t>nch</a:t>
            </a:r>
            <a:r>
              <a:rPr sz="1600" spc="145" dirty="0">
                <a:latin typeface="Calibri" panose="020F0502020204030204" pitchFamily="34" charset="0"/>
                <a:cs typeface="Liberation Sans Narrow"/>
              </a:rPr>
              <a:t>es</a:t>
            </a:r>
            <a:endParaRPr sz="1600" dirty="0">
              <a:latin typeface="Calibri" panose="020F0502020204030204" pitchFamily="34" charset="0"/>
              <a:cs typeface="Liberation Sans Narrow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0284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601663" indent="-601663"/>
            <a:r>
              <a:rPr sz="4000" dirty="0">
                <a:cs typeface="Liberation Sans Narrow"/>
              </a:rPr>
              <a:t>Βασικές έννοιες: git URL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t>13</a:t>
            </a:fld>
            <a:endParaRPr lang="el-G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l-GR" sz="2600" dirty="0">
                <a:cs typeface="Liberation Sans Narrow"/>
              </a:rPr>
              <a:t>Τα </a:t>
            </a:r>
            <a:r>
              <a:rPr lang="el-GR" sz="2600" dirty="0" err="1">
                <a:cs typeface="Liberation Sans Narrow"/>
              </a:rPr>
              <a:t>git</a:t>
            </a:r>
            <a:r>
              <a:rPr lang="el-GR" sz="2600" dirty="0">
                <a:cs typeface="Liberation Sans Narrow"/>
              </a:rPr>
              <a:t> </a:t>
            </a:r>
            <a:r>
              <a:rPr lang="el-GR" sz="2600" dirty="0" err="1">
                <a:cs typeface="Liberation Sans Narrow"/>
              </a:rPr>
              <a:t>repos</a:t>
            </a:r>
            <a:r>
              <a:rPr lang="el-GR" sz="2600" dirty="0">
                <a:cs typeface="Liberation Sans Narrow"/>
              </a:rPr>
              <a:t> μπορούν να προσπελαστούν με το να παρέχουν μία διεύθυνση στο </a:t>
            </a:r>
            <a:r>
              <a:rPr lang="el-GR" sz="2600" dirty="0" err="1">
                <a:cs typeface="Liberation Sans Narrow"/>
              </a:rPr>
              <a:t>internet</a:t>
            </a:r>
            <a:r>
              <a:rPr lang="el-GR" sz="2600" dirty="0">
                <a:cs typeface="Liberation Sans Narrow"/>
              </a:rPr>
              <a:t>. Τυπικά, υπάρχουν 4 είδη </a:t>
            </a:r>
            <a:r>
              <a:rPr lang="el-GR" sz="2600" dirty="0" err="1">
                <a:cs typeface="Liberation Sans Narrow"/>
              </a:rPr>
              <a:t>git</a:t>
            </a:r>
            <a:r>
              <a:rPr lang="el-GR" sz="2600" dirty="0">
                <a:cs typeface="Liberation Sans Narrow"/>
              </a:rPr>
              <a:t> </a:t>
            </a:r>
            <a:r>
              <a:rPr lang="el-GR" sz="2600" dirty="0" err="1">
                <a:cs typeface="Liberation Sans Narrow"/>
              </a:rPr>
              <a:t>URLs</a:t>
            </a:r>
            <a:r>
              <a:rPr lang="el-GR" sz="2600" dirty="0" smtClean="0">
                <a:cs typeface="Liberation Sans Narrow"/>
              </a:rPr>
              <a:t>:</a:t>
            </a:r>
          </a:p>
          <a:p>
            <a:r>
              <a:rPr lang="en-US" sz="2600" b="1" dirty="0" err="1" smtClean="0">
                <a:cs typeface="Liberation Sans Narrow"/>
              </a:rPr>
              <a:t>ssh</a:t>
            </a:r>
            <a:r>
              <a:rPr lang="en-US" sz="2600" b="1" dirty="0">
                <a:cs typeface="Liberation Sans Narrow"/>
              </a:rPr>
              <a:t>: </a:t>
            </a:r>
            <a:r>
              <a:rPr lang="en-US" sz="2600" dirty="0">
                <a:cs typeface="Liberation Sans Narrow"/>
              </a:rPr>
              <a:t>ssh://[user@]host.xz[:port]/path/to/repo.git/</a:t>
            </a:r>
          </a:p>
          <a:p>
            <a:pPr marR="788556">
              <a:lnSpc>
                <a:spcPct val="131100"/>
              </a:lnSpc>
            </a:pPr>
            <a:r>
              <a:rPr lang="en-US" sz="2600" b="1" dirty="0">
                <a:cs typeface="Liberation Sans Narrow"/>
              </a:rPr>
              <a:t>http: </a:t>
            </a:r>
            <a:r>
              <a:rPr lang="en-US" sz="2600" dirty="0">
                <a:cs typeface="Liberation Sans Narrow"/>
              </a:rPr>
              <a:t>http[s]://</a:t>
            </a:r>
            <a:r>
              <a:rPr lang="en-US" sz="2600" dirty="0" err="1">
                <a:cs typeface="Liberation Sans Narrow"/>
              </a:rPr>
              <a:t>host.xz</a:t>
            </a:r>
            <a:r>
              <a:rPr lang="en-US" sz="2600" dirty="0">
                <a:cs typeface="Liberation Sans Narrow"/>
              </a:rPr>
              <a:t>[:port]/path/to/</a:t>
            </a:r>
            <a:r>
              <a:rPr lang="en-US" sz="2600" dirty="0" err="1">
                <a:cs typeface="Liberation Sans Narrow"/>
              </a:rPr>
              <a:t>repo.git</a:t>
            </a:r>
            <a:r>
              <a:rPr lang="en-US" sz="2600" dirty="0">
                <a:cs typeface="Liberation Sans Narrow"/>
              </a:rPr>
              <a:t>/ </a:t>
            </a:r>
            <a:r>
              <a:rPr lang="en-US" sz="2600" b="1" dirty="0">
                <a:cs typeface="Liberation Sans Narrow"/>
              </a:rPr>
              <a:t>git: </a:t>
            </a:r>
            <a:r>
              <a:rPr lang="en-US" sz="2600" dirty="0">
                <a:cs typeface="Liberation Sans Narrow"/>
              </a:rPr>
              <a:t>git://host.xz[:port]/path/to/repo.git/ </a:t>
            </a:r>
            <a:r>
              <a:rPr lang="en-US" sz="2600" b="1" dirty="0">
                <a:cs typeface="Liberation Sans Narrow"/>
              </a:rPr>
              <a:t>local file: </a:t>
            </a:r>
            <a:r>
              <a:rPr lang="en-US" sz="2600" dirty="0">
                <a:cs typeface="Liberation Sans Narrow"/>
              </a:rPr>
              <a:t>file:///full/path/to/reponame</a:t>
            </a:r>
          </a:p>
          <a:p>
            <a:endParaRPr lang="el-GR" sz="2600" dirty="0">
              <a:cs typeface="Liberation Sans Narrow"/>
            </a:endParaRPr>
          </a:p>
          <a:p>
            <a:endParaRPr lang="el-GR" sz="2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89749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841375" indent="-841375"/>
            <a:r>
              <a:rPr sz="4000" dirty="0">
                <a:cs typeface="Liberation Sans Narrow"/>
              </a:rPr>
              <a:t>Βασικές έννοιες: clone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t>14</a:t>
            </a:fld>
            <a:endParaRPr lang="el-GR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7703768" cy="4495800"/>
          </a:xfrm>
        </p:spPr>
        <p:txBody>
          <a:bodyPr>
            <a:normAutofit/>
          </a:bodyPr>
          <a:lstStyle/>
          <a:p>
            <a:r>
              <a:rPr lang="en-US" dirty="0">
                <a:cs typeface="Liberation Sans Narrow"/>
              </a:rPr>
              <a:t>git clone &lt;</a:t>
            </a:r>
            <a:r>
              <a:rPr lang="en-US" dirty="0" err="1">
                <a:cs typeface="Liberation Sans Narrow"/>
              </a:rPr>
              <a:t>repo_url</a:t>
            </a:r>
            <a:r>
              <a:rPr lang="en-US" dirty="0">
                <a:cs typeface="Liberation Sans Narrow"/>
              </a:rPr>
              <a:t>&gt;</a:t>
            </a:r>
          </a:p>
          <a:p>
            <a:r>
              <a:rPr lang="el-GR" dirty="0" smtClean="0">
                <a:cs typeface="Liberation Sans Narrow"/>
              </a:rPr>
              <a:t>Αποθηκεύει </a:t>
            </a:r>
            <a:r>
              <a:rPr lang="el-GR" dirty="0">
                <a:cs typeface="Liberation Sans Narrow"/>
              </a:rPr>
              <a:t>τοπικά στον υπολογιστή μας το απομακρυσμένο </a:t>
            </a:r>
            <a:r>
              <a:rPr lang="el-GR" dirty="0" err="1">
                <a:cs typeface="Liberation Sans Narrow"/>
              </a:rPr>
              <a:t>repository</a:t>
            </a:r>
            <a:r>
              <a:rPr lang="el-GR" dirty="0">
                <a:cs typeface="Liberation Sans Narrow"/>
              </a:rPr>
              <a:t>. Ουσιαστικά είναι ένας πιστός κλώνος που περιλαμβάνει όλη την ιστορία του συγκεκριμένου </a:t>
            </a:r>
            <a:r>
              <a:rPr lang="el-GR" dirty="0" err="1">
                <a:cs typeface="Liberation Sans Narrow"/>
              </a:rPr>
              <a:t>repository</a:t>
            </a:r>
            <a:r>
              <a:rPr lang="el-GR" dirty="0">
                <a:cs typeface="Liberation Sans Narrow"/>
              </a:rPr>
              <a:t>.</a:t>
            </a:r>
          </a:p>
          <a:p>
            <a:endParaRPr lang="el-G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53694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841375" indent="-841375"/>
            <a:r>
              <a:rPr sz="4000" dirty="0">
                <a:cs typeface="Liberation Sans Narrow"/>
              </a:rPr>
              <a:t>Βασικές έννοιες: clone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t>15</a:t>
            </a:fld>
            <a:endParaRPr lang="el-G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sz="2400" dirty="0">
                <a:cs typeface="Liberation Sans Narrow"/>
              </a:rPr>
              <a:t>Παράδειγμα:</a:t>
            </a:r>
          </a:p>
          <a:p>
            <a:pPr>
              <a:lnSpc>
                <a:spcPts val="998"/>
              </a:lnSpc>
              <a:spcBef>
                <a:spcPts val="63"/>
              </a:spcBef>
            </a:pPr>
            <a:endParaRPr lang="el-GR" sz="2400" dirty="0"/>
          </a:p>
          <a:p>
            <a:r>
              <a:rPr lang="el-GR" sz="2400" dirty="0" err="1">
                <a:cs typeface="Liberation Sans Narrow"/>
              </a:rPr>
              <a:t>git</a:t>
            </a:r>
            <a:r>
              <a:rPr lang="el-GR" sz="2400" dirty="0">
                <a:cs typeface="Liberation Sans Narrow"/>
              </a:rPr>
              <a:t> </a:t>
            </a:r>
            <a:r>
              <a:rPr lang="el-GR" sz="2400" dirty="0" err="1">
                <a:cs typeface="Liberation Sans Narrow"/>
              </a:rPr>
              <a:t>clone</a:t>
            </a:r>
            <a:r>
              <a:rPr lang="el-GR" sz="2400" dirty="0">
                <a:cs typeface="Liberation Sans Narrow"/>
              </a:rPr>
              <a:t> </a:t>
            </a:r>
            <a:r>
              <a:rPr lang="el-GR" sz="2400" dirty="0">
                <a:solidFill>
                  <a:srgbClr val="00007F"/>
                </a:solidFill>
                <a:cs typeface="Liberation Sans Narrow"/>
                <a:hlinkClick r:id="rId3"/>
              </a:rPr>
              <a:t>https://git.torproject.org/tor.git</a:t>
            </a:r>
            <a:endParaRPr lang="el-GR" sz="2400" dirty="0">
              <a:cs typeface="Liberation Sans Narrow"/>
            </a:endParaRPr>
          </a:p>
          <a:p>
            <a:pPr>
              <a:lnSpc>
                <a:spcPts val="1270"/>
              </a:lnSpc>
              <a:spcBef>
                <a:spcPts val="90"/>
              </a:spcBef>
            </a:pPr>
            <a:endParaRPr lang="el-GR" sz="2400" dirty="0"/>
          </a:p>
          <a:p>
            <a:pPr marR="11520">
              <a:lnSpc>
                <a:spcPts val="3266"/>
              </a:lnSpc>
            </a:pPr>
            <a:r>
              <a:rPr lang="el-GR" sz="2400" dirty="0">
                <a:cs typeface="Liberation Sans Narrow"/>
              </a:rPr>
              <a:t>Με την παραπάνω εντολή θα δημιουργηθεί  ένας κατάλογος (φάκελος) με όνομα </a:t>
            </a:r>
            <a:r>
              <a:rPr lang="el-GR" sz="2400" dirty="0" err="1">
                <a:cs typeface="Liberation Sans Narrow"/>
              </a:rPr>
              <a:t>tor</a:t>
            </a:r>
            <a:r>
              <a:rPr lang="el-GR" sz="2400" dirty="0">
                <a:cs typeface="Liberation Sans Narrow"/>
              </a:rPr>
              <a:t>, μέσα του θα αρχικοποιηθεί ένας .</a:t>
            </a:r>
            <a:r>
              <a:rPr lang="el-GR" sz="2400" dirty="0" err="1">
                <a:cs typeface="Liberation Sans Narrow"/>
              </a:rPr>
              <a:t>git</a:t>
            </a:r>
            <a:r>
              <a:rPr lang="el-GR" sz="2400" dirty="0">
                <a:cs typeface="Liberation Sans Narrow"/>
              </a:rPr>
              <a:t> κατάλογος με όλες τις πληροφορίες του ιστορικού των </a:t>
            </a:r>
            <a:r>
              <a:rPr lang="el-GR" sz="2400" dirty="0" err="1">
                <a:cs typeface="Liberation Sans Narrow"/>
              </a:rPr>
              <a:t>commits</a:t>
            </a:r>
            <a:r>
              <a:rPr lang="el-GR" sz="2400" dirty="0">
                <a:cs typeface="Liberation Sans Narrow"/>
              </a:rPr>
              <a:t> και θα έχουμε ένα πιστό αντίγραφο της τελευταίας έκδοσης του κώδικα.</a:t>
            </a:r>
          </a:p>
          <a:p>
            <a:endParaRPr lang="el-GR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78107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506538" indent="-1506538"/>
            <a:r>
              <a:rPr sz="4000" dirty="0">
                <a:cs typeface="Liberation Sans Narrow"/>
              </a:rPr>
              <a:t>Εγκατάσταση git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t>16</a:t>
            </a:fld>
            <a:endParaRPr lang="el-GR"/>
          </a:p>
        </p:txBody>
      </p:sp>
      <p:sp>
        <p:nvSpPr>
          <p:cNvPr id="3" name="object 3"/>
          <p:cNvSpPr/>
          <p:nvPr/>
        </p:nvSpPr>
        <p:spPr>
          <a:xfrm>
            <a:off x="1200006" y="1605579"/>
            <a:ext cx="6740532" cy="397879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1826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7920880" cy="990600"/>
          </a:xfrm>
        </p:spPr>
        <p:txBody>
          <a:bodyPr>
            <a:normAutofit/>
          </a:bodyPr>
          <a:lstStyle/>
          <a:p>
            <a:r>
              <a:rPr lang="el-GR" dirty="0">
                <a:cs typeface="Liberation Sans Narrow"/>
              </a:rPr>
              <a:t>Εγκατάσταση </a:t>
            </a:r>
            <a:r>
              <a:rPr lang="en-US" dirty="0" smtClean="0">
                <a:cs typeface="Liberation Sans Narrow"/>
              </a:rPr>
              <a:t>git</a:t>
            </a: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t>17</a:t>
            </a:fld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0" marR="69121" indent="0" algn="ctr">
              <a:spcBef>
                <a:spcPts val="600"/>
              </a:spcBef>
              <a:buNone/>
            </a:pPr>
            <a:r>
              <a:rPr lang="en-US" sz="2400" u="heavy" dirty="0">
                <a:cs typeface="Liberation Sans Narrow"/>
              </a:rPr>
              <a:t>WINDOWS</a:t>
            </a:r>
            <a:endParaRPr lang="en-US" sz="2400" dirty="0">
              <a:cs typeface="Liberation Sans Narrow"/>
            </a:endParaRPr>
          </a:p>
          <a:p>
            <a:pPr marL="0" marR="576" indent="0" algn="ctr">
              <a:spcBef>
                <a:spcPts val="600"/>
              </a:spcBef>
              <a:buNone/>
            </a:pPr>
            <a:r>
              <a:rPr lang="en-US" sz="2400" dirty="0" smtClean="0">
                <a:cs typeface="Liberation Sans Narrow"/>
                <a:hlinkClick r:id="rId3"/>
              </a:rPr>
              <a:t>http</a:t>
            </a:r>
            <a:r>
              <a:rPr lang="en-US" sz="2400" dirty="0">
                <a:cs typeface="Liberation Sans Narrow"/>
                <a:hlinkClick r:id="rId3"/>
              </a:rPr>
              <a:t>://msysgit.github.io/</a:t>
            </a:r>
            <a:endParaRPr lang="en-US" sz="2400" dirty="0">
              <a:cs typeface="Liberation Sans Narrow"/>
            </a:endParaRPr>
          </a:p>
          <a:p>
            <a:pPr marL="0" indent="0">
              <a:spcBef>
                <a:spcPts val="600"/>
              </a:spcBef>
              <a:buNone/>
            </a:pPr>
            <a:endParaRPr lang="en-US" sz="2400" dirty="0"/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u="heavy" dirty="0" smtClean="0">
                <a:cs typeface="Liberation Sans Narrow"/>
              </a:rPr>
              <a:t>LINUX</a:t>
            </a:r>
            <a:endParaRPr lang="en-US" sz="2400" dirty="0">
              <a:cs typeface="Liberation Sans Narrow"/>
            </a:endParaRPr>
          </a:p>
          <a:p>
            <a:pPr marL="11520" marR="11520" indent="0" algn="ctr">
              <a:spcBef>
                <a:spcPts val="600"/>
              </a:spcBef>
              <a:buNone/>
            </a:pPr>
            <a:r>
              <a:rPr lang="en-US" sz="2400" dirty="0">
                <a:cs typeface="Liberation Sans Narrow"/>
              </a:rPr>
              <a:t>Fedora/</a:t>
            </a:r>
            <a:r>
              <a:rPr lang="en-US" sz="2400" dirty="0" err="1">
                <a:cs typeface="Liberation Sans Narrow"/>
              </a:rPr>
              <a:t>RedHat</a:t>
            </a:r>
            <a:r>
              <a:rPr lang="en-US" sz="2400" dirty="0">
                <a:cs typeface="Liberation Sans Narrow"/>
              </a:rPr>
              <a:t>: </a:t>
            </a:r>
            <a:r>
              <a:rPr lang="en-US" sz="2400" b="1" dirty="0">
                <a:cs typeface="Liberation Sans Narrow"/>
              </a:rPr>
              <a:t>yum install git </a:t>
            </a:r>
            <a:endParaRPr lang="en-US" sz="2400" b="1" dirty="0" smtClean="0">
              <a:cs typeface="Liberation Sans Narrow"/>
            </a:endParaRPr>
          </a:p>
          <a:p>
            <a:pPr marL="11520" marR="11520" indent="0" algn="ctr">
              <a:spcBef>
                <a:spcPts val="600"/>
              </a:spcBef>
              <a:buNone/>
            </a:pPr>
            <a:r>
              <a:rPr lang="en-US" sz="2400" dirty="0" err="1" smtClean="0">
                <a:cs typeface="Liberation Sans Narrow"/>
              </a:rPr>
              <a:t>Debian</a:t>
            </a:r>
            <a:r>
              <a:rPr lang="en-US" sz="2400" dirty="0" smtClean="0">
                <a:cs typeface="Liberation Sans Narrow"/>
              </a:rPr>
              <a:t>/Ubuntu</a:t>
            </a:r>
            <a:r>
              <a:rPr lang="en-US" sz="2400" dirty="0">
                <a:cs typeface="Liberation Sans Narrow"/>
              </a:rPr>
              <a:t>: </a:t>
            </a:r>
            <a:r>
              <a:rPr lang="en-US" sz="2400" b="1" dirty="0">
                <a:cs typeface="Liberation Sans Narrow"/>
              </a:rPr>
              <a:t>aptitude install git </a:t>
            </a:r>
            <a:endParaRPr lang="en-US" sz="2400" b="1" dirty="0" smtClean="0">
              <a:cs typeface="Liberation Sans Narrow"/>
            </a:endParaRPr>
          </a:p>
          <a:p>
            <a:pPr marL="11520" marR="11520" indent="0" algn="ctr">
              <a:spcBef>
                <a:spcPts val="600"/>
              </a:spcBef>
              <a:buNone/>
            </a:pPr>
            <a:r>
              <a:rPr lang="en-US" sz="2400" dirty="0" smtClean="0">
                <a:cs typeface="Liberation Sans Narrow"/>
              </a:rPr>
              <a:t>Arch</a:t>
            </a:r>
            <a:r>
              <a:rPr lang="en-US" sz="2400" dirty="0">
                <a:cs typeface="Liberation Sans Narrow"/>
              </a:rPr>
              <a:t>: </a:t>
            </a:r>
            <a:r>
              <a:rPr lang="en-US" sz="2400" b="1" dirty="0" err="1">
                <a:cs typeface="Liberation Sans Narrow"/>
              </a:rPr>
              <a:t>pacman</a:t>
            </a:r>
            <a:r>
              <a:rPr lang="en-US" sz="2400" b="1" dirty="0">
                <a:cs typeface="Liberation Sans Narrow"/>
              </a:rPr>
              <a:t> -S git</a:t>
            </a:r>
            <a:endParaRPr lang="en-US" sz="2400" dirty="0">
              <a:cs typeface="Liberation Sans Narrow"/>
            </a:endParaRPr>
          </a:p>
          <a:p>
            <a:pPr marL="0" indent="0">
              <a:spcBef>
                <a:spcPts val="600"/>
              </a:spcBef>
              <a:buNone/>
            </a:pPr>
            <a:endParaRPr lang="en-US" sz="2400" dirty="0"/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u="heavy" dirty="0" smtClean="0">
                <a:cs typeface="Liberation Sans Narrow"/>
              </a:rPr>
              <a:t>OS </a:t>
            </a:r>
            <a:r>
              <a:rPr lang="en-US" sz="2400" u="heavy" dirty="0">
                <a:cs typeface="Liberation Sans Narrow"/>
              </a:rPr>
              <a:t>X</a:t>
            </a:r>
            <a:endParaRPr lang="en-US" sz="2400" dirty="0">
              <a:cs typeface="Liberation Sans Narrow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b="1" dirty="0" smtClean="0">
                <a:cs typeface="Liberation Sans Narrow"/>
              </a:rPr>
              <a:t>brew </a:t>
            </a:r>
            <a:r>
              <a:rPr lang="en-US" sz="2400" b="1" dirty="0">
                <a:cs typeface="Liberation Sans Narrow"/>
              </a:rPr>
              <a:t>install git</a:t>
            </a:r>
            <a:endParaRPr lang="en-US" sz="2400" dirty="0">
              <a:cs typeface="Liberation Sans Narrow"/>
            </a:endParaRPr>
          </a:p>
          <a:p>
            <a:pPr marL="0" indent="0">
              <a:spcBef>
                <a:spcPts val="600"/>
              </a:spcBef>
              <a:buNone/>
            </a:pPr>
            <a:endParaRPr lang="el-GR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5536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1520"/>
            <a:r>
              <a:rPr dirty="0">
                <a:cs typeface="Liberation Sans Narrow"/>
              </a:rPr>
              <a:t>GitHub: collaborating on code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t>18</a:t>
            </a:fld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R="11520">
              <a:lnSpc>
                <a:spcPts val="3266"/>
              </a:lnSpc>
            </a:pPr>
            <a:r>
              <a:rPr lang="el-GR" sz="2400" dirty="0">
                <a:cs typeface="Liberation Sans Narrow"/>
              </a:rPr>
              <a:t>Μία </a:t>
            </a:r>
            <a:r>
              <a:rPr lang="el-GR" sz="2400" dirty="0" err="1">
                <a:cs typeface="Liberation Sans Narrow"/>
              </a:rPr>
              <a:t>online</a:t>
            </a:r>
            <a:r>
              <a:rPr lang="el-GR" sz="2400" dirty="0">
                <a:cs typeface="Liberation Sans Narrow"/>
              </a:rPr>
              <a:t> υπηρεσία που παρέχει δωρεάν χώρο για το διαμοιρασμό ελεύθερου λογισμικού και εργαλεία για τη συνεργασία μεταξύ ατόμων πάνω σε ένα </a:t>
            </a:r>
            <a:r>
              <a:rPr lang="el-GR" sz="2400" dirty="0" err="1">
                <a:cs typeface="Liberation Sans Narrow"/>
              </a:rPr>
              <a:t>project</a:t>
            </a:r>
            <a:r>
              <a:rPr lang="el-GR" sz="2400" dirty="0">
                <a:cs typeface="Liberation Sans Narrow"/>
              </a:rPr>
              <a:t>.</a:t>
            </a:r>
          </a:p>
          <a:p>
            <a:pPr>
              <a:lnSpc>
                <a:spcPts val="907"/>
              </a:lnSpc>
            </a:pPr>
            <a:endParaRPr lang="el-GR" sz="2400" dirty="0"/>
          </a:p>
          <a:p>
            <a:pPr>
              <a:lnSpc>
                <a:spcPts val="907"/>
              </a:lnSpc>
            </a:pPr>
            <a:endParaRPr lang="el-GR" sz="2400" dirty="0"/>
          </a:p>
          <a:p>
            <a:pPr>
              <a:lnSpc>
                <a:spcPts val="907"/>
              </a:lnSpc>
            </a:pPr>
            <a:endParaRPr lang="el-GR" sz="2400" dirty="0"/>
          </a:p>
          <a:p>
            <a:r>
              <a:rPr lang="el-GR" sz="2400" dirty="0" smtClean="0">
                <a:cs typeface="Liberation Sans Narrow"/>
              </a:rPr>
              <a:t>Αρνητικά</a:t>
            </a:r>
            <a:r>
              <a:rPr lang="el-GR" sz="2400" dirty="0">
                <a:cs typeface="Liberation Sans Narrow"/>
              </a:rPr>
              <a:t>: δεν είναι </a:t>
            </a:r>
            <a:r>
              <a:rPr lang="el-GR" sz="2400" dirty="0" err="1">
                <a:cs typeface="Liberation Sans Narrow"/>
              </a:rPr>
              <a:t>open</a:t>
            </a:r>
            <a:r>
              <a:rPr lang="el-GR" sz="2400" dirty="0">
                <a:cs typeface="Liberation Sans Narrow"/>
              </a:rPr>
              <a:t> </a:t>
            </a:r>
            <a:r>
              <a:rPr lang="el-GR" sz="2400" dirty="0" err="1">
                <a:cs typeface="Liberation Sans Narrow"/>
              </a:rPr>
              <a:t>source</a:t>
            </a:r>
            <a:r>
              <a:rPr lang="el-GR" sz="2400" dirty="0">
                <a:cs typeface="Liberation Sans Narrow"/>
              </a:rPr>
              <a:t>...</a:t>
            </a:r>
          </a:p>
          <a:p>
            <a:endParaRPr lang="el-GR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56436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90525" indent="-390525"/>
            <a:r>
              <a:rPr lang="en-US" dirty="0">
                <a:cs typeface="Liberation Sans Narrow"/>
              </a:rPr>
              <a:t>Hands-on </a:t>
            </a:r>
            <a:r>
              <a:rPr lang="en-US" dirty="0" smtClean="0">
                <a:cs typeface="Liberation Sans Narrow"/>
              </a:rPr>
              <a:t>workshop</a:t>
            </a:r>
            <a:endParaRPr dirty="0">
              <a:cs typeface="Liberation Sans Narrow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t>19</a:t>
            </a:fld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sz="3200" spc="508" dirty="0" smtClean="0">
              <a:solidFill>
                <a:srgbClr val="00007F"/>
              </a:solidFill>
              <a:cs typeface="Liberation Sans Narrow"/>
              <a:hlinkClick r:id="rId3"/>
            </a:endParaRPr>
          </a:p>
          <a:p>
            <a:endParaRPr lang="en-US" sz="3200" spc="508" dirty="0">
              <a:solidFill>
                <a:srgbClr val="00007F"/>
              </a:solidFill>
              <a:cs typeface="Liberation Sans Narrow"/>
              <a:hlinkClick r:id="rId3"/>
            </a:endParaRPr>
          </a:p>
          <a:p>
            <a:endParaRPr lang="en-US" sz="3200" spc="508" dirty="0" smtClean="0">
              <a:solidFill>
                <a:srgbClr val="00007F"/>
              </a:solidFill>
              <a:cs typeface="Liberation Sans Narrow"/>
              <a:hlinkClick r:id="rId3"/>
            </a:endParaRPr>
          </a:p>
          <a:p>
            <a:pPr marL="0" indent="0" algn="ctr">
              <a:buNone/>
            </a:pPr>
            <a:r>
              <a:rPr lang="en-US" sz="3200" spc="508" dirty="0" smtClean="0">
                <a:solidFill>
                  <a:srgbClr val="00007F"/>
                </a:solidFill>
                <a:cs typeface="Liberation Sans Narrow"/>
                <a:hlinkClick r:id="rId3"/>
              </a:rPr>
              <a:t>h</a:t>
            </a:r>
            <a:r>
              <a:rPr lang="en-US" sz="3200" spc="259" dirty="0" smtClean="0">
                <a:solidFill>
                  <a:srgbClr val="00007F"/>
                </a:solidFill>
                <a:cs typeface="Liberation Sans Narrow"/>
                <a:hlinkClick r:id="rId3"/>
              </a:rPr>
              <a:t>tt</a:t>
            </a:r>
            <a:r>
              <a:rPr lang="en-US" sz="3200" spc="499" dirty="0" smtClean="0">
                <a:solidFill>
                  <a:srgbClr val="00007F"/>
                </a:solidFill>
                <a:cs typeface="Liberation Sans Narrow"/>
                <a:hlinkClick r:id="rId3"/>
              </a:rPr>
              <a:t>p</a:t>
            </a:r>
            <a:r>
              <a:rPr lang="en-US" sz="3200" spc="299" dirty="0" smtClean="0">
                <a:solidFill>
                  <a:srgbClr val="00007F"/>
                </a:solidFill>
                <a:cs typeface="Liberation Sans Narrow"/>
                <a:hlinkClick r:id="rId3"/>
              </a:rPr>
              <a:t>s</a:t>
            </a:r>
            <a:r>
              <a:rPr lang="en-US" sz="3200" spc="299" dirty="0">
                <a:solidFill>
                  <a:srgbClr val="00007F"/>
                </a:solidFill>
                <a:cs typeface="Liberation Sans Narrow"/>
                <a:hlinkClick r:id="rId3"/>
              </a:rPr>
              <a:t>://t</a:t>
            </a:r>
            <a:r>
              <a:rPr lang="en-US" sz="3200" spc="290" dirty="0">
                <a:solidFill>
                  <a:srgbClr val="00007F"/>
                </a:solidFill>
                <a:cs typeface="Liberation Sans Narrow"/>
                <a:hlinkClick r:id="rId3"/>
              </a:rPr>
              <a:t>r</a:t>
            </a:r>
            <a:r>
              <a:rPr lang="en-US" sz="3200" spc="45" dirty="0">
                <a:solidFill>
                  <a:srgbClr val="00007F"/>
                </a:solidFill>
                <a:cs typeface="Liberation Sans Narrow"/>
                <a:hlinkClick r:id="rId3"/>
              </a:rPr>
              <a:t>y</a:t>
            </a:r>
            <a:r>
              <a:rPr lang="en-US" sz="3200" spc="308" dirty="0">
                <a:solidFill>
                  <a:srgbClr val="00007F"/>
                </a:solidFill>
                <a:cs typeface="Liberation Sans Narrow"/>
                <a:hlinkClick r:id="rId3"/>
              </a:rPr>
              <a:t>.git</a:t>
            </a:r>
            <a:r>
              <a:rPr lang="en-US" sz="3200" spc="499" dirty="0">
                <a:solidFill>
                  <a:srgbClr val="00007F"/>
                </a:solidFill>
                <a:cs typeface="Liberation Sans Narrow"/>
                <a:hlinkClick r:id="rId3"/>
              </a:rPr>
              <a:t>h</a:t>
            </a:r>
            <a:r>
              <a:rPr lang="en-US" sz="3200" spc="517" dirty="0">
                <a:solidFill>
                  <a:srgbClr val="00007F"/>
                </a:solidFill>
                <a:cs typeface="Liberation Sans Narrow"/>
                <a:hlinkClick r:id="rId3"/>
              </a:rPr>
              <a:t>u</a:t>
            </a:r>
            <a:r>
              <a:rPr lang="en-US" sz="3200" spc="508" dirty="0">
                <a:solidFill>
                  <a:srgbClr val="00007F"/>
                </a:solidFill>
                <a:cs typeface="Liberation Sans Narrow"/>
                <a:hlinkClick r:id="rId3"/>
              </a:rPr>
              <a:t>b</a:t>
            </a:r>
            <a:r>
              <a:rPr lang="en-US" sz="3200" spc="327" dirty="0">
                <a:solidFill>
                  <a:srgbClr val="00007F"/>
                </a:solidFill>
                <a:cs typeface="Liberation Sans Narrow"/>
                <a:hlinkClick r:id="rId3"/>
              </a:rPr>
              <a:t>.io</a:t>
            </a:r>
            <a:endParaRPr lang="el-G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4299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r>
              <a:rPr sz="4000" dirty="0">
                <a:cs typeface="Liberation Sans Narrow"/>
              </a:rPr>
              <a:t>Βασικές πληροφορίες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t>2</a:t>
            </a:fld>
            <a:endParaRPr lang="el-GR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277072"/>
          </a:xfrm>
        </p:spPr>
        <p:txBody>
          <a:bodyPr>
            <a:normAutofit/>
          </a:bodyPr>
          <a:lstStyle/>
          <a:p>
            <a:pPr marR="339269">
              <a:lnSpc>
                <a:spcPct val="94200"/>
              </a:lnSpc>
            </a:pPr>
            <a:r>
              <a:rPr lang="el-GR" sz="2400" dirty="0">
                <a:cs typeface="Liberation Sans Narrow"/>
              </a:rPr>
              <a:t>Το </a:t>
            </a:r>
            <a:r>
              <a:rPr lang="el-GR" sz="2400" dirty="0" err="1">
                <a:cs typeface="Liberation Sans Narrow"/>
              </a:rPr>
              <a:t>Git</a:t>
            </a:r>
            <a:r>
              <a:rPr lang="el-GR" sz="2400" dirty="0">
                <a:cs typeface="Liberation Sans Narrow"/>
              </a:rPr>
              <a:t> αρχικά σχεδιάστηκε και αναπτύχθηκε από τον </a:t>
            </a:r>
            <a:r>
              <a:rPr lang="el-GR" sz="2400" dirty="0" err="1">
                <a:cs typeface="Liberation Sans Narrow"/>
              </a:rPr>
              <a:t>Linus</a:t>
            </a:r>
            <a:r>
              <a:rPr lang="el-GR" sz="2400" dirty="0">
                <a:cs typeface="Liberation Sans Narrow"/>
              </a:rPr>
              <a:t> </a:t>
            </a:r>
            <a:r>
              <a:rPr lang="el-GR" sz="2400" dirty="0" err="1">
                <a:cs typeface="Liberation Sans Narrow"/>
              </a:rPr>
              <a:t>Torvalds</a:t>
            </a:r>
            <a:r>
              <a:rPr lang="el-GR" sz="2400" dirty="0">
                <a:cs typeface="Liberation Sans Narrow"/>
              </a:rPr>
              <a:t> για την ανάπτυξη του </a:t>
            </a:r>
            <a:r>
              <a:rPr lang="el-GR" sz="2400" dirty="0" err="1">
                <a:cs typeface="Liberation Sans Narrow"/>
              </a:rPr>
              <a:t>Linux</a:t>
            </a:r>
            <a:r>
              <a:rPr lang="el-GR" sz="2400" dirty="0">
                <a:cs typeface="Liberation Sans Narrow"/>
              </a:rPr>
              <a:t> </a:t>
            </a:r>
            <a:r>
              <a:rPr lang="el-GR" sz="2400" dirty="0" err="1">
                <a:cs typeface="Liberation Sans Narrow"/>
              </a:rPr>
              <a:t>kernel</a:t>
            </a:r>
            <a:r>
              <a:rPr lang="el-GR" sz="2400" dirty="0">
                <a:cs typeface="Liberation Sans Narrow"/>
              </a:rPr>
              <a:t> το 2005.</a:t>
            </a:r>
          </a:p>
          <a:p>
            <a:pPr>
              <a:lnSpc>
                <a:spcPts val="1270"/>
              </a:lnSpc>
              <a:spcBef>
                <a:spcPts val="5"/>
              </a:spcBef>
            </a:pPr>
            <a:endParaRPr lang="el-GR" sz="2400" dirty="0"/>
          </a:p>
          <a:p>
            <a:pPr marR="1197522">
              <a:lnSpc>
                <a:spcPts val="3020"/>
              </a:lnSpc>
            </a:pPr>
            <a:r>
              <a:rPr lang="el-GR" sz="2400" dirty="0">
                <a:cs typeface="Liberation Sans Narrow"/>
              </a:rPr>
              <a:t>Είναι το πιο διαδεδομένο σύστημα ελέγχου εκδόσεων (</a:t>
            </a:r>
            <a:r>
              <a:rPr lang="el-GR" sz="2400" dirty="0" err="1">
                <a:cs typeface="Liberation Sans Narrow"/>
              </a:rPr>
              <a:t>version</a:t>
            </a:r>
            <a:r>
              <a:rPr lang="el-GR" sz="2400" dirty="0">
                <a:cs typeface="Liberation Sans Narrow"/>
              </a:rPr>
              <a:t> </a:t>
            </a:r>
            <a:r>
              <a:rPr lang="el-GR" sz="2400" dirty="0" err="1">
                <a:cs typeface="Liberation Sans Narrow"/>
              </a:rPr>
              <a:t>control</a:t>
            </a:r>
            <a:r>
              <a:rPr lang="el-GR" sz="2400" dirty="0">
                <a:cs typeface="Liberation Sans Narrow"/>
              </a:rPr>
              <a:t> </a:t>
            </a:r>
            <a:r>
              <a:rPr lang="el-GR" sz="2400" dirty="0" err="1">
                <a:cs typeface="Liberation Sans Narrow"/>
              </a:rPr>
              <a:t>system</a:t>
            </a:r>
            <a:r>
              <a:rPr lang="el-GR" sz="2400" dirty="0">
                <a:cs typeface="Liberation Sans Narrow"/>
              </a:rPr>
              <a:t>)</a:t>
            </a:r>
          </a:p>
          <a:p>
            <a:pPr>
              <a:lnSpc>
                <a:spcPts val="1089"/>
              </a:lnSpc>
              <a:spcBef>
                <a:spcPts val="32"/>
              </a:spcBef>
            </a:pPr>
            <a:endParaRPr lang="el-GR" sz="2400" dirty="0"/>
          </a:p>
          <a:p>
            <a:pPr marR="11520">
              <a:lnSpc>
                <a:spcPct val="94300"/>
              </a:lnSpc>
            </a:pPr>
            <a:r>
              <a:rPr lang="el-GR" sz="2400" dirty="0">
                <a:cs typeface="Liberation Sans Narrow"/>
              </a:rPr>
              <a:t>Επιτρέπει ομάδες ατόμων να δουλεύουν στο ίδιο αντικείμενο (συχνά κώδικας) την ίδια στιγμή, χωρίς ο ένας να μπλέκεται με τον άλλο. Είναι ένα αποκεντρωμένο σύστημα ελέγχου εκδόσεων.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10200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812925" indent="-1812925"/>
            <a:r>
              <a:rPr sz="4000" dirty="0">
                <a:cs typeface="Liberation Sans Narrow"/>
              </a:rPr>
              <a:t>Χρήσιμα links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t>20</a:t>
            </a:fld>
            <a:endParaRPr lang="el-G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351840" cy="4495800"/>
          </a:xfrm>
        </p:spPr>
        <p:txBody>
          <a:bodyPr>
            <a:normAutofit fontScale="92500"/>
          </a:bodyPr>
          <a:lstStyle/>
          <a:p>
            <a:pPr marR="1376084">
              <a:lnSpc>
                <a:spcPct val="131100"/>
              </a:lnSpc>
            </a:pPr>
            <a:r>
              <a:rPr lang="fi-FI" spc="263" dirty="0">
                <a:solidFill>
                  <a:srgbClr val="00007F"/>
                </a:solidFill>
                <a:cs typeface="Liberation Sans Narrow"/>
                <a:hlinkClick r:id="rId4"/>
              </a:rPr>
              <a:t>h</a:t>
            </a:r>
            <a:r>
              <a:rPr lang="fi-FI" spc="136" dirty="0">
                <a:solidFill>
                  <a:srgbClr val="00007F"/>
                </a:solidFill>
                <a:cs typeface="Liberation Sans Narrow"/>
                <a:hlinkClick r:id="rId4"/>
              </a:rPr>
              <a:t>t</a:t>
            </a:r>
            <a:r>
              <a:rPr lang="fi-FI" sz="2800" spc="145" dirty="0">
                <a:solidFill>
                  <a:srgbClr val="00007F"/>
                </a:solidFill>
                <a:cs typeface="Liberation Sans Narrow"/>
                <a:hlinkClick r:id="rId4"/>
              </a:rPr>
              <a:t>t</a:t>
            </a:r>
            <a:r>
              <a:rPr lang="fi-FI" spc="263" dirty="0">
                <a:solidFill>
                  <a:srgbClr val="00007F"/>
                </a:solidFill>
                <a:cs typeface="Liberation Sans Narrow"/>
                <a:hlinkClick r:id="rId4"/>
              </a:rPr>
              <a:t>p</a:t>
            </a:r>
            <a:r>
              <a:rPr lang="fi-FI" spc="136" dirty="0">
                <a:solidFill>
                  <a:srgbClr val="00007F"/>
                </a:solidFill>
                <a:cs typeface="Liberation Sans Narrow"/>
                <a:hlinkClick r:id="rId4"/>
              </a:rPr>
              <a:t>://</a:t>
            </a:r>
            <a:r>
              <a:rPr lang="fi-FI" spc="263" dirty="0">
                <a:solidFill>
                  <a:srgbClr val="00007F"/>
                </a:solidFill>
                <a:cs typeface="Liberation Sans Narrow"/>
                <a:hlinkClick r:id="rId4"/>
              </a:rPr>
              <a:t>g</a:t>
            </a:r>
            <a:r>
              <a:rPr lang="fi-FI" spc="177" dirty="0">
                <a:solidFill>
                  <a:srgbClr val="00007F"/>
                </a:solidFill>
                <a:cs typeface="Liberation Sans Narrow"/>
                <a:hlinkClick r:id="rId4"/>
              </a:rPr>
              <a:t>it-sc</a:t>
            </a:r>
            <a:r>
              <a:rPr lang="fi-FI" spc="399" dirty="0">
                <a:solidFill>
                  <a:srgbClr val="00007F"/>
                </a:solidFill>
                <a:cs typeface="Liberation Sans Narrow"/>
                <a:hlinkClick r:id="rId4"/>
              </a:rPr>
              <a:t>m</a:t>
            </a:r>
            <a:r>
              <a:rPr lang="fi-FI" spc="190" dirty="0">
                <a:solidFill>
                  <a:srgbClr val="00007F"/>
                </a:solidFill>
                <a:cs typeface="Liberation Sans Narrow"/>
                <a:hlinkClick r:id="rId4"/>
              </a:rPr>
              <a:t>.c</a:t>
            </a:r>
            <a:r>
              <a:rPr lang="fi-FI" spc="263" dirty="0">
                <a:solidFill>
                  <a:srgbClr val="00007F"/>
                </a:solidFill>
                <a:cs typeface="Liberation Sans Narrow"/>
                <a:hlinkClick r:id="rId4"/>
              </a:rPr>
              <a:t>o</a:t>
            </a:r>
            <a:r>
              <a:rPr lang="fi-FI" spc="390" dirty="0">
                <a:solidFill>
                  <a:srgbClr val="00007F"/>
                </a:solidFill>
                <a:cs typeface="Liberation Sans Narrow"/>
                <a:hlinkClick r:id="rId4"/>
              </a:rPr>
              <a:t>m</a:t>
            </a:r>
            <a:r>
              <a:rPr lang="fi-FI" sz="2800" spc="145" dirty="0">
                <a:solidFill>
                  <a:srgbClr val="00007F"/>
                </a:solidFill>
                <a:cs typeface="Liberation Sans Narrow"/>
                <a:hlinkClick r:id="rId4"/>
              </a:rPr>
              <a:t>/</a:t>
            </a:r>
            <a:r>
              <a:rPr lang="fi-FI" sz="2800" spc="286" dirty="0">
                <a:solidFill>
                  <a:srgbClr val="00007F"/>
                </a:solidFill>
                <a:cs typeface="Liberation Sans Narrow"/>
                <a:hlinkClick r:id="rId4"/>
              </a:rPr>
              <a:t>b</a:t>
            </a:r>
            <a:r>
              <a:rPr lang="fi-FI" spc="272" dirty="0">
                <a:solidFill>
                  <a:srgbClr val="00007F"/>
                </a:solidFill>
                <a:cs typeface="Liberation Sans Narrow"/>
                <a:hlinkClick r:id="rId4"/>
              </a:rPr>
              <a:t>o</a:t>
            </a:r>
            <a:r>
              <a:rPr lang="fi-FI" spc="263" dirty="0">
                <a:solidFill>
                  <a:srgbClr val="00007F"/>
                </a:solidFill>
                <a:cs typeface="Liberation Sans Narrow"/>
                <a:hlinkClick r:id="rId4"/>
              </a:rPr>
              <a:t>o</a:t>
            </a:r>
            <a:r>
              <a:rPr lang="fi-FI" spc="190" dirty="0">
                <a:solidFill>
                  <a:srgbClr val="00007F"/>
                </a:solidFill>
                <a:cs typeface="Liberation Sans Narrow"/>
                <a:hlinkClick r:id="rId4"/>
              </a:rPr>
              <a:t>k/</a:t>
            </a:r>
            <a:r>
              <a:rPr lang="fi-FI" spc="136" dirty="0">
                <a:solidFill>
                  <a:srgbClr val="00007F"/>
                </a:solidFill>
                <a:cs typeface="Liberation Sans Narrow"/>
              </a:rPr>
              <a:t> </a:t>
            </a:r>
            <a:endParaRPr lang="el-GR" spc="136" dirty="0" smtClean="0">
              <a:solidFill>
                <a:srgbClr val="00007F"/>
              </a:solidFill>
              <a:cs typeface="Liberation Sans Narrow"/>
            </a:endParaRPr>
          </a:p>
          <a:p>
            <a:pPr marR="1376084">
              <a:lnSpc>
                <a:spcPct val="131100"/>
              </a:lnSpc>
            </a:pPr>
            <a:r>
              <a:rPr lang="fi-FI" spc="263" dirty="0" smtClean="0">
                <a:solidFill>
                  <a:srgbClr val="00007F"/>
                </a:solidFill>
                <a:cs typeface="Liberation Sans Narrow"/>
                <a:hlinkClick r:id="rId5"/>
              </a:rPr>
              <a:t>h</a:t>
            </a:r>
            <a:r>
              <a:rPr lang="fi-FI" spc="136" dirty="0" smtClean="0">
                <a:solidFill>
                  <a:srgbClr val="00007F"/>
                </a:solidFill>
                <a:cs typeface="Liberation Sans Narrow"/>
                <a:hlinkClick r:id="rId5"/>
              </a:rPr>
              <a:t>tt</a:t>
            </a:r>
            <a:r>
              <a:rPr lang="fi-FI" spc="263" dirty="0" smtClean="0">
                <a:solidFill>
                  <a:srgbClr val="00007F"/>
                </a:solidFill>
                <a:cs typeface="Liberation Sans Narrow"/>
                <a:hlinkClick r:id="rId5"/>
              </a:rPr>
              <a:t>p</a:t>
            </a:r>
            <a:r>
              <a:rPr lang="fi-FI" spc="136" dirty="0">
                <a:solidFill>
                  <a:srgbClr val="00007F"/>
                </a:solidFill>
                <a:cs typeface="Liberation Sans Narrow"/>
                <a:hlinkClick r:id="rId5"/>
              </a:rPr>
              <a:t>://</a:t>
            </a:r>
            <a:r>
              <a:rPr lang="fi-FI" spc="263" dirty="0">
                <a:solidFill>
                  <a:srgbClr val="00007F"/>
                </a:solidFill>
                <a:cs typeface="Liberation Sans Narrow"/>
                <a:hlinkClick r:id="rId5"/>
              </a:rPr>
              <a:t>g</a:t>
            </a:r>
            <a:r>
              <a:rPr lang="fi-FI" spc="136" dirty="0">
                <a:solidFill>
                  <a:srgbClr val="00007F"/>
                </a:solidFill>
                <a:cs typeface="Liberation Sans Narrow"/>
                <a:hlinkClick r:id="rId5"/>
              </a:rPr>
              <a:t>itr</a:t>
            </a:r>
            <a:r>
              <a:rPr lang="fi-FI" spc="263" dirty="0">
                <a:solidFill>
                  <a:srgbClr val="00007F"/>
                </a:solidFill>
                <a:cs typeface="Liberation Sans Narrow"/>
                <a:hlinkClick r:id="rId5"/>
              </a:rPr>
              <a:t>ead</a:t>
            </a:r>
            <a:r>
              <a:rPr lang="fi-FI" spc="27" dirty="0">
                <a:solidFill>
                  <a:srgbClr val="00007F"/>
                </a:solidFill>
                <a:cs typeface="Liberation Sans Narrow"/>
                <a:hlinkClick r:id="rId5"/>
              </a:rPr>
              <a:t>y</a:t>
            </a:r>
            <a:r>
              <a:rPr lang="fi-FI" spc="190" dirty="0">
                <a:solidFill>
                  <a:srgbClr val="00007F"/>
                </a:solidFill>
                <a:cs typeface="Liberation Sans Narrow"/>
                <a:hlinkClick r:id="rId5"/>
              </a:rPr>
              <a:t>.c</a:t>
            </a:r>
            <a:r>
              <a:rPr lang="fi-FI" spc="263" dirty="0">
                <a:solidFill>
                  <a:srgbClr val="00007F"/>
                </a:solidFill>
                <a:cs typeface="Liberation Sans Narrow"/>
                <a:hlinkClick r:id="rId5"/>
              </a:rPr>
              <a:t>o</a:t>
            </a:r>
            <a:r>
              <a:rPr lang="fi-FI" spc="390" dirty="0">
                <a:solidFill>
                  <a:srgbClr val="00007F"/>
                </a:solidFill>
                <a:cs typeface="Liberation Sans Narrow"/>
                <a:hlinkClick r:id="rId5"/>
              </a:rPr>
              <a:t>m</a:t>
            </a:r>
            <a:r>
              <a:rPr lang="fi-FI" spc="136" dirty="0">
                <a:solidFill>
                  <a:srgbClr val="00007F"/>
                </a:solidFill>
                <a:cs typeface="Liberation Sans Narrow"/>
                <a:hlinkClick r:id="rId5"/>
              </a:rPr>
              <a:t>/</a:t>
            </a:r>
            <a:r>
              <a:rPr lang="fi-FI" spc="136" dirty="0">
                <a:solidFill>
                  <a:srgbClr val="00007F"/>
                </a:solidFill>
                <a:cs typeface="Liberation Sans Narrow"/>
              </a:rPr>
              <a:t> </a:t>
            </a:r>
            <a:endParaRPr lang="el-GR" spc="136" dirty="0" smtClean="0">
              <a:solidFill>
                <a:srgbClr val="00007F"/>
              </a:solidFill>
              <a:cs typeface="Liberation Sans Narrow"/>
            </a:endParaRPr>
          </a:p>
          <a:p>
            <a:pPr marR="1376084">
              <a:lnSpc>
                <a:spcPct val="131100"/>
              </a:lnSpc>
            </a:pPr>
            <a:r>
              <a:rPr lang="fi-FI" sz="2800" spc="286" dirty="0" smtClean="0">
                <a:solidFill>
                  <a:srgbClr val="00007F"/>
                </a:solidFill>
                <a:cs typeface="Liberation Sans Narrow"/>
                <a:hlinkClick r:id="rId6"/>
              </a:rPr>
              <a:t>h</a:t>
            </a:r>
            <a:r>
              <a:rPr lang="fi-FI" sz="2800" spc="145" dirty="0" smtClean="0">
                <a:solidFill>
                  <a:srgbClr val="00007F"/>
                </a:solidFill>
                <a:cs typeface="Liberation Sans Narrow"/>
                <a:hlinkClick r:id="rId6"/>
              </a:rPr>
              <a:t>tt</a:t>
            </a:r>
            <a:r>
              <a:rPr lang="fi-FI" sz="2800" spc="286" dirty="0" smtClean="0">
                <a:solidFill>
                  <a:srgbClr val="00007F"/>
                </a:solidFill>
                <a:cs typeface="Liberation Sans Narrow"/>
                <a:hlinkClick r:id="rId6"/>
              </a:rPr>
              <a:t>p</a:t>
            </a:r>
            <a:r>
              <a:rPr lang="fi-FI" sz="2800" spc="145" dirty="0">
                <a:solidFill>
                  <a:srgbClr val="00007F"/>
                </a:solidFill>
                <a:cs typeface="Liberation Sans Narrow"/>
                <a:hlinkClick r:id="rId6"/>
              </a:rPr>
              <a:t>://</a:t>
            </a:r>
            <a:r>
              <a:rPr lang="fi-FI" sz="2800" spc="286" dirty="0">
                <a:solidFill>
                  <a:srgbClr val="00007F"/>
                </a:solidFill>
                <a:cs typeface="Liberation Sans Narrow"/>
                <a:hlinkClick r:id="rId6"/>
              </a:rPr>
              <a:t>g</a:t>
            </a:r>
            <a:r>
              <a:rPr lang="fi-FI" sz="2800" spc="185" dirty="0">
                <a:solidFill>
                  <a:srgbClr val="00007F"/>
                </a:solidFill>
                <a:cs typeface="Liberation Sans Narrow"/>
                <a:hlinkClick r:id="rId6"/>
              </a:rPr>
              <a:t>ito</a:t>
            </a:r>
            <a:r>
              <a:rPr lang="fi-FI" sz="2800" spc="100" dirty="0">
                <a:solidFill>
                  <a:srgbClr val="00007F"/>
                </a:solidFill>
                <a:cs typeface="Liberation Sans Narrow"/>
                <a:hlinkClick r:id="rId6"/>
              </a:rPr>
              <a:t>l</a:t>
            </a:r>
            <a:r>
              <a:rPr lang="fi-FI" sz="2800" spc="132" dirty="0">
                <a:solidFill>
                  <a:srgbClr val="00007F"/>
                </a:solidFill>
                <a:cs typeface="Liberation Sans Narrow"/>
                <a:hlinkClick r:id="rId6"/>
              </a:rPr>
              <a:t>it</a:t>
            </a:r>
            <a:r>
              <a:rPr lang="fi-FI" sz="2800" spc="286" dirty="0">
                <a:solidFill>
                  <a:srgbClr val="00007F"/>
                </a:solidFill>
                <a:cs typeface="Liberation Sans Narrow"/>
                <a:hlinkClick r:id="rId6"/>
              </a:rPr>
              <a:t>e</a:t>
            </a:r>
            <a:r>
              <a:rPr lang="fi-FI" sz="2800" spc="204" dirty="0">
                <a:solidFill>
                  <a:srgbClr val="00007F"/>
                </a:solidFill>
                <a:cs typeface="Liberation Sans Narrow"/>
                <a:hlinkClick r:id="rId6"/>
              </a:rPr>
              <a:t>.c</a:t>
            </a:r>
            <a:r>
              <a:rPr lang="fi-FI" sz="2800" spc="286" dirty="0">
                <a:solidFill>
                  <a:srgbClr val="00007F"/>
                </a:solidFill>
                <a:cs typeface="Liberation Sans Narrow"/>
                <a:hlinkClick r:id="rId6"/>
              </a:rPr>
              <a:t>o</a:t>
            </a:r>
            <a:r>
              <a:rPr lang="fi-FI" sz="2800" spc="431" dirty="0">
                <a:solidFill>
                  <a:srgbClr val="00007F"/>
                </a:solidFill>
                <a:cs typeface="Liberation Sans Narrow"/>
                <a:hlinkClick r:id="rId6"/>
              </a:rPr>
              <a:t>m</a:t>
            </a:r>
            <a:r>
              <a:rPr lang="fi-FI" sz="2800" spc="145" dirty="0">
                <a:solidFill>
                  <a:srgbClr val="00007F"/>
                </a:solidFill>
                <a:cs typeface="Liberation Sans Narrow"/>
                <a:hlinkClick r:id="rId6"/>
              </a:rPr>
              <a:t>/</a:t>
            </a:r>
            <a:r>
              <a:rPr lang="fi-FI" sz="2800" spc="286" dirty="0">
                <a:solidFill>
                  <a:srgbClr val="00007F"/>
                </a:solidFill>
                <a:cs typeface="Liberation Sans Narrow"/>
                <a:hlinkClick r:id="rId6"/>
              </a:rPr>
              <a:t>g</a:t>
            </a:r>
            <a:r>
              <a:rPr lang="fi-FI" sz="2800" spc="263" dirty="0">
                <a:solidFill>
                  <a:srgbClr val="00007F"/>
                </a:solidFill>
                <a:cs typeface="Liberation Sans Narrow"/>
                <a:hlinkClick r:id="rId6"/>
              </a:rPr>
              <a:t>c</a:t>
            </a:r>
            <a:r>
              <a:rPr lang="fi-FI" sz="2800" spc="268" dirty="0">
                <a:solidFill>
                  <a:srgbClr val="00007F"/>
                </a:solidFill>
                <a:cs typeface="Liberation Sans Narrow"/>
                <a:hlinkClick r:id="rId6"/>
              </a:rPr>
              <a:t>s</a:t>
            </a:r>
            <a:r>
              <a:rPr lang="fi-FI" sz="2800" spc="145" dirty="0">
                <a:solidFill>
                  <a:srgbClr val="00007F"/>
                </a:solidFill>
                <a:cs typeface="Liberation Sans Narrow"/>
                <a:hlinkClick r:id="rId6"/>
              </a:rPr>
              <a:t>.</a:t>
            </a:r>
            <a:r>
              <a:rPr lang="fi-FI" sz="2800" spc="286" dirty="0">
                <a:solidFill>
                  <a:srgbClr val="00007F"/>
                </a:solidFill>
                <a:cs typeface="Liberation Sans Narrow"/>
                <a:hlinkClick r:id="rId6"/>
              </a:rPr>
              <a:t>h</a:t>
            </a:r>
            <a:r>
              <a:rPr lang="fi-FI" sz="2800" spc="145" dirty="0">
                <a:solidFill>
                  <a:srgbClr val="00007F"/>
                </a:solidFill>
                <a:cs typeface="Liberation Sans Narrow"/>
                <a:hlinkClick r:id="rId6"/>
              </a:rPr>
              <a:t>t</a:t>
            </a:r>
            <a:r>
              <a:rPr lang="fi-FI" sz="2800" spc="422" dirty="0">
                <a:solidFill>
                  <a:srgbClr val="00007F"/>
                </a:solidFill>
                <a:cs typeface="Liberation Sans Narrow"/>
                <a:hlinkClick r:id="rId6"/>
              </a:rPr>
              <a:t>m</a:t>
            </a:r>
            <a:r>
              <a:rPr lang="fi-FI" sz="2800" spc="113" dirty="0">
                <a:solidFill>
                  <a:srgbClr val="00007F"/>
                </a:solidFill>
                <a:cs typeface="Liberation Sans Narrow"/>
                <a:hlinkClick r:id="rId6"/>
              </a:rPr>
              <a:t>l</a:t>
            </a:r>
            <a:r>
              <a:rPr lang="fi-FI" sz="2800" spc="145" dirty="0">
                <a:solidFill>
                  <a:srgbClr val="00007F"/>
                </a:solidFill>
                <a:cs typeface="Liberation Sans Narrow"/>
              </a:rPr>
              <a:t> </a:t>
            </a:r>
            <a:endParaRPr lang="el-GR" sz="2800" spc="145" dirty="0" smtClean="0">
              <a:solidFill>
                <a:srgbClr val="00007F"/>
              </a:solidFill>
              <a:cs typeface="Liberation Sans Narrow"/>
            </a:endParaRPr>
          </a:p>
          <a:p>
            <a:pPr marR="1376084">
              <a:lnSpc>
                <a:spcPct val="131100"/>
              </a:lnSpc>
            </a:pPr>
            <a:r>
              <a:rPr lang="fi-FI" sz="2800" spc="286" dirty="0" smtClean="0">
                <a:solidFill>
                  <a:srgbClr val="00007F"/>
                </a:solidFill>
                <a:cs typeface="Liberation Sans Narrow"/>
                <a:hlinkClick r:id="rId7"/>
              </a:rPr>
              <a:t>h</a:t>
            </a:r>
            <a:r>
              <a:rPr lang="fi-FI" sz="2800" spc="145" dirty="0" smtClean="0">
                <a:solidFill>
                  <a:srgbClr val="00007F"/>
                </a:solidFill>
                <a:cs typeface="Liberation Sans Narrow"/>
                <a:hlinkClick r:id="rId7"/>
              </a:rPr>
              <a:t>tt</a:t>
            </a:r>
            <a:r>
              <a:rPr lang="fi-FI" sz="2800" spc="286" dirty="0" smtClean="0">
                <a:solidFill>
                  <a:srgbClr val="00007F"/>
                </a:solidFill>
                <a:cs typeface="Liberation Sans Narrow"/>
                <a:hlinkClick r:id="rId7"/>
              </a:rPr>
              <a:t>p</a:t>
            </a:r>
            <a:r>
              <a:rPr lang="fi-FI" sz="2800" spc="177" dirty="0" smtClean="0">
                <a:solidFill>
                  <a:srgbClr val="00007F"/>
                </a:solidFill>
                <a:cs typeface="Liberation Sans Narrow"/>
                <a:hlinkClick r:id="rId7"/>
              </a:rPr>
              <a:t>s</a:t>
            </a:r>
            <a:r>
              <a:rPr lang="fi-FI" sz="2800" spc="177" dirty="0">
                <a:solidFill>
                  <a:srgbClr val="00007F"/>
                </a:solidFill>
                <a:cs typeface="Liberation Sans Narrow"/>
                <a:hlinkClick r:id="rId7"/>
              </a:rPr>
              <a:t>://</a:t>
            </a:r>
            <a:r>
              <a:rPr lang="fi-FI" sz="2800" spc="371" dirty="0" smtClean="0">
                <a:solidFill>
                  <a:srgbClr val="00007F"/>
                </a:solidFill>
                <a:cs typeface="Liberation Sans Narrow"/>
                <a:hlinkClick r:id="rId7"/>
              </a:rPr>
              <a:t>ww</a:t>
            </a:r>
            <a:r>
              <a:rPr lang="fi-FI" sz="2800" spc="200" dirty="0" smtClean="0">
                <a:solidFill>
                  <a:srgbClr val="00007F"/>
                </a:solidFill>
                <a:cs typeface="Liberation Sans Narrow"/>
                <a:hlinkClick r:id="rId7"/>
              </a:rPr>
              <a:t>w</a:t>
            </a:r>
            <a:r>
              <a:rPr lang="fi-FI" sz="2800" spc="145" dirty="0" smtClean="0">
                <a:solidFill>
                  <a:srgbClr val="00007F"/>
                </a:solidFill>
                <a:cs typeface="Liberation Sans Narrow"/>
                <a:hlinkClick r:id="rId7"/>
              </a:rPr>
              <a:t>.</a:t>
            </a:r>
            <a:r>
              <a:rPr lang="fi-FI" sz="2800" spc="286" dirty="0" smtClean="0">
                <a:solidFill>
                  <a:srgbClr val="00007F"/>
                </a:solidFill>
                <a:cs typeface="Liberation Sans Narrow"/>
                <a:hlinkClick r:id="rId7"/>
              </a:rPr>
              <a:t>a</a:t>
            </a:r>
            <a:r>
              <a:rPr lang="fi-FI" sz="2800" spc="132" dirty="0" smtClean="0">
                <a:solidFill>
                  <a:srgbClr val="00007F"/>
                </a:solidFill>
                <a:cs typeface="Liberation Sans Narrow"/>
                <a:hlinkClick r:id="rId7"/>
              </a:rPr>
              <a:t>tl</a:t>
            </a:r>
            <a:r>
              <a:rPr lang="fi-FI" sz="2800" spc="286" dirty="0" smtClean="0">
                <a:solidFill>
                  <a:srgbClr val="00007F"/>
                </a:solidFill>
                <a:cs typeface="Liberation Sans Narrow"/>
                <a:hlinkClick r:id="rId7"/>
              </a:rPr>
              <a:t>a</a:t>
            </a:r>
            <a:r>
              <a:rPr lang="fi-FI" sz="2800" spc="263" dirty="0" smtClean="0">
                <a:solidFill>
                  <a:srgbClr val="00007F"/>
                </a:solidFill>
                <a:cs typeface="Liberation Sans Narrow"/>
                <a:hlinkClick r:id="rId7"/>
              </a:rPr>
              <a:t>s</a:t>
            </a:r>
            <a:r>
              <a:rPr lang="fi-FI" sz="2800" spc="268" dirty="0" smtClean="0">
                <a:solidFill>
                  <a:srgbClr val="00007F"/>
                </a:solidFill>
                <a:cs typeface="Liberation Sans Narrow"/>
                <a:hlinkClick r:id="rId7"/>
              </a:rPr>
              <a:t>s</a:t>
            </a:r>
            <a:r>
              <a:rPr lang="fi-FI" sz="2800" spc="103" dirty="0" smtClean="0">
                <a:solidFill>
                  <a:srgbClr val="00007F"/>
                </a:solidFill>
                <a:cs typeface="Liberation Sans Narrow"/>
                <a:hlinkClick r:id="rId7"/>
              </a:rPr>
              <a:t>i</a:t>
            </a:r>
            <a:r>
              <a:rPr lang="fi-FI" sz="2800" spc="286" dirty="0" smtClean="0">
                <a:solidFill>
                  <a:srgbClr val="00007F"/>
                </a:solidFill>
                <a:cs typeface="Liberation Sans Narrow"/>
                <a:hlinkClick r:id="rId7"/>
              </a:rPr>
              <a:t>an</a:t>
            </a:r>
            <a:r>
              <a:rPr lang="fi-FI" sz="2800" spc="204" dirty="0" smtClean="0">
                <a:solidFill>
                  <a:srgbClr val="00007F"/>
                </a:solidFill>
                <a:cs typeface="Liberation Sans Narrow"/>
                <a:hlinkClick r:id="rId7"/>
              </a:rPr>
              <a:t>.c</a:t>
            </a:r>
            <a:r>
              <a:rPr lang="fi-FI" sz="2800" spc="286" dirty="0" smtClean="0">
                <a:solidFill>
                  <a:srgbClr val="00007F"/>
                </a:solidFill>
                <a:cs typeface="Liberation Sans Narrow"/>
                <a:hlinkClick r:id="rId7"/>
              </a:rPr>
              <a:t>o</a:t>
            </a:r>
            <a:r>
              <a:rPr lang="fi-FI" sz="2800" spc="422" dirty="0" smtClean="0">
                <a:solidFill>
                  <a:srgbClr val="00007F"/>
                </a:solidFill>
                <a:cs typeface="Liberation Sans Narrow"/>
                <a:hlinkClick r:id="rId7"/>
              </a:rPr>
              <a:t>m</a:t>
            </a:r>
            <a:r>
              <a:rPr lang="fi-FI" sz="2800" spc="145" dirty="0" smtClean="0">
                <a:solidFill>
                  <a:srgbClr val="00007F"/>
                </a:solidFill>
                <a:cs typeface="Liberation Sans Narrow"/>
                <a:hlinkClick r:id="rId7"/>
              </a:rPr>
              <a:t>/</a:t>
            </a:r>
            <a:r>
              <a:rPr lang="fi-FI" sz="2800" spc="286" dirty="0" smtClean="0">
                <a:solidFill>
                  <a:srgbClr val="00007F"/>
                </a:solidFill>
                <a:cs typeface="Liberation Sans Narrow"/>
                <a:hlinkClick r:id="rId7"/>
              </a:rPr>
              <a:t>g</a:t>
            </a:r>
            <a:r>
              <a:rPr lang="fi-FI" sz="2800" spc="136" dirty="0" smtClean="0">
                <a:solidFill>
                  <a:srgbClr val="00007F"/>
                </a:solidFill>
                <a:cs typeface="Liberation Sans Narrow"/>
                <a:hlinkClick r:id="rId7"/>
              </a:rPr>
              <a:t>it/t</a:t>
            </a:r>
            <a:r>
              <a:rPr lang="fi-FI" sz="2800" spc="286" dirty="0" smtClean="0">
                <a:solidFill>
                  <a:srgbClr val="00007F"/>
                </a:solidFill>
                <a:cs typeface="Liberation Sans Narrow"/>
                <a:hlinkClick r:id="rId7"/>
              </a:rPr>
              <a:t>u</a:t>
            </a:r>
            <a:r>
              <a:rPr lang="fi-FI" sz="2800" spc="145" dirty="0" smtClean="0">
                <a:solidFill>
                  <a:srgbClr val="00007F"/>
                </a:solidFill>
                <a:cs typeface="Liberation Sans Narrow"/>
                <a:hlinkClick r:id="rId7"/>
              </a:rPr>
              <a:t>t</a:t>
            </a:r>
            <a:r>
              <a:rPr lang="fi-FI" sz="2800" spc="286" dirty="0" smtClean="0">
                <a:solidFill>
                  <a:srgbClr val="00007F"/>
                </a:solidFill>
                <a:cs typeface="Liberation Sans Narrow"/>
                <a:hlinkClick r:id="rId7"/>
              </a:rPr>
              <a:t>o</a:t>
            </a:r>
            <a:r>
              <a:rPr lang="fi-FI" sz="2800" spc="163" dirty="0" smtClean="0">
                <a:solidFill>
                  <a:srgbClr val="00007F"/>
                </a:solidFill>
                <a:cs typeface="Liberation Sans Narrow"/>
                <a:hlinkClick r:id="rId7"/>
              </a:rPr>
              <a:t>r</a:t>
            </a:r>
            <a:r>
              <a:rPr lang="fi-FI" sz="2800" spc="113" dirty="0" smtClean="0">
                <a:solidFill>
                  <a:srgbClr val="00007F"/>
                </a:solidFill>
                <a:cs typeface="Liberation Sans Narrow"/>
                <a:hlinkClick r:id="rId7"/>
              </a:rPr>
              <a:t>i</a:t>
            </a:r>
            <a:r>
              <a:rPr lang="fi-FI" sz="2800" spc="286" dirty="0" smtClean="0">
                <a:solidFill>
                  <a:srgbClr val="00007F"/>
                </a:solidFill>
                <a:cs typeface="Liberation Sans Narrow"/>
                <a:hlinkClick r:id="rId7"/>
              </a:rPr>
              <a:t>a</a:t>
            </a:r>
            <a:r>
              <a:rPr lang="fi-FI" sz="2800" spc="113" dirty="0" smtClean="0">
                <a:solidFill>
                  <a:srgbClr val="00007F"/>
                </a:solidFill>
                <a:cs typeface="Liberation Sans Narrow"/>
                <a:hlinkClick r:id="rId7"/>
              </a:rPr>
              <a:t>l</a:t>
            </a:r>
            <a:endParaRPr lang="el-GR" sz="2800" spc="113" dirty="0" smtClean="0">
              <a:solidFill>
                <a:srgbClr val="00007F"/>
              </a:solidFill>
              <a:cs typeface="Liberation Sans Narrow"/>
            </a:endParaRPr>
          </a:p>
          <a:p>
            <a:pPr marR="1376084">
              <a:lnSpc>
                <a:spcPct val="131100"/>
              </a:lnSpc>
            </a:pPr>
            <a:r>
              <a:rPr lang="fi-FI" sz="2800" spc="145" dirty="0" smtClean="0">
                <a:solidFill>
                  <a:srgbClr val="00007F"/>
                </a:solidFill>
                <a:cs typeface="Liberation Sans Narrow"/>
              </a:rPr>
              <a:t> </a:t>
            </a:r>
            <a:r>
              <a:rPr lang="fi-FI" spc="263" dirty="0">
                <a:solidFill>
                  <a:srgbClr val="00007F"/>
                </a:solidFill>
                <a:cs typeface="Liberation Sans Narrow"/>
                <a:hlinkClick r:id="rId8"/>
              </a:rPr>
              <a:t>h</a:t>
            </a:r>
            <a:r>
              <a:rPr lang="fi-FI" spc="136" dirty="0">
                <a:solidFill>
                  <a:srgbClr val="00007F"/>
                </a:solidFill>
                <a:cs typeface="Liberation Sans Narrow"/>
                <a:hlinkClick r:id="rId8"/>
              </a:rPr>
              <a:t>tt</a:t>
            </a:r>
            <a:r>
              <a:rPr lang="fi-FI" spc="263" dirty="0">
                <a:solidFill>
                  <a:srgbClr val="00007F"/>
                </a:solidFill>
                <a:cs typeface="Liberation Sans Narrow"/>
                <a:hlinkClick r:id="rId8"/>
              </a:rPr>
              <a:t>p</a:t>
            </a:r>
            <a:r>
              <a:rPr lang="fi-FI" spc="136" dirty="0">
                <a:solidFill>
                  <a:srgbClr val="00007F"/>
                </a:solidFill>
                <a:cs typeface="Liberation Sans Narrow"/>
                <a:hlinkClick r:id="rId8"/>
              </a:rPr>
              <a:t>://</a:t>
            </a:r>
            <a:r>
              <a:rPr lang="fi-FI" spc="263" dirty="0">
                <a:solidFill>
                  <a:srgbClr val="00007F"/>
                </a:solidFill>
                <a:cs typeface="Liberation Sans Narrow"/>
                <a:hlinkClick r:id="rId8"/>
              </a:rPr>
              <a:t>g</a:t>
            </a:r>
            <a:r>
              <a:rPr lang="fi-FI" spc="136" dirty="0">
                <a:solidFill>
                  <a:srgbClr val="00007F"/>
                </a:solidFill>
                <a:cs typeface="Liberation Sans Narrow"/>
                <a:hlinkClick r:id="rId8"/>
              </a:rPr>
              <a:t>itr</a:t>
            </a:r>
            <a:r>
              <a:rPr lang="fi-FI" spc="263" dirty="0">
                <a:solidFill>
                  <a:srgbClr val="00007F"/>
                </a:solidFill>
                <a:cs typeface="Liberation Sans Narrow"/>
                <a:hlinkClick r:id="rId8"/>
              </a:rPr>
              <a:t>e</a:t>
            </a:r>
            <a:r>
              <a:rPr lang="fi-FI" spc="136" dirty="0">
                <a:solidFill>
                  <a:srgbClr val="00007F"/>
                </a:solidFill>
                <a:cs typeface="Liberation Sans Narrow"/>
                <a:hlinkClick r:id="rId8"/>
              </a:rPr>
              <a:t>f.</a:t>
            </a:r>
            <a:r>
              <a:rPr lang="fi-FI" spc="263" dirty="0">
                <a:solidFill>
                  <a:srgbClr val="00007F"/>
                </a:solidFill>
                <a:cs typeface="Liberation Sans Narrow"/>
                <a:hlinkClick r:id="rId8"/>
              </a:rPr>
              <a:t>o</a:t>
            </a:r>
            <a:r>
              <a:rPr lang="fi-FI" spc="163" dirty="0">
                <a:solidFill>
                  <a:srgbClr val="00007F"/>
                </a:solidFill>
                <a:cs typeface="Liberation Sans Narrow"/>
                <a:hlinkClick r:id="rId8"/>
              </a:rPr>
              <a:t>r</a:t>
            </a:r>
            <a:r>
              <a:rPr lang="fi-FI" spc="254" dirty="0">
                <a:solidFill>
                  <a:srgbClr val="00007F"/>
                </a:solidFill>
                <a:cs typeface="Liberation Sans Narrow"/>
                <a:hlinkClick r:id="rId8"/>
              </a:rPr>
              <a:t>g</a:t>
            </a:r>
            <a:r>
              <a:rPr lang="fi-FI" spc="136" dirty="0">
                <a:solidFill>
                  <a:srgbClr val="00007F"/>
                </a:solidFill>
                <a:cs typeface="Liberation Sans Narrow"/>
                <a:hlinkClick r:id="rId8"/>
              </a:rPr>
              <a:t>/</a:t>
            </a:r>
            <a:endParaRPr lang="fi-FI" dirty="0">
              <a:cs typeface="Liberation Sans Narrow"/>
            </a:endParaRPr>
          </a:p>
          <a:p>
            <a:pPr>
              <a:lnSpc>
                <a:spcPts val="998"/>
              </a:lnSpc>
              <a:spcBef>
                <a:spcPts val="72"/>
              </a:spcBef>
            </a:pPr>
            <a:endParaRPr lang="fi-FI" sz="1000" dirty="0"/>
          </a:p>
          <a:p>
            <a:pPr>
              <a:tabLst>
                <a:tab pos="3416306" algn="l"/>
              </a:tabLst>
            </a:pPr>
            <a:r>
              <a:rPr lang="fi-FI" sz="2800" spc="286" dirty="0">
                <a:solidFill>
                  <a:srgbClr val="00007F"/>
                </a:solidFill>
                <a:cs typeface="Liberation Sans Narrow"/>
                <a:hlinkClick r:id="rId9"/>
              </a:rPr>
              <a:t>L</a:t>
            </a:r>
            <a:r>
              <a:rPr lang="fi-FI" sz="2800" spc="113" dirty="0">
                <a:solidFill>
                  <a:srgbClr val="00007F"/>
                </a:solidFill>
                <a:cs typeface="Liberation Sans Narrow"/>
                <a:hlinkClick r:id="rId9"/>
              </a:rPr>
              <a:t>i</a:t>
            </a:r>
            <a:r>
              <a:rPr lang="fi-FI" sz="2800" spc="286" dirty="0">
                <a:solidFill>
                  <a:srgbClr val="00007F"/>
                </a:solidFill>
                <a:cs typeface="Liberation Sans Narrow"/>
                <a:hlinkClick r:id="rId9"/>
              </a:rPr>
              <a:t>nu</a:t>
            </a:r>
            <a:r>
              <a:rPr lang="fi-FI" sz="2800" spc="263" dirty="0">
                <a:solidFill>
                  <a:srgbClr val="00007F"/>
                </a:solidFill>
                <a:cs typeface="Liberation Sans Narrow"/>
                <a:hlinkClick r:id="rId9"/>
              </a:rPr>
              <a:t>s</a:t>
            </a:r>
            <a:r>
              <a:rPr lang="fi-FI" sz="2800" spc="100" dirty="0">
                <a:solidFill>
                  <a:srgbClr val="00007F"/>
                </a:solidFill>
                <a:cs typeface="Liberation Sans Narrow"/>
                <a:hlinkClick r:id="rId9"/>
              </a:rPr>
              <a:t> </a:t>
            </a:r>
            <a:r>
              <a:rPr lang="fi-FI" sz="2800" spc="-5" dirty="0">
                <a:solidFill>
                  <a:srgbClr val="00007F"/>
                </a:solidFill>
                <a:cs typeface="Liberation Sans Narrow"/>
                <a:hlinkClick r:id="rId9"/>
              </a:rPr>
              <a:t>T</a:t>
            </a:r>
            <a:r>
              <a:rPr lang="fi-FI" sz="2800" spc="286" dirty="0">
                <a:solidFill>
                  <a:srgbClr val="00007F"/>
                </a:solidFill>
                <a:cs typeface="Liberation Sans Narrow"/>
                <a:hlinkClick r:id="rId9"/>
              </a:rPr>
              <a:t>o</a:t>
            </a:r>
            <a:r>
              <a:rPr lang="fi-FI" sz="2800" spc="163" dirty="0">
                <a:solidFill>
                  <a:srgbClr val="00007F"/>
                </a:solidFill>
                <a:cs typeface="Liberation Sans Narrow"/>
                <a:hlinkClick r:id="rId9"/>
              </a:rPr>
              <a:t>r</a:t>
            </a:r>
            <a:r>
              <a:rPr lang="fi-FI" sz="2800" spc="263" dirty="0">
                <a:solidFill>
                  <a:srgbClr val="00007F"/>
                </a:solidFill>
                <a:cs typeface="Liberation Sans Narrow"/>
                <a:hlinkClick r:id="rId9"/>
              </a:rPr>
              <a:t>v</a:t>
            </a:r>
            <a:r>
              <a:rPr lang="fi-FI" sz="2800" spc="286" dirty="0">
                <a:solidFill>
                  <a:srgbClr val="00007F"/>
                </a:solidFill>
                <a:cs typeface="Liberation Sans Narrow"/>
                <a:hlinkClick r:id="rId9"/>
              </a:rPr>
              <a:t>a</a:t>
            </a:r>
            <a:r>
              <a:rPr lang="fi-FI" sz="2800" spc="113" dirty="0">
                <a:solidFill>
                  <a:srgbClr val="00007F"/>
                </a:solidFill>
                <a:cs typeface="Liberation Sans Narrow"/>
                <a:hlinkClick r:id="rId9"/>
              </a:rPr>
              <a:t>l</a:t>
            </a:r>
            <a:r>
              <a:rPr lang="fi-FI" sz="2800" spc="286" dirty="0">
                <a:solidFill>
                  <a:srgbClr val="00007F"/>
                </a:solidFill>
                <a:cs typeface="Liberation Sans Narrow"/>
                <a:hlinkClick r:id="rId9"/>
              </a:rPr>
              <a:t>d</a:t>
            </a:r>
            <a:r>
              <a:rPr lang="fi-FI" sz="2800" spc="263" dirty="0">
                <a:solidFill>
                  <a:srgbClr val="00007F"/>
                </a:solidFill>
                <a:cs typeface="Liberation Sans Narrow"/>
                <a:hlinkClick r:id="rId9"/>
              </a:rPr>
              <a:t>s</a:t>
            </a:r>
            <a:r>
              <a:rPr lang="fi-FI" sz="2800" spc="150" dirty="0">
                <a:solidFill>
                  <a:srgbClr val="00007F"/>
                </a:solidFill>
                <a:cs typeface="Liberation Sans Narrow"/>
                <a:hlinkClick r:id="rId9"/>
              </a:rPr>
              <a:t> </a:t>
            </a:r>
            <a:r>
              <a:rPr lang="fi-FI" sz="2800" spc="286" dirty="0">
                <a:solidFill>
                  <a:srgbClr val="00007F"/>
                </a:solidFill>
                <a:cs typeface="Liberation Sans Narrow"/>
                <a:hlinkClick r:id="rId9"/>
              </a:rPr>
              <a:t>o</a:t>
            </a:r>
            <a:r>
              <a:rPr lang="fi-FI" sz="2800" spc="295" dirty="0">
                <a:solidFill>
                  <a:srgbClr val="00007F"/>
                </a:solidFill>
                <a:cs typeface="Liberation Sans Narrow"/>
                <a:hlinkClick r:id="rId9"/>
              </a:rPr>
              <a:t>n</a:t>
            </a:r>
            <a:r>
              <a:rPr lang="fi-FI" sz="2800" spc="141" dirty="0">
                <a:solidFill>
                  <a:srgbClr val="00007F"/>
                </a:solidFill>
                <a:cs typeface="Liberation Sans Narrow"/>
                <a:hlinkClick r:id="rId9"/>
              </a:rPr>
              <a:t> </a:t>
            </a:r>
            <a:r>
              <a:rPr lang="fi-FI" sz="2800" spc="286" dirty="0">
                <a:solidFill>
                  <a:srgbClr val="00007F"/>
                </a:solidFill>
                <a:cs typeface="Liberation Sans Narrow"/>
                <a:hlinkClick r:id="rId9"/>
              </a:rPr>
              <a:t>g</a:t>
            </a:r>
            <a:r>
              <a:rPr lang="fi-FI" sz="2800" spc="132" dirty="0">
                <a:solidFill>
                  <a:srgbClr val="00007F"/>
                </a:solidFill>
                <a:cs typeface="Liberation Sans Narrow"/>
                <a:hlinkClick r:id="rId9"/>
              </a:rPr>
              <a:t>it	</a:t>
            </a:r>
            <a:r>
              <a:rPr lang="fi-FI" sz="2800" spc="181" dirty="0">
                <a:cs typeface="Liberation Sans Narrow"/>
              </a:rPr>
              <a:t>(</a:t>
            </a:r>
            <a:r>
              <a:rPr lang="fi-FI" sz="2800" spc="268" dirty="0">
                <a:cs typeface="Liberation Sans Narrow"/>
              </a:rPr>
              <a:t>v</a:t>
            </a:r>
            <a:r>
              <a:rPr lang="fi-FI" sz="2800" spc="230" dirty="0">
                <a:cs typeface="Liberation Sans Narrow"/>
              </a:rPr>
              <a:t>ideo)</a:t>
            </a:r>
            <a:endParaRPr lang="fi-FI" sz="2800" dirty="0">
              <a:cs typeface="Liberation Sans Narrow"/>
            </a:endParaRPr>
          </a:p>
          <a:p>
            <a:pPr>
              <a:lnSpc>
                <a:spcPts val="998"/>
              </a:lnSpc>
              <a:spcBef>
                <a:spcPts val="45"/>
              </a:spcBef>
            </a:pPr>
            <a:endParaRPr lang="fi-FI" sz="1000" dirty="0"/>
          </a:p>
          <a:p>
            <a:r>
              <a:rPr lang="fi-FI" spc="263" dirty="0">
                <a:solidFill>
                  <a:srgbClr val="00007F"/>
                </a:solidFill>
                <a:cs typeface="Liberation Sans Narrow"/>
                <a:hlinkClick r:id="rId10"/>
              </a:rPr>
              <a:t>h</a:t>
            </a:r>
            <a:r>
              <a:rPr lang="fi-FI" spc="136" dirty="0">
                <a:solidFill>
                  <a:srgbClr val="00007F"/>
                </a:solidFill>
                <a:cs typeface="Liberation Sans Narrow"/>
                <a:hlinkClick r:id="rId10"/>
              </a:rPr>
              <a:t>tt</a:t>
            </a:r>
            <a:r>
              <a:rPr lang="fi-FI" spc="263" dirty="0">
                <a:solidFill>
                  <a:srgbClr val="00007F"/>
                </a:solidFill>
                <a:cs typeface="Liberation Sans Narrow"/>
                <a:hlinkClick r:id="rId10"/>
              </a:rPr>
              <a:t>p</a:t>
            </a:r>
            <a:r>
              <a:rPr lang="fi-FI" spc="163" dirty="0">
                <a:solidFill>
                  <a:srgbClr val="00007F"/>
                </a:solidFill>
                <a:cs typeface="Liberation Sans Narrow"/>
                <a:hlinkClick r:id="rId10"/>
              </a:rPr>
              <a:t>s://</a:t>
            </a:r>
            <a:r>
              <a:rPr lang="fi-FI" spc="263" dirty="0">
                <a:solidFill>
                  <a:srgbClr val="00007F"/>
                </a:solidFill>
                <a:cs typeface="Liberation Sans Narrow"/>
                <a:hlinkClick r:id="rId10"/>
              </a:rPr>
              <a:t>d</a:t>
            </a:r>
            <a:r>
              <a:rPr lang="fi-FI" spc="272" dirty="0">
                <a:solidFill>
                  <a:srgbClr val="00007F"/>
                </a:solidFill>
                <a:cs typeface="Liberation Sans Narrow"/>
                <a:hlinkClick r:id="rId10"/>
              </a:rPr>
              <a:t>b</a:t>
            </a:r>
            <a:r>
              <a:rPr lang="fi-FI" spc="154" dirty="0">
                <a:solidFill>
                  <a:srgbClr val="00007F"/>
                </a:solidFill>
                <a:cs typeface="Liberation Sans Narrow"/>
                <a:hlinkClick r:id="rId10"/>
              </a:rPr>
              <a:t>r</a:t>
            </a:r>
            <a:r>
              <a:rPr lang="fi-FI" spc="263" dirty="0">
                <a:solidFill>
                  <a:srgbClr val="00007F"/>
                </a:solidFill>
                <a:cs typeface="Liberation Sans Narrow"/>
                <a:hlinkClick r:id="rId10"/>
              </a:rPr>
              <a:t>gn</a:t>
            </a:r>
            <a:r>
              <a:rPr lang="fi-FI" spc="190" dirty="0">
                <a:solidFill>
                  <a:srgbClr val="00007F"/>
                </a:solidFill>
                <a:cs typeface="Liberation Sans Narrow"/>
                <a:hlinkClick r:id="rId10"/>
              </a:rPr>
              <a:t>.c</a:t>
            </a:r>
            <a:r>
              <a:rPr lang="fi-FI" spc="263" dirty="0">
                <a:solidFill>
                  <a:srgbClr val="00007F"/>
                </a:solidFill>
                <a:cs typeface="Liberation Sans Narrow"/>
                <a:hlinkClick r:id="rId10"/>
              </a:rPr>
              <a:t>h</a:t>
            </a:r>
            <a:r>
              <a:rPr lang="fi-FI" spc="190" dirty="0">
                <a:solidFill>
                  <a:srgbClr val="00007F"/>
                </a:solidFill>
                <a:cs typeface="Liberation Sans Narrow"/>
                <a:hlinkClick r:id="rId10"/>
              </a:rPr>
              <a:t>/s</a:t>
            </a:r>
            <a:r>
              <a:rPr lang="fi-FI" spc="100" dirty="0">
                <a:solidFill>
                  <a:srgbClr val="00007F"/>
                </a:solidFill>
                <a:cs typeface="Liberation Sans Narrow"/>
                <a:hlinkClick r:id="rId10"/>
              </a:rPr>
              <a:t>l</a:t>
            </a:r>
            <a:r>
              <a:rPr lang="fi-FI" spc="109" dirty="0">
                <a:solidFill>
                  <a:srgbClr val="00007F"/>
                </a:solidFill>
                <a:cs typeface="Liberation Sans Narrow"/>
                <a:hlinkClick r:id="rId10"/>
              </a:rPr>
              <a:t>i</a:t>
            </a:r>
            <a:r>
              <a:rPr lang="fi-FI" spc="263" dirty="0">
                <a:solidFill>
                  <a:srgbClr val="00007F"/>
                </a:solidFill>
                <a:cs typeface="Liberation Sans Narrow"/>
                <a:hlinkClick r:id="rId10"/>
              </a:rPr>
              <a:t>de</a:t>
            </a:r>
            <a:r>
              <a:rPr lang="fi-FI" spc="190" dirty="0">
                <a:solidFill>
                  <a:srgbClr val="00007F"/>
                </a:solidFill>
                <a:cs typeface="Liberation Sans Narrow"/>
                <a:hlinkClick r:id="rId10"/>
              </a:rPr>
              <a:t>s/</a:t>
            </a:r>
            <a:r>
              <a:rPr lang="fi-FI" spc="263" dirty="0">
                <a:solidFill>
                  <a:srgbClr val="00007F"/>
                </a:solidFill>
                <a:cs typeface="Liberation Sans Narrow"/>
                <a:hlinkClick r:id="rId10"/>
              </a:rPr>
              <a:t>2</a:t>
            </a:r>
            <a:r>
              <a:rPr lang="fi-FI" spc="272" dirty="0">
                <a:solidFill>
                  <a:srgbClr val="00007F"/>
                </a:solidFill>
                <a:cs typeface="Liberation Sans Narrow"/>
                <a:hlinkClick r:id="rId10"/>
              </a:rPr>
              <a:t>0</a:t>
            </a:r>
            <a:r>
              <a:rPr lang="fi-FI" spc="263" dirty="0">
                <a:solidFill>
                  <a:srgbClr val="00007F"/>
                </a:solidFill>
                <a:cs typeface="Liberation Sans Narrow"/>
                <a:hlinkClick r:id="rId10"/>
              </a:rPr>
              <a:t>130</a:t>
            </a:r>
            <a:r>
              <a:rPr lang="fi-FI" spc="254" dirty="0">
                <a:solidFill>
                  <a:srgbClr val="00007F"/>
                </a:solidFill>
                <a:cs typeface="Liberation Sans Narrow"/>
                <a:hlinkClick r:id="rId10"/>
              </a:rPr>
              <a:t>2</a:t>
            </a:r>
            <a:r>
              <a:rPr lang="fi-FI" spc="263" dirty="0">
                <a:solidFill>
                  <a:srgbClr val="00007F"/>
                </a:solidFill>
                <a:cs typeface="Liberation Sans Narrow"/>
                <a:hlinkClick r:id="rId10"/>
              </a:rPr>
              <a:t>0</a:t>
            </a:r>
            <a:r>
              <a:rPr lang="fi-FI" spc="272" dirty="0">
                <a:solidFill>
                  <a:srgbClr val="00007F"/>
                </a:solidFill>
                <a:cs typeface="Liberation Sans Narrow"/>
                <a:hlinkClick r:id="rId10"/>
              </a:rPr>
              <a:t>7</a:t>
            </a:r>
            <a:r>
              <a:rPr lang="fi-FI" spc="263" dirty="0">
                <a:solidFill>
                  <a:srgbClr val="00007F"/>
                </a:solidFill>
                <a:cs typeface="Liberation Sans Narrow"/>
                <a:hlinkClick r:id="rId10"/>
              </a:rPr>
              <a:t>_ge</a:t>
            </a:r>
            <a:r>
              <a:rPr lang="fi-FI" spc="136" dirty="0">
                <a:solidFill>
                  <a:srgbClr val="00007F"/>
                </a:solidFill>
                <a:cs typeface="Liberation Sans Narrow"/>
                <a:hlinkClick r:id="rId10"/>
              </a:rPr>
              <a:t>tt</a:t>
            </a:r>
            <a:r>
              <a:rPr lang="fi-FI" spc="100" dirty="0">
                <a:solidFill>
                  <a:srgbClr val="00007F"/>
                </a:solidFill>
                <a:cs typeface="Liberation Sans Narrow"/>
                <a:hlinkClick r:id="rId10"/>
              </a:rPr>
              <a:t>i</a:t>
            </a:r>
            <a:r>
              <a:rPr lang="fi-FI" spc="263" dirty="0">
                <a:solidFill>
                  <a:srgbClr val="00007F"/>
                </a:solidFill>
                <a:cs typeface="Liberation Sans Narrow"/>
                <a:hlinkClick r:id="rId10"/>
              </a:rPr>
              <a:t>ng_g</a:t>
            </a:r>
            <a:r>
              <a:rPr lang="fi-FI" spc="127" dirty="0">
                <a:solidFill>
                  <a:srgbClr val="00007F"/>
                </a:solidFill>
                <a:cs typeface="Liberation Sans Narrow"/>
                <a:hlinkClick r:id="rId10"/>
              </a:rPr>
              <a:t>it/</a:t>
            </a:r>
            <a:endParaRPr lang="fi-FI" dirty="0">
              <a:cs typeface="Liberation Sans Narrow"/>
            </a:endParaRPr>
          </a:p>
          <a:p>
            <a:endParaRPr lang="el-G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40265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333500" y="2492896"/>
            <a:ext cx="6477000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l-GR" cap="none" dirty="0" smtClean="0"/>
              <a:t>Σας ευχαριστώ πολύ</a:t>
            </a:r>
            <a:br>
              <a:rPr lang="el-GR" cap="none" dirty="0" smtClean="0"/>
            </a:br>
            <a:r>
              <a:rPr lang="el-GR" cap="none" dirty="0"/>
              <a:t/>
            </a:r>
            <a:br>
              <a:rPr lang="el-GR" cap="none" dirty="0"/>
            </a:br>
            <a:r>
              <a:rPr lang="el-GR" sz="4000" cap="none" dirty="0" smtClean="0"/>
              <a:t>Ερωτήσεις</a:t>
            </a:r>
            <a:r>
              <a:rPr lang="en-US" sz="4000" cap="none" dirty="0" smtClean="0"/>
              <a:t>;</a:t>
            </a:r>
            <a:endParaRPr lang="el-GR" cap="none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339752" y="6050037"/>
            <a:ext cx="6728048" cy="685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300" dirty="0" smtClean="0"/>
              <a:t>Μονάδα Αριστείας ΕΛ/ΛΑΚ ΤΕΙ Αθήνας</a:t>
            </a:r>
            <a:endParaRPr lang="el-GR" sz="2300" dirty="0"/>
          </a:p>
        </p:txBody>
      </p:sp>
      <p:pic>
        <p:nvPicPr>
          <p:cNvPr id="7" name="Picture 9" descr="C:\Users\alex\Desktop\image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7306" y="6066000"/>
            <a:ext cx="1920047" cy="672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0" descr="C:\Users\alex\Desktop\log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05" y="6102022"/>
            <a:ext cx="2172502" cy="603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400578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919163" indent="-919163"/>
            <a:r>
              <a:rPr sz="4000" dirty="0">
                <a:cs typeface="Liberation Sans Narrow"/>
              </a:rPr>
              <a:t>Βασικές πληροφορίες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t>3</a:t>
            </a:fld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R="11520">
              <a:lnSpc>
                <a:spcPts val="3266"/>
              </a:lnSpc>
            </a:pPr>
            <a:r>
              <a:rPr lang="el-GR" sz="2400" dirty="0">
                <a:cs typeface="Liberation Sans Narrow"/>
              </a:rPr>
              <a:t>Είναι ένα </a:t>
            </a:r>
            <a:r>
              <a:rPr lang="el-GR" sz="2400" dirty="0" smtClean="0">
                <a:cs typeface="Liberation Sans Narrow"/>
              </a:rPr>
              <a:t>σύ</a:t>
            </a:r>
            <a:r>
              <a:rPr lang="el-GR" sz="2400" dirty="0">
                <a:cs typeface="Liberation Sans Narrow"/>
              </a:rPr>
              <a:t>σ</a:t>
            </a:r>
            <a:r>
              <a:rPr lang="el-GR" sz="2400" dirty="0" smtClean="0">
                <a:cs typeface="Liberation Sans Narrow"/>
              </a:rPr>
              <a:t>τημα </a:t>
            </a:r>
            <a:r>
              <a:rPr lang="el-GR" sz="2400" dirty="0">
                <a:cs typeface="Liberation Sans Narrow"/>
              </a:rPr>
              <a:t>που καταγράφει τις αλλαγές σε ένα αρχείο ή ένα σετ αρχείων χρονικά (</a:t>
            </a:r>
            <a:r>
              <a:rPr lang="el-GR" sz="2400" dirty="0" err="1">
                <a:cs typeface="Liberation Sans Narrow"/>
              </a:rPr>
              <a:t>snapshots</a:t>
            </a:r>
            <a:r>
              <a:rPr lang="el-GR" sz="2400" dirty="0">
                <a:cs typeface="Liberation Sans Narrow"/>
              </a:rPr>
              <a:t>), έτσι ώστε αργότερα μπορείς να ανακαλέσεις συγκεκριμένες εκδόσεις αυτών των αρχείων.</a:t>
            </a:r>
          </a:p>
          <a:p>
            <a:pPr>
              <a:lnSpc>
                <a:spcPts val="1270"/>
              </a:lnSpc>
              <a:spcBef>
                <a:spcPts val="9"/>
              </a:spcBef>
            </a:pPr>
            <a:endParaRPr lang="el-GR" sz="2400" dirty="0"/>
          </a:p>
          <a:p>
            <a:pPr marR="84097" algn="just">
              <a:lnSpc>
                <a:spcPts val="3266"/>
              </a:lnSpc>
            </a:pPr>
            <a:r>
              <a:rPr lang="el-GR" sz="2400" dirty="0">
                <a:cs typeface="Liberation Sans Narrow"/>
              </a:rPr>
              <a:t>Στην πραγματικότητα, κάθε τύπος αρχείου ενός υπολογιστή μπορεί να τοποθετηθεί υπό </a:t>
            </a:r>
            <a:r>
              <a:rPr lang="el-GR" sz="2400" dirty="0" err="1">
                <a:cs typeface="Liberation Sans Narrow"/>
              </a:rPr>
              <a:t>version</a:t>
            </a:r>
            <a:r>
              <a:rPr lang="el-GR" sz="2400" dirty="0">
                <a:cs typeface="Liberation Sans Narrow"/>
              </a:rPr>
              <a:t> </a:t>
            </a:r>
            <a:r>
              <a:rPr lang="el-GR" sz="2400" dirty="0" err="1">
                <a:cs typeface="Liberation Sans Narrow"/>
              </a:rPr>
              <a:t>control</a:t>
            </a:r>
            <a:r>
              <a:rPr lang="el-GR" sz="2400" dirty="0">
                <a:cs typeface="Liberation Sans Narrow"/>
              </a:rPr>
              <a:t>.</a:t>
            </a:r>
          </a:p>
          <a:p>
            <a:endParaRPr lang="el-GR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20043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592263" indent="-1592263"/>
            <a:r>
              <a:rPr sz="4000" dirty="0">
                <a:cs typeface="Liberation Sans Narrow"/>
              </a:rPr>
              <a:t>Χαρακτηριστικά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t>4</a:t>
            </a:fld>
            <a:endParaRPr lang="el-G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R="99073">
              <a:lnSpc>
                <a:spcPct val="94200"/>
              </a:lnSpc>
            </a:pPr>
            <a:r>
              <a:rPr lang="el-GR" sz="2400" b="1" dirty="0">
                <a:cs typeface="Liberation Sans Narrow"/>
              </a:rPr>
              <a:t>Αποκεντρωμένο </a:t>
            </a:r>
            <a:r>
              <a:rPr lang="el-GR" sz="2400" dirty="0">
                <a:cs typeface="Liberation Sans Narrow"/>
              </a:rPr>
              <a:t>(DVCS: </a:t>
            </a:r>
            <a:r>
              <a:rPr lang="el-GR" sz="2400" dirty="0" err="1">
                <a:cs typeface="Liberation Sans Narrow"/>
              </a:rPr>
              <a:t>Decentralized</a:t>
            </a:r>
            <a:r>
              <a:rPr lang="el-GR" sz="2400" dirty="0">
                <a:cs typeface="Liberation Sans Narrow"/>
              </a:rPr>
              <a:t> </a:t>
            </a:r>
            <a:r>
              <a:rPr lang="el-GR" sz="2400" dirty="0" err="1">
                <a:cs typeface="Liberation Sans Narrow"/>
              </a:rPr>
              <a:t>Version</a:t>
            </a:r>
            <a:r>
              <a:rPr lang="el-GR" sz="2400" dirty="0">
                <a:cs typeface="Liberation Sans Narrow"/>
              </a:rPr>
              <a:t> </a:t>
            </a:r>
            <a:r>
              <a:rPr lang="el-GR" sz="2400" dirty="0" err="1">
                <a:cs typeface="Liberation Sans Narrow"/>
              </a:rPr>
              <a:t>Control</a:t>
            </a:r>
            <a:r>
              <a:rPr lang="el-GR" sz="2400" dirty="0">
                <a:cs typeface="Liberation Sans Narrow"/>
              </a:rPr>
              <a:t> </a:t>
            </a:r>
            <a:r>
              <a:rPr lang="el-GR" sz="2400" dirty="0" err="1">
                <a:cs typeface="Liberation Sans Narrow"/>
              </a:rPr>
              <a:t>System</a:t>
            </a:r>
            <a:r>
              <a:rPr lang="el-GR" sz="2400" dirty="0">
                <a:cs typeface="Liberation Sans Narrow"/>
              </a:rPr>
              <a:t> ): ο καθένας έχει ένα κλώνο τοπικά στον υπολογιστή του.</a:t>
            </a:r>
          </a:p>
          <a:p>
            <a:pPr>
              <a:lnSpc>
                <a:spcPts val="1089"/>
              </a:lnSpc>
              <a:spcBef>
                <a:spcPts val="58"/>
              </a:spcBef>
            </a:pPr>
            <a:endParaRPr lang="el-GR" sz="2400" dirty="0"/>
          </a:p>
          <a:p>
            <a:pPr marR="955598">
              <a:lnSpc>
                <a:spcPts val="2739"/>
              </a:lnSpc>
            </a:pPr>
            <a:r>
              <a:rPr lang="el-GR" sz="2400" dirty="0">
                <a:cs typeface="Liberation Sans Narrow"/>
              </a:rPr>
              <a:t>Υποστήριξη για μη γραμμική ανάπτυξη λογισμικού (</a:t>
            </a:r>
            <a:r>
              <a:rPr lang="el-GR" sz="2400" dirty="0" err="1">
                <a:cs typeface="Liberation Sans Narrow"/>
              </a:rPr>
              <a:t>branches</a:t>
            </a:r>
            <a:r>
              <a:rPr lang="el-GR" sz="2400" dirty="0">
                <a:cs typeface="Liberation Sans Narrow"/>
              </a:rPr>
              <a:t>).</a:t>
            </a:r>
          </a:p>
          <a:p>
            <a:pPr>
              <a:lnSpc>
                <a:spcPts val="998"/>
              </a:lnSpc>
              <a:spcBef>
                <a:spcPts val="90"/>
              </a:spcBef>
            </a:pPr>
            <a:endParaRPr lang="el-GR" sz="2400" dirty="0"/>
          </a:p>
          <a:p>
            <a:pPr marR="11520">
              <a:lnSpc>
                <a:spcPts val="2739"/>
              </a:lnSpc>
            </a:pPr>
            <a:r>
              <a:rPr lang="el-GR" sz="2400" dirty="0">
                <a:cs typeface="Liberation Sans Narrow"/>
              </a:rPr>
              <a:t>Συμβατότητα με υπάρχοντα συστήματα/</a:t>
            </a:r>
            <a:r>
              <a:rPr lang="el-GR" sz="2400" dirty="0" err="1">
                <a:cs typeface="Liberation Sans Narrow"/>
              </a:rPr>
              <a:t>πρωτόκολα</a:t>
            </a:r>
            <a:r>
              <a:rPr lang="el-GR" sz="2400" dirty="0">
                <a:cs typeface="Liberation Sans Narrow"/>
              </a:rPr>
              <a:t>: κάθε </a:t>
            </a:r>
            <a:r>
              <a:rPr lang="el-GR" sz="2400" dirty="0" err="1">
                <a:cs typeface="Liberation Sans Narrow"/>
              </a:rPr>
              <a:t>repository</a:t>
            </a:r>
            <a:r>
              <a:rPr lang="el-GR" sz="2400" dirty="0">
                <a:cs typeface="Liberation Sans Narrow"/>
              </a:rPr>
              <a:t> μπορεί να “δημοσιευτεί” με </a:t>
            </a:r>
            <a:r>
              <a:rPr lang="el-GR" sz="2400" dirty="0" err="1">
                <a:cs typeface="Liberation Sans Narrow"/>
              </a:rPr>
              <a:t>http</a:t>
            </a:r>
            <a:r>
              <a:rPr lang="el-GR" sz="2400" dirty="0">
                <a:cs typeface="Liberation Sans Narrow"/>
              </a:rPr>
              <a:t>/</a:t>
            </a:r>
            <a:r>
              <a:rPr lang="el-GR" sz="2400" dirty="0" err="1">
                <a:cs typeface="Liberation Sans Narrow"/>
              </a:rPr>
              <a:t>ftp</a:t>
            </a:r>
            <a:r>
              <a:rPr lang="el-GR" sz="2400" dirty="0">
                <a:cs typeface="Liberation Sans Narrow"/>
              </a:rPr>
              <a:t>/</a:t>
            </a:r>
            <a:r>
              <a:rPr lang="el-GR" sz="2400" dirty="0" err="1">
                <a:cs typeface="Liberation Sans Narrow"/>
              </a:rPr>
              <a:t>ssh</a:t>
            </a:r>
            <a:r>
              <a:rPr lang="el-GR" sz="2400" dirty="0">
                <a:cs typeface="Liberation Sans Narrow"/>
              </a:rPr>
              <a:t>/</a:t>
            </a:r>
            <a:r>
              <a:rPr lang="el-GR" sz="2400" dirty="0" err="1">
                <a:cs typeface="Liberation Sans Narrow"/>
              </a:rPr>
              <a:t>rsync</a:t>
            </a:r>
            <a:endParaRPr lang="el-GR" sz="2400" dirty="0">
              <a:cs typeface="Liberation Sans Narrow"/>
            </a:endParaRPr>
          </a:p>
          <a:p>
            <a:pPr>
              <a:lnSpc>
                <a:spcPts val="907"/>
              </a:lnSpc>
              <a:spcBef>
                <a:spcPts val="62"/>
              </a:spcBef>
            </a:pPr>
            <a:endParaRPr lang="el-GR" sz="2400" dirty="0"/>
          </a:p>
          <a:p>
            <a:pPr marR="137090">
              <a:lnSpc>
                <a:spcPct val="95000"/>
              </a:lnSpc>
            </a:pPr>
            <a:r>
              <a:rPr lang="el-GR" sz="2400" dirty="0">
                <a:cs typeface="Liberation Sans Narrow"/>
              </a:rPr>
              <a:t>P2p αρχιτεκτονική σε αντίθεση με τα </a:t>
            </a:r>
            <a:r>
              <a:rPr lang="el-GR" sz="2400" dirty="0" err="1">
                <a:cs typeface="Liberation Sans Narrow"/>
              </a:rPr>
              <a:t>Concurrent</a:t>
            </a:r>
            <a:r>
              <a:rPr lang="el-GR" sz="2400" dirty="0">
                <a:cs typeface="Liberation Sans Narrow"/>
              </a:rPr>
              <a:t> </a:t>
            </a:r>
            <a:r>
              <a:rPr lang="el-GR" sz="2400" dirty="0" err="1">
                <a:cs typeface="Liberation Sans Narrow"/>
              </a:rPr>
              <a:t>Version</a:t>
            </a:r>
            <a:r>
              <a:rPr lang="el-GR" sz="2400" dirty="0">
                <a:cs typeface="Liberation Sans Narrow"/>
              </a:rPr>
              <a:t> </a:t>
            </a:r>
            <a:r>
              <a:rPr lang="el-GR" sz="2400" dirty="0" err="1">
                <a:cs typeface="Liberation Sans Narrow"/>
              </a:rPr>
              <a:t>Systems</a:t>
            </a:r>
            <a:r>
              <a:rPr lang="el-GR" sz="2400" dirty="0">
                <a:cs typeface="Liberation Sans Narrow"/>
              </a:rPr>
              <a:t> (CVS) όπου είναι αρχιτεκτονικής </a:t>
            </a:r>
            <a:r>
              <a:rPr lang="el-GR" sz="2400" dirty="0" err="1">
                <a:cs typeface="Liberation Sans Narrow"/>
              </a:rPr>
              <a:t>client</a:t>
            </a:r>
            <a:r>
              <a:rPr lang="el-GR" sz="2400" dirty="0">
                <a:cs typeface="Liberation Sans Narrow"/>
              </a:rPr>
              <a:t>-</a:t>
            </a:r>
            <a:r>
              <a:rPr lang="el-GR" sz="2400" dirty="0" err="1">
                <a:cs typeface="Liberation Sans Narrow"/>
              </a:rPr>
              <a:t>server</a:t>
            </a:r>
            <a:r>
              <a:rPr lang="el-GR" sz="2400" dirty="0">
                <a:cs typeface="Liberation Sans Narrow"/>
              </a:rPr>
              <a:t> (πχ </a:t>
            </a:r>
            <a:r>
              <a:rPr lang="el-GR" sz="2400" dirty="0" err="1">
                <a:cs typeface="Liberation Sans Narrow"/>
              </a:rPr>
              <a:t>subversion</a:t>
            </a:r>
            <a:r>
              <a:rPr lang="el-GR" sz="2400" dirty="0">
                <a:cs typeface="Liberation Sans Narrow"/>
              </a:rPr>
              <a:t>)</a:t>
            </a:r>
          </a:p>
          <a:p>
            <a:endParaRPr lang="el-GR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7449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776288" indent="-776288"/>
            <a:r>
              <a:rPr sz="4000" dirty="0">
                <a:cs typeface="Liberation Sans Narrow"/>
              </a:rPr>
              <a:t>Ποιος χρησιμοποιεί git;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t>5</a:t>
            </a:fld>
            <a:endParaRPr lang="el-G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R="11520">
              <a:lnSpc>
                <a:spcPct val="131600"/>
              </a:lnSpc>
            </a:pPr>
            <a:r>
              <a:rPr lang="el-GR" sz="2400" dirty="0">
                <a:cs typeface="Liberation Sans Narrow"/>
              </a:rPr>
              <a:t>Κάθε </a:t>
            </a:r>
            <a:r>
              <a:rPr lang="el-GR" sz="2400" dirty="0" err="1">
                <a:cs typeface="Liberation Sans Narrow"/>
              </a:rPr>
              <a:t>developer</a:t>
            </a:r>
            <a:r>
              <a:rPr lang="el-GR" sz="2400" dirty="0">
                <a:cs typeface="Liberation Sans Narrow"/>
              </a:rPr>
              <a:t> που σέβεται τον εαυτό του :) Όποιος θέλει να έχει ένα σύστημα αποθήκευσης και</a:t>
            </a:r>
          </a:p>
          <a:p>
            <a:pPr marR="31680">
              <a:lnSpc>
                <a:spcPct val="94300"/>
              </a:lnSpc>
              <a:spcBef>
                <a:spcPts val="5"/>
              </a:spcBef>
            </a:pPr>
            <a:r>
              <a:rPr lang="el-GR" sz="2400" dirty="0">
                <a:cs typeface="Liberation Sans Narrow"/>
              </a:rPr>
              <a:t>τη δυνατότητα </a:t>
            </a:r>
            <a:r>
              <a:rPr lang="el-GR" sz="2400" dirty="0" err="1">
                <a:cs typeface="Liberation Sans Narrow"/>
              </a:rPr>
              <a:t>rollback</a:t>
            </a:r>
            <a:r>
              <a:rPr lang="el-GR" sz="2400" dirty="0">
                <a:cs typeface="Liberation Sans Narrow"/>
              </a:rPr>
              <a:t> σε μια προηγούμενη έκδοση ενός αρχείου. Κάποιος θα μπορούσε να πει πως μοιάζει με το σύστημα του </a:t>
            </a:r>
            <a:r>
              <a:rPr lang="el-GR" sz="2400" dirty="0" err="1">
                <a:cs typeface="Liberation Sans Narrow"/>
              </a:rPr>
              <a:t>wiki</a:t>
            </a:r>
            <a:r>
              <a:rPr lang="el-GR" sz="2400" dirty="0">
                <a:cs typeface="Liberation Sans Narrow"/>
              </a:rPr>
              <a:t>.</a:t>
            </a:r>
          </a:p>
          <a:p>
            <a:pPr>
              <a:lnSpc>
                <a:spcPts val="1179"/>
              </a:lnSpc>
              <a:spcBef>
                <a:spcPts val="57"/>
              </a:spcBef>
            </a:pPr>
            <a:endParaRPr lang="el-GR" sz="2400" dirty="0"/>
          </a:p>
          <a:p>
            <a:pPr marR="888204">
              <a:lnSpc>
                <a:spcPts val="2921"/>
              </a:lnSpc>
            </a:pPr>
            <a:r>
              <a:rPr lang="el-GR" sz="2400" dirty="0">
                <a:cs typeface="Liberation Sans Narrow"/>
              </a:rPr>
              <a:t>Άτομα που δουλεύουν πάνω στον ίδιο κώδικα απομακρυσμένα.</a:t>
            </a:r>
          </a:p>
          <a:p>
            <a:pPr>
              <a:lnSpc>
                <a:spcPts val="907"/>
              </a:lnSpc>
              <a:spcBef>
                <a:spcPts val="14"/>
              </a:spcBef>
            </a:pPr>
            <a:endParaRPr lang="el-GR" sz="2400" dirty="0"/>
          </a:p>
          <a:p>
            <a:r>
              <a:rPr lang="el-GR" sz="2400" dirty="0">
                <a:cs typeface="Liberation Sans Narrow"/>
              </a:rPr>
              <a:t>Ακόμα και για τη συγγραφή e-</a:t>
            </a:r>
            <a:r>
              <a:rPr lang="el-GR" sz="2400" dirty="0" err="1">
                <a:cs typeface="Liberation Sans Narrow"/>
              </a:rPr>
              <a:t>books</a:t>
            </a:r>
            <a:r>
              <a:rPr lang="el-GR" sz="2400" dirty="0">
                <a:cs typeface="Liberation Sans Narrow"/>
              </a:rPr>
              <a:t>.</a:t>
            </a:r>
          </a:p>
          <a:p>
            <a:endParaRPr lang="el-GR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7708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503238" indent="-503238"/>
            <a:r>
              <a:rPr sz="4000" dirty="0">
                <a:cs typeface="Liberation Sans Narrow"/>
              </a:rPr>
              <a:t>Βασικές έννοιες: commits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t>6</a:t>
            </a:fld>
            <a:endParaRPr lang="el-GR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R="422790">
              <a:lnSpc>
                <a:spcPts val="3266"/>
              </a:lnSpc>
            </a:pPr>
            <a:r>
              <a:rPr lang="el-GR" sz="2400" dirty="0">
                <a:cs typeface="Liberation Sans Narrow"/>
              </a:rPr>
              <a:t>Κάθε </a:t>
            </a:r>
            <a:r>
              <a:rPr lang="el-GR" sz="2400" dirty="0" err="1">
                <a:cs typeface="Liberation Sans Narrow"/>
              </a:rPr>
              <a:t>commit</a:t>
            </a:r>
            <a:r>
              <a:rPr lang="el-GR" sz="2400" dirty="0">
                <a:cs typeface="Liberation Sans Narrow"/>
              </a:rPr>
              <a:t> είναι ένα </a:t>
            </a:r>
            <a:r>
              <a:rPr lang="el-GR" sz="2400" dirty="0" err="1">
                <a:cs typeface="Liberation Sans Narrow"/>
              </a:rPr>
              <a:t>snapshot</a:t>
            </a:r>
            <a:r>
              <a:rPr lang="el-GR" sz="2400" dirty="0">
                <a:cs typeface="Liberation Sans Narrow"/>
              </a:rPr>
              <a:t> των αρχείων που έχουμε υπό </a:t>
            </a:r>
            <a:r>
              <a:rPr lang="el-GR" sz="2400" dirty="0" err="1">
                <a:cs typeface="Liberation Sans Narrow"/>
              </a:rPr>
              <a:t>version</a:t>
            </a:r>
            <a:r>
              <a:rPr lang="el-GR" sz="2400" dirty="0">
                <a:cs typeface="Liberation Sans Narrow"/>
              </a:rPr>
              <a:t> </a:t>
            </a:r>
            <a:r>
              <a:rPr lang="el-GR" sz="2400" dirty="0" err="1">
                <a:cs typeface="Liberation Sans Narrow"/>
              </a:rPr>
              <a:t>control</a:t>
            </a:r>
            <a:r>
              <a:rPr lang="el-GR" sz="2400" dirty="0">
                <a:cs typeface="Liberation Sans Narrow"/>
              </a:rPr>
              <a:t>. Χαρακτηρίζεται μοναδικά από τον αλγόριθμο SHA-1. Περιέχει πληροφορίες όπως:</a:t>
            </a:r>
          </a:p>
          <a:p>
            <a:pPr marR="2931883">
              <a:lnSpc>
                <a:spcPts val="4554"/>
              </a:lnSpc>
              <a:spcBef>
                <a:spcPts val="249"/>
              </a:spcBef>
            </a:pPr>
            <a:r>
              <a:rPr lang="el-GR" sz="2400" dirty="0">
                <a:cs typeface="Liberation Sans Narrow"/>
              </a:rPr>
              <a:t>Ημερομηνία/ώρα καταγραφής Όνομα/</a:t>
            </a:r>
            <a:r>
              <a:rPr lang="el-GR" sz="2400" dirty="0" err="1">
                <a:cs typeface="Liberation Sans Narrow"/>
              </a:rPr>
              <a:t>mail</a:t>
            </a:r>
            <a:r>
              <a:rPr lang="el-GR" sz="2400" dirty="0">
                <a:cs typeface="Liberation Sans Narrow"/>
              </a:rPr>
              <a:t> του/της </a:t>
            </a:r>
            <a:r>
              <a:rPr lang="el-GR" sz="2400" dirty="0" err="1">
                <a:cs typeface="Liberation Sans Narrow"/>
              </a:rPr>
              <a:t>commiter</a:t>
            </a:r>
            <a:endParaRPr lang="el-GR" sz="2400" dirty="0">
              <a:cs typeface="Liberation Sans Narrow"/>
            </a:endParaRPr>
          </a:p>
          <a:p>
            <a:pPr>
              <a:lnSpc>
                <a:spcPts val="998"/>
              </a:lnSpc>
              <a:spcBef>
                <a:spcPts val="23"/>
              </a:spcBef>
            </a:pPr>
            <a:endParaRPr lang="el-GR" sz="2400" dirty="0"/>
          </a:p>
          <a:p>
            <a:pPr marR="11520">
              <a:lnSpc>
                <a:spcPts val="3266"/>
              </a:lnSpc>
            </a:pPr>
            <a:r>
              <a:rPr lang="el-GR" sz="2400" dirty="0">
                <a:cs typeface="Liberation Sans Narrow"/>
              </a:rPr>
              <a:t>Μικρή περιγραφή του λόγου/αλλαγών που έγινε το </a:t>
            </a:r>
            <a:r>
              <a:rPr lang="el-GR" sz="2400" dirty="0" err="1">
                <a:cs typeface="Liberation Sans Narrow"/>
              </a:rPr>
              <a:t>commit</a:t>
            </a:r>
            <a:endParaRPr lang="el-GR" sz="2400" dirty="0">
              <a:cs typeface="Liberation Sans Narrow"/>
            </a:endParaRPr>
          </a:p>
          <a:p>
            <a:endParaRPr lang="el-GR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0016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503238" indent="-503238"/>
            <a:r>
              <a:rPr sz="4000" dirty="0">
                <a:cs typeface="Liberation Sans Narrow"/>
              </a:rPr>
              <a:t>Βασικές έννοιες: commits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t>7</a:t>
            </a:fld>
            <a:endParaRPr lang="el-GR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sz="2800" dirty="0">
                <a:cs typeface="Liberation Sans Narrow"/>
              </a:rPr>
              <a:t>Με την εντολή </a:t>
            </a:r>
            <a:r>
              <a:rPr lang="el-GR" sz="2800" dirty="0" err="1">
                <a:cs typeface="Liberation Sans Narrow"/>
              </a:rPr>
              <a:t>git</a:t>
            </a:r>
            <a:r>
              <a:rPr lang="el-GR" sz="2800" dirty="0">
                <a:cs typeface="Liberation Sans Narrow"/>
              </a:rPr>
              <a:t> </a:t>
            </a:r>
            <a:r>
              <a:rPr lang="el-GR" sz="2800" dirty="0" err="1">
                <a:cs typeface="Liberation Sans Narrow"/>
              </a:rPr>
              <a:t>log</a:t>
            </a:r>
            <a:r>
              <a:rPr lang="el-GR" sz="2800" dirty="0">
                <a:cs typeface="Liberation Sans Narrow"/>
              </a:rPr>
              <a:t> μπορούμε να δούμε τα παραπάνω</a:t>
            </a:r>
          </a:p>
          <a:p>
            <a:endParaRPr lang="el-GR" sz="2800" dirty="0"/>
          </a:p>
        </p:txBody>
      </p:sp>
      <p:sp>
        <p:nvSpPr>
          <p:cNvPr id="5" name="object 5"/>
          <p:cNvSpPr/>
          <p:nvPr/>
        </p:nvSpPr>
        <p:spPr>
          <a:xfrm>
            <a:off x="1575440" y="2655601"/>
            <a:ext cx="6170472" cy="33195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41362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34963" indent="-334963"/>
            <a:r>
              <a:rPr sz="4000" dirty="0">
                <a:cs typeface="Liberation Sans Narrow"/>
              </a:rPr>
              <a:t>Βασικές έννοιες: repository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t>8</a:t>
            </a:fld>
            <a:endParaRPr lang="el-G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R="1307539">
              <a:lnSpc>
                <a:spcPts val="3266"/>
              </a:lnSpc>
            </a:pPr>
            <a:r>
              <a:rPr lang="el-GR" sz="2400" dirty="0">
                <a:cs typeface="Liberation Sans Narrow"/>
              </a:rPr>
              <a:t>Ελληνιστί “αποθετήριο”. Προτιμήστε το </a:t>
            </a:r>
            <a:r>
              <a:rPr lang="el-GR" sz="2400" dirty="0" err="1">
                <a:cs typeface="Liberation Sans Narrow"/>
              </a:rPr>
              <a:t>repository</a:t>
            </a:r>
            <a:r>
              <a:rPr lang="el-GR" sz="2400" dirty="0">
                <a:cs typeface="Liberation Sans Narrow"/>
              </a:rPr>
              <a:t> ή </a:t>
            </a:r>
            <a:r>
              <a:rPr lang="el-GR" sz="2400" dirty="0" err="1">
                <a:cs typeface="Liberation Sans Narrow"/>
              </a:rPr>
              <a:t>repo</a:t>
            </a:r>
            <a:r>
              <a:rPr lang="el-GR" sz="2400" dirty="0">
                <a:cs typeface="Liberation Sans Narrow"/>
              </a:rPr>
              <a:t>.</a:t>
            </a:r>
          </a:p>
          <a:p>
            <a:pPr>
              <a:lnSpc>
                <a:spcPts val="1270"/>
              </a:lnSpc>
              <a:spcBef>
                <a:spcPts val="9"/>
              </a:spcBef>
            </a:pPr>
            <a:endParaRPr lang="el-GR" sz="2400" dirty="0"/>
          </a:p>
          <a:p>
            <a:pPr marR="11520">
              <a:lnSpc>
                <a:spcPts val="3266"/>
              </a:lnSpc>
            </a:pPr>
            <a:r>
              <a:rPr lang="el-GR" sz="2400" dirty="0">
                <a:cs typeface="Liberation Sans Narrow"/>
              </a:rPr>
              <a:t>Ένας φάκελος που περιέχει όλα τα αρχεία που είναι υπό του συστήματος ελέγχου εκδόσεων.</a:t>
            </a:r>
          </a:p>
          <a:p>
            <a:pPr marR="1790234">
              <a:lnSpc>
                <a:spcPts val="4545"/>
              </a:lnSpc>
              <a:spcBef>
                <a:spcPts val="263"/>
              </a:spcBef>
            </a:pPr>
            <a:r>
              <a:rPr lang="el-GR" sz="2400" dirty="0">
                <a:cs typeface="Liberation Sans Narrow"/>
              </a:rPr>
              <a:t>Είναι ένα γράφημα με </a:t>
            </a:r>
            <a:r>
              <a:rPr lang="el-GR" sz="2400" dirty="0" err="1">
                <a:cs typeface="Liberation Sans Narrow"/>
              </a:rPr>
              <a:t>commits</a:t>
            </a:r>
            <a:r>
              <a:rPr lang="el-GR" sz="2400" dirty="0">
                <a:cs typeface="Liberation Sans Narrow"/>
              </a:rPr>
              <a:t>.  Στο σχήμα κάθε αριθμός αντιστοιχεί σε ένα </a:t>
            </a:r>
            <a:r>
              <a:rPr lang="el-GR" sz="2400" dirty="0" err="1">
                <a:cs typeface="Liberation Sans Narrow"/>
              </a:rPr>
              <a:t>commit</a:t>
            </a:r>
            <a:r>
              <a:rPr lang="el-GR" sz="2400" dirty="0">
                <a:cs typeface="Liberation Sans Narrow"/>
              </a:rPr>
              <a:t>. Τι παρατηρείτε;</a:t>
            </a:r>
          </a:p>
          <a:p>
            <a:endParaRPr lang="el-GR" sz="2400" dirty="0"/>
          </a:p>
        </p:txBody>
      </p:sp>
      <p:sp>
        <p:nvSpPr>
          <p:cNvPr id="4" name="object 4"/>
          <p:cNvSpPr/>
          <p:nvPr/>
        </p:nvSpPr>
        <p:spPr>
          <a:xfrm>
            <a:off x="7213856" y="3584602"/>
            <a:ext cx="716318" cy="272245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74392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34963" indent="-334963"/>
            <a:r>
              <a:rPr sz="4000" dirty="0">
                <a:cs typeface="Liberation Sans Narrow"/>
              </a:rPr>
              <a:t>Βασικές έννοιες: repository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t>9</a:t>
            </a:fld>
            <a:endParaRPr lang="el-G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sz="2400" dirty="0">
                <a:cs typeface="Liberation Sans Narrow"/>
              </a:rPr>
              <a:t>Τα βελάκια δείχνουν προς τα πίσω</a:t>
            </a:r>
          </a:p>
          <a:p>
            <a:pPr>
              <a:lnSpc>
                <a:spcPts val="1270"/>
              </a:lnSpc>
              <a:spcBef>
                <a:spcPts val="82"/>
              </a:spcBef>
            </a:pPr>
            <a:endParaRPr lang="el-GR" sz="2400" dirty="0"/>
          </a:p>
          <a:p>
            <a:pPr marR="11520">
              <a:lnSpc>
                <a:spcPts val="3266"/>
              </a:lnSpc>
            </a:pPr>
            <a:r>
              <a:rPr lang="el-GR" sz="2400" dirty="0">
                <a:cs typeface="Liberation Sans Narrow"/>
              </a:rPr>
              <a:t>Κάθε </a:t>
            </a:r>
            <a:r>
              <a:rPr lang="el-GR" sz="2400" dirty="0" err="1">
                <a:cs typeface="Liberation Sans Narrow"/>
              </a:rPr>
              <a:t>commit</a:t>
            </a:r>
            <a:r>
              <a:rPr lang="el-GR" sz="2400" dirty="0">
                <a:cs typeface="Liberation Sans Narrow"/>
              </a:rPr>
              <a:t> ξέρει μόνο το γονικό </a:t>
            </a:r>
            <a:r>
              <a:rPr lang="el-GR" sz="2400" dirty="0" err="1">
                <a:cs typeface="Liberation Sans Narrow"/>
              </a:rPr>
              <a:t>commit</a:t>
            </a:r>
            <a:r>
              <a:rPr lang="el-GR" sz="2400" dirty="0">
                <a:cs typeface="Liberation Sans Narrow"/>
              </a:rPr>
              <a:t> αφού τα παιδιά δεν έχουν δημιουργηθεί ακόμα.</a:t>
            </a:r>
          </a:p>
          <a:p>
            <a:pPr>
              <a:lnSpc>
                <a:spcPts val="1270"/>
              </a:lnSpc>
              <a:spcBef>
                <a:spcPts val="17"/>
              </a:spcBef>
            </a:pPr>
            <a:endParaRPr lang="el-GR" sz="2400" dirty="0"/>
          </a:p>
          <a:p>
            <a:pPr marR="222915">
              <a:lnSpc>
                <a:spcPts val="3266"/>
              </a:lnSpc>
            </a:pPr>
            <a:r>
              <a:rPr lang="el-GR" sz="2400" dirty="0">
                <a:cs typeface="Liberation Sans Narrow"/>
              </a:rPr>
              <a:t>Έτσι ένα </a:t>
            </a:r>
            <a:r>
              <a:rPr lang="el-GR" sz="2400" dirty="0" err="1">
                <a:cs typeface="Liberation Sans Narrow"/>
              </a:rPr>
              <a:t>repo</a:t>
            </a:r>
            <a:r>
              <a:rPr lang="el-GR" sz="2400" dirty="0">
                <a:cs typeface="Liberation Sans Narrow"/>
              </a:rPr>
              <a:t> </a:t>
            </a:r>
            <a:r>
              <a:rPr lang="el-GR" sz="2400" dirty="0" err="1">
                <a:cs typeface="Liberation Sans Narrow"/>
              </a:rPr>
              <a:t>έιναι</a:t>
            </a:r>
            <a:r>
              <a:rPr lang="el-GR" sz="2400" dirty="0">
                <a:cs typeface="Liberation Sans Narrow"/>
              </a:rPr>
              <a:t> σαν μία μονή συνδεδεμένη λίστα. Δεν μπορεί να είναι διπλή!</a:t>
            </a:r>
          </a:p>
          <a:p>
            <a:endParaRPr lang="el-GR" sz="2400" dirty="0"/>
          </a:p>
        </p:txBody>
      </p:sp>
      <p:sp>
        <p:nvSpPr>
          <p:cNvPr id="7" name="object 7"/>
          <p:cNvSpPr/>
          <p:nvPr/>
        </p:nvSpPr>
        <p:spPr>
          <a:xfrm>
            <a:off x="8252057" y="3645024"/>
            <a:ext cx="716318" cy="272245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48097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CORM_RATE_SLIDES" val="0"/>
  <p:tag name="ARTICULATE_SLIDE_THUMBNAIL_REFRESH" val="1"/>
  <p:tag name="ARTICULATE_SLIDE_COUNT" val="21"/>
  <p:tag name="ISPRING_RESOURCE_PATHS_HASH_2" val="faa2fe58ca371a1c5f39912023b09e43f933371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ustom 47">
      <a:dk1>
        <a:sysClr val="windowText" lastClr="000000"/>
      </a:dk1>
      <a:lt1>
        <a:sysClr val="window" lastClr="FFFFFF"/>
      </a:lt1>
      <a:dk2>
        <a:srgbClr val="57294C"/>
      </a:dk2>
      <a:lt2>
        <a:srgbClr val="F2F2F2"/>
      </a:lt2>
      <a:accent1>
        <a:srgbClr val="57294C"/>
      </a:accent1>
      <a:accent2>
        <a:srgbClr val="000000"/>
      </a:accent2>
      <a:accent3>
        <a:srgbClr val="3F3F3F"/>
      </a:accent3>
      <a:accent4>
        <a:srgbClr val="57294C"/>
      </a:accent4>
      <a:accent5>
        <a:srgbClr val="262626"/>
      </a:accent5>
      <a:accent6>
        <a:srgbClr val="968C8C"/>
      </a:accent6>
      <a:hlink>
        <a:srgbClr val="57294C"/>
      </a:hlink>
      <a:folHlink>
        <a:srgbClr val="57294C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806</TotalTime>
  <Words>752</Words>
  <Application>Microsoft Office PowerPoint</Application>
  <PresentationFormat>On-screen Show (4:3)</PresentationFormat>
  <Paragraphs>124</Paragraphs>
  <Slides>21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Median</vt:lpstr>
      <vt:lpstr>Εισαγωγή στο </vt:lpstr>
      <vt:lpstr>Βασικές πληροφορίες</vt:lpstr>
      <vt:lpstr>Βασικές πληροφορίες</vt:lpstr>
      <vt:lpstr>Χαρακτηριστικά</vt:lpstr>
      <vt:lpstr>Ποιος χρησιμοποιεί git;</vt:lpstr>
      <vt:lpstr>Βασικές έννοιες: commits</vt:lpstr>
      <vt:lpstr>Βασικές έννοιες: commits</vt:lpstr>
      <vt:lpstr>Βασικές έννοιες: repository</vt:lpstr>
      <vt:lpstr>Βασικές έννοιες: repository</vt:lpstr>
      <vt:lpstr>Βασικές έννοιες: branch</vt:lpstr>
      <vt:lpstr>Βασικές έννοιες: branch</vt:lpstr>
      <vt:lpstr>Βασικές έννοιες: branch</vt:lpstr>
      <vt:lpstr>Βασικές έννοιες: git URL</vt:lpstr>
      <vt:lpstr>Βασικές έννοιες: clone</vt:lpstr>
      <vt:lpstr>Βασικές έννοιες: clone</vt:lpstr>
      <vt:lpstr>Εγκατάσταση git</vt:lpstr>
      <vt:lpstr>Εγκατάσταση git</vt:lpstr>
      <vt:lpstr>GitHub: collaborating on code</vt:lpstr>
      <vt:lpstr>Hands-on workshop</vt:lpstr>
      <vt:lpstr>Χρήσιμα links</vt:lpstr>
      <vt:lpstr>Σας ευχαριστώ πολύ  Ερωτήσεις;</vt:lpstr>
    </vt:vector>
  </TitlesOfParts>
  <Company>BLACK EDITION - tum0r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invenio week 4</dc:title>
  <dc:creator>alex</dc:creator>
  <cp:lastModifiedBy>alex</cp:lastModifiedBy>
  <cp:revision>202</cp:revision>
  <dcterms:created xsi:type="dcterms:W3CDTF">2014-05-12T08:31:42Z</dcterms:created>
  <dcterms:modified xsi:type="dcterms:W3CDTF">2014-07-14T17:24:12Z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E35B12B2-681B-480C-85D8-4EE4E33B87CC</vt:lpwstr>
  </property>
  <property fmtid="{D5CDD505-2E9C-101B-9397-08002B2CF9AE}" pid="3" name="ArticulatePath">
    <vt:lpwstr>template</vt:lpwstr>
  </property>
</Properties>
</file>